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6"/>
  </p:notesMasterIdLst>
  <p:sldIdLst>
    <p:sldId id="257" r:id="rId5"/>
    <p:sldId id="291" r:id="rId6"/>
    <p:sldId id="438" r:id="rId7"/>
    <p:sldId id="512" r:id="rId8"/>
    <p:sldId id="511" r:id="rId9"/>
    <p:sldId id="557" r:id="rId10"/>
    <p:sldId id="513" r:id="rId11"/>
    <p:sldId id="514" r:id="rId12"/>
    <p:sldId id="515" r:id="rId13"/>
    <p:sldId id="516" r:id="rId14"/>
    <p:sldId id="517" r:id="rId15"/>
    <p:sldId id="518" r:id="rId16"/>
    <p:sldId id="520" r:id="rId17"/>
    <p:sldId id="552" r:id="rId18"/>
    <p:sldId id="567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405" r:id="rId30"/>
    <p:sldId id="434" r:id="rId31"/>
    <p:sldId id="439" r:id="rId32"/>
    <p:sldId id="531" r:id="rId33"/>
    <p:sldId id="553" r:id="rId34"/>
    <p:sldId id="532" r:id="rId35"/>
    <p:sldId id="534" r:id="rId36"/>
    <p:sldId id="535" r:id="rId37"/>
    <p:sldId id="554" r:id="rId38"/>
    <p:sldId id="537" r:id="rId39"/>
    <p:sldId id="558" r:id="rId40"/>
    <p:sldId id="559" r:id="rId41"/>
    <p:sldId id="560" r:id="rId42"/>
    <p:sldId id="561" r:id="rId43"/>
    <p:sldId id="542" r:id="rId44"/>
    <p:sldId id="555" r:id="rId45"/>
    <p:sldId id="543" r:id="rId46"/>
    <p:sldId id="544" r:id="rId47"/>
    <p:sldId id="563" r:id="rId48"/>
    <p:sldId id="564" r:id="rId49"/>
    <p:sldId id="565" r:id="rId50"/>
    <p:sldId id="566" r:id="rId51"/>
    <p:sldId id="551" r:id="rId52"/>
    <p:sldId id="550" r:id="rId53"/>
    <p:sldId id="549" r:id="rId54"/>
    <p:sldId id="556" r:id="rId55"/>
    <p:sldId id="568" r:id="rId56"/>
    <p:sldId id="569" r:id="rId57"/>
    <p:sldId id="570" r:id="rId58"/>
    <p:sldId id="571" r:id="rId59"/>
    <p:sldId id="575" r:id="rId60"/>
    <p:sldId id="576" r:id="rId61"/>
    <p:sldId id="572" r:id="rId62"/>
    <p:sldId id="573" r:id="rId63"/>
    <p:sldId id="574" r:id="rId64"/>
    <p:sldId id="50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3" autoAdjust="0"/>
    <p:restoredTop sz="94146" autoAdjust="0"/>
  </p:normalViewPr>
  <p:slideViewPr>
    <p:cSldViewPr snapToGrid="0">
      <p:cViewPr varScale="1">
        <p:scale>
          <a:sx n="59" d="100"/>
          <a:sy n="59" d="100"/>
        </p:scale>
        <p:origin x="200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D-2144-B09A-F6E673C803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3D-2144-B09A-F6E673C80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3D-2144-B09A-F6E673C8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9/11/25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92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3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205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64C00-EBC0-703C-E7C6-CAC4D92AC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7534F-3EBC-34D3-4733-F8AC511FC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BAE24-5830-1AAB-47E7-F0987421C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DDE30-B863-0A4C-5CF8-6558FC9F6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133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BBD5C-2AB8-2D68-F53B-6E83FA4B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7CC7A0-40D4-C2C7-BF6C-EDBF3234B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36952-4A1A-3B9D-2900-998530FEA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F572-A427-431B-CD2B-08AD57D4F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560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388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145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43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671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040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24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991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302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65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034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F9814-5690-D7D8-321F-D3094C4A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17390-E8C0-FCA2-B61E-91E36BB9D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69D10-8BAB-429D-01A5-A4DA33246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65DFF-0A86-FBEA-1420-6597A4746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1372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25A60-4184-F881-FAC2-A426C03F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9B8AD-D699-3621-0363-E8B2CD1EB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D7558-E73E-6CF0-5029-61AB678B0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04277-047B-384C-D729-8207F4D4E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64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A813-91F2-5679-FE96-356E2F3BB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406E9F-FA84-4389-9F8D-CF04FC959F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5458E-20AB-41FA-3F6C-DD3862398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8EFA-35ED-528C-9F8E-A7010ADA2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2674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73800-8C25-3184-B795-399E3C34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9CC47-6787-DC02-B2F7-B7C51C01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93EE4-F6A3-27F1-5B01-B99D2A276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4CCBD-5AA0-137F-9970-EF895B919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202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3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18E00-D3A1-9BB3-538B-67D4A33AA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DAEE18-C455-9DCA-0848-056671057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7195A-A2FE-D743-4DFC-730F29B83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ADF47-2706-8147-715C-06EFE4601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09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63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53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38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9/11/25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9/11/25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9/11/25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9/11/25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9/11/25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9/11/25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9/11/25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9/11/25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9/11/25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9/11/25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9/11/25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9/11/25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IYKR4sgzI8&amp;list=PLblh5JKOoLUKxzEP5HA2d-Li7IJkHfXSe&amp;index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523220"/>
          </a:xfrm>
          <a:custGeom>
            <a:avLst/>
            <a:gdLst>
              <a:gd name="connsiteX0" fmla="*/ 0 w 5213079"/>
              <a:gd name="connsiteY0" fmla="*/ 0 h 523220"/>
              <a:gd name="connsiteX1" fmla="*/ 474969 w 5213079"/>
              <a:gd name="connsiteY1" fmla="*/ 0 h 523220"/>
              <a:gd name="connsiteX2" fmla="*/ 1158462 w 5213079"/>
              <a:gd name="connsiteY2" fmla="*/ 0 h 523220"/>
              <a:gd name="connsiteX3" fmla="*/ 1633431 w 5213079"/>
              <a:gd name="connsiteY3" fmla="*/ 0 h 523220"/>
              <a:gd name="connsiteX4" fmla="*/ 2212662 w 5213079"/>
              <a:gd name="connsiteY4" fmla="*/ 0 h 523220"/>
              <a:gd name="connsiteX5" fmla="*/ 2687632 w 5213079"/>
              <a:gd name="connsiteY5" fmla="*/ 0 h 523220"/>
              <a:gd name="connsiteX6" fmla="*/ 3266863 w 5213079"/>
              <a:gd name="connsiteY6" fmla="*/ 0 h 523220"/>
              <a:gd name="connsiteX7" fmla="*/ 3741832 w 5213079"/>
              <a:gd name="connsiteY7" fmla="*/ 0 h 523220"/>
              <a:gd name="connsiteX8" fmla="*/ 4373194 w 5213079"/>
              <a:gd name="connsiteY8" fmla="*/ 0 h 523220"/>
              <a:gd name="connsiteX9" fmla="*/ 5213079 w 5213079"/>
              <a:gd name="connsiteY9" fmla="*/ 0 h 523220"/>
              <a:gd name="connsiteX10" fmla="*/ 5213079 w 5213079"/>
              <a:gd name="connsiteY10" fmla="*/ 523220 h 523220"/>
              <a:gd name="connsiteX11" fmla="*/ 4685979 w 5213079"/>
              <a:gd name="connsiteY11" fmla="*/ 523220 h 523220"/>
              <a:gd name="connsiteX12" fmla="*/ 4002486 w 5213079"/>
              <a:gd name="connsiteY12" fmla="*/ 523220 h 523220"/>
              <a:gd name="connsiteX13" fmla="*/ 3423255 w 5213079"/>
              <a:gd name="connsiteY13" fmla="*/ 523220 h 523220"/>
              <a:gd name="connsiteX14" fmla="*/ 2948286 w 5213079"/>
              <a:gd name="connsiteY14" fmla="*/ 523220 h 523220"/>
              <a:gd name="connsiteX15" fmla="*/ 2473316 w 5213079"/>
              <a:gd name="connsiteY15" fmla="*/ 523220 h 523220"/>
              <a:gd name="connsiteX16" fmla="*/ 1789824 w 5213079"/>
              <a:gd name="connsiteY16" fmla="*/ 523220 h 523220"/>
              <a:gd name="connsiteX17" fmla="*/ 1210593 w 5213079"/>
              <a:gd name="connsiteY17" fmla="*/ 523220 h 523220"/>
              <a:gd name="connsiteX18" fmla="*/ 735623 w 5213079"/>
              <a:gd name="connsiteY18" fmla="*/ 523220 h 523220"/>
              <a:gd name="connsiteX19" fmla="*/ 0 w 5213079"/>
              <a:gd name="connsiteY19" fmla="*/ 523220 h 523220"/>
              <a:gd name="connsiteX20" fmla="*/ 0 w 5213079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3079" h="523220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24695" y="260664"/>
                  <a:pt x="5155632" y="284912"/>
                  <a:pt x="5213079" y="523220"/>
                </a:cubicBezTo>
                <a:cubicBezTo>
                  <a:pt x="5055369" y="533899"/>
                  <a:pt x="4939117" y="473133"/>
                  <a:pt x="4685979" y="523220"/>
                </a:cubicBezTo>
                <a:cubicBezTo>
                  <a:pt x="4432841" y="573307"/>
                  <a:pt x="4209759" y="488587"/>
                  <a:pt x="4002486" y="523220"/>
                </a:cubicBezTo>
                <a:cubicBezTo>
                  <a:pt x="3795213" y="557853"/>
                  <a:pt x="3633672" y="520133"/>
                  <a:pt x="3423255" y="523220"/>
                </a:cubicBezTo>
                <a:cubicBezTo>
                  <a:pt x="3212838" y="526307"/>
                  <a:pt x="3097152" y="510977"/>
                  <a:pt x="2948286" y="523220"/>
                </a:cubicBezTo>
                <a:cubicBezTo>
                  <a:pt x="2799420" y="535463"/>
                  <a:pt x="2650241" y="487771"/>
                  <a:pt x="2473316" y="523220"/>
                </a:cubicBezTo>
                <a:cubicBezTo>
                  <a:pt x="2296391" y="558669"/>
                  <a:pt x="2081457" y="480365"/>
                  <a:pt x="1789824" y="523220"/>
                </a:cubicBezTo>
                <a:cubicBezTo>
                  <a:pt x="1498191" y="566075"/>
                  <a:pt x="1412624" y="488999"/>
                  <a:pt x="1210593" y="523220"/>
                </a:cubicBezTo>
                <a:cubicBezTo>
                  <a:pt x="1008562" y="557441"/>
                  <a:pt x="958211" y="482932"/>
                  <a:pt x="735623" y="523220"/>
                </a:cubicBezTo>
                <a:cubicBezTo>
                  <a:pt x="513035" y="563508"/>
                  <a:pt x="256690" y="503868"/>
                  <a:pt x="0" y="523220"/>
                </a:cubicBezTo>
                <a:cubicBezTo>
                  <a:pt x="-2134" y="293036"/>
                  <a:pt x="34315" y="10603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we weighed a very heavy person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9441601" y="2043615"/>
            <a:ext cx="2421591" cy="1815882"/>
          </a:xfrm>
          <a:custGeom>
            <a:avLst/>
            <a:gdLst>
              <a:gd name="connsiteX0" fmla="*/ 0 w 2421591"/>
              <a:gd name="connsiteY0" fmla="*/ 0 h 1815882"/>
              <a:gd name="connsiteX1" fmla="*/ 435886 w 2421591"/>
              <a:gd name="connsiteY1" fmla="*/ 0 h 1815882"/>
              <a:gd name="connsiteX2" fmla="*/ 968636 w 2421591"/>
              <a:gd name="connsiteY2" fmla="*/ 0 h 1815882"/>
              <a:gd name="connsiteX3" fmla="*/ 1404523 w 2421591"/>
              <a:gd name="connsiteY3" fmla="*/ 0 h 1815882"/>
              <a:gd name="connsiteX4" fmla="*/ 1888841 w 2421591"/>
              <a:gd name="connsiteY4" fmla="*/ 0 h 1815882"/>
              <a:gd name="connsiteX5" fmla="*/ 2421591 w 2421591"/>
              <a:gd name="connsiteY5" fmla="*/ 0 h 1815882"/>
              <a:gd name="connsiteX6" fmla="*/ 2421591 w 2421591"/>
              <a:gd name="connsiteY6" fmla="*/ 453971 h 1815882"/>
              <a:gd name="connsiteX7" fmla="*/ 2421591 w 2421591"/>
              <a:gd name="connsiteY7" fmla="*/ 871623 h 1815882"/>
              <a:gd name="connsiteX8" fmla="*/ 2421591 w 2421591"/>
              <a:gd name="connsiteY8" fmla="*/ 1325594 h 1815882"/>
              <a:gd name="connsiteX9" fmla="*/ 2421591 w 2421591"/>
              <a:gd name="connsiteY9" fmla="*/ 1815882 h 1815882"/>
              <a:gd name="connsiteX10" fmla="*/ 2009921 w 2421591"/>
              <a:gd name="connsiteY10" fmla="*/ 1815882 h 1815882"/>
              <a:gd name="connsiteX11" fmla="*/ 1574034 w 2421591"/>
              <a:gd name="connsiteY11" fmla="*/ 1815882 h 1815882"/>
              <a:gd name="connsiteX12" fmla="*/ 1041284 w 2421591"/>
              <a:gd name="connsiteY12" fmla="*/ 1815882 h 1815882"/>
              <a:gd name="connsiteX13" fmla="*/ 556966 w 2421591"/>
              <a:gd name="connsiteY13" fmla="*/ 1815882 h 1815882"/>
              <a:gd name="connsiteX14" fmla="*/ 0 w 2421591"/>
              <a:gd name="connsiteY14" fmla="*/ 1815882 h 1815882"/>
              <a:gd name="connsiteX15" fmla="*/ 0 w 2421591"/>
              <a:gd name="connsiteY15" fmla="*/ 1398229 h 1815882"/>
              <a:gd name="connsiteX16" fmla="*/ 0 w 2421591"/>
              <a:gd name="connsiteY16" fmla="*/ 998735 h 1815882"/>
              <a:gd name="connsiteX17" fmla="*/ 0 w 2421591"/>
              <a:gd name="connsiteY17" fmla="*/ 562923 h 1815882"/>
              <a:gd name="connsiteX18" fmla="*/ 0 w 2421591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1591" h="1815882" extrusionOk="0">
                <a:moveTo>
                  <a:pt x="0" y="0"/>
                </a:moveTo>
                <a:cubicBezTo>
                  <a:pt x="163565" y="-7165"/>
                  <a:pt x="303124" y="457"/>
                  <a:pt x="435886" y="0"/>
                </a:cubicBezTo>
                <a:cubicBezTo>
                  <a:pt x="568648" y="-457"/>
                  <a:pt x="724769" y="9489"/>
                  <a:pt x="968636" y="0"/>
                </a:cubicBezTo>
                <a:cubicBezTo>
                  <a:pt x="1212503" y="-9489"/>
                  <a:pt x="1267978" y="35754"/>
                  <a:pt x="1404523" y="0"/>
                </a:cubicBezTo>
                <a:cubicBezTo>
                  <a:pt x="1541068" y="-35754"/>
                  <a:pt x="1663412" y="52377"/>
                  <a:pt x="1888841" y="0"/>
                </a:cubicBezTo>
                <a:cubicBezTo>
                  <a:pt x="2114270" y="-52377"/>
                  <a:pt x="2248645" y="44573"/>
                  <a:pt x="2421591" y="0"/>
                </a:cubicBezTo>
                <a:cubicBezTo>
                  <a:pt x="2448883" y="198274"/>
                  <a:pt x="2399144" y="350247"/>
                  <a:pt x="2421591" y="453971"/>
                </a:cubicBezTo>
                <a:cubicBezTo>
                  <a:pt x="2444038" y="557695"/>
                  <a:pt x="2375585" y="734473"/>
                  <a:pt x="2421591" y="871623"/>
                </a:cubicBezTo>
                <a:cubicBezTo>
                  <a:pt x="2467597" y="1008773"/>
                  <a:pt x="2418487" y="1163099"/>
                  <a:pt x="2421591" y="1325594"/>
                </a:cubicBezTo>
                <a:cubicBezTo>
                  <a:pt x="2424695" y="1488089"/>
                  <a:pt x="2395868" y="1603070"/>
                  <a:pt x="2421591" y="1815882"/>
                </a:cubicBezTo>
                <a:cubicBezTo>
                  <a:pt x="2309520" y="1818599"/>
                  <a:pt x="2141284" y="1793076"/>
                  <a:pt x="2009921" y="1815882"/>
                </a:cubicBezTo>
                <a:cubicBezTo>
                  <a:pt x="1878558" y="1838688"/>
                  <a:pt x="1687473" y="1790323"/>
                  <a:pt x="1574034" y="1815882"/>
                </a:cubicBezTo>
                <a:cubicBezTo>
                  <a:pt x="1460595" y="1841441"/>
                  <a:pt x="1218198" y="1769661"/>
                  <a:pt x="1041284" y="1815882"/>
                </a:cubicBezTo>
                <a:cubicBezTo>
                  <a:pt x="864370" y="1862103"/>
                  <a:pt x="661284" y="1811100"/>
                  <a:pt x="556966" y="1815882"/>
                </a:cubicBezTo>
                <a:cubicBezTo>
                  <a:pt x="452648" y="1820664"/>
                  <a:pt x="195122" y="1771629"/>
                  <a:pt x="0" y="1815882"/>
                </a:cubicBezTo>
                <a:cubicBezTo>
                  <a:pt x="-26532" y="1717893"/>
                  <a:pt x="45506" y="1580550"/>
                  <a:pt x="0" y="1398229"/>
                </a:cubicBezTo>
                <a:cubicBezTo>
                  <a:pt x="-45506" y="1215908"/>
                  <a:pt x="34119" y="1187788"/>
                  <a:pt x="0" y="998735"/>
                </a:cubicBezTo>
                <a:cubicBezTo>
                  <a:pt x="-34119" y="809682"/>
                  <a:pt x="38007" y="698498"/>
                  <a:pt x="0" y="562923"/>
                </a:cubicBezTo>
                <a:cubicBezTo>
                  <a:pt x="-38007" y="427348"/>
                  <a:pt x="48051" y="2337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There is a high probability that this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obese.</a:t>
            </a:r>
            <a:endParaRPr lang="en-US" sz="3000" b="1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8D169E-E5F8-A5FB-6237-76D8AA881B52}"/>
              </a:ext>
            </a:extLst>
          </p:cNvPr>
          <p:cNvSpPr/>
          <p:nvPr/>
        </p:nvSpPr>
        <p:spPr>
          <a:xfrm>
            <a:off x="8853964" y="786685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8407E-32CC-06B1-BAC4-A5EAC289A93B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9064980" y="1191124"/>
            <a:ext cx="6741" cy="3520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the person has an average weight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there is only a 50% chance that this person is obese.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613FC0-674A-3CBA-637B-DA85474EAEF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117153" y="3022573"/>
            <a:ext cx="0" cy="164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7F0F6-C10F-987E-9B65-29ABA13CAFCA}"/>
              </a:ext>
            </a:extLst>
          </p:cNvPr>
          <p:cNvSpPr/>
          <p:nvPr/>
        </p:nvSpPr>
        <p:spPr>
          <a:xfrm>
            <a:off x="5906137" y="2618134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3D6B8-DFA7-D152-0D64-37F7D6A6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26CB835-E13F-49AB-8A63-786D80CA3477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B2CA82-4120-2A5F-AE4F-AD744128A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1F9B42-457C-7506-EBBF-7785723453C5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B3D6451-41A2-C442-0B98-FEF3BF5A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AEF5902-211E-9F5F-65B2-9D864EAF7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1539FF7-3199-5080-E8EA-16C5D6427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85F65-BA2B-5714-A13E-5BE788709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F6CD3E-5E10-ECF5-7281-8075D7FBDD74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1C36A8-1E89-91D8-15D3-D8581146891C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DDAE11-E108-03C7-C02E-65E25039BC77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BCC119C-2191-FD41-EA72-E90A068E89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76D0422-6449-8AE0-4024-5E6F7EE2D9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1F2FE8-32F6-0D27-8E54-7AE48C251628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38C571-C60B-C0CF-EB92-DB845DF7DCB6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BBD4A2-30DC-7620-8968-39823A1C4257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7B8541-8EFA-276B-7F55-25EF4A8293CD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ACB7007-ED0D-939D-B0A4-F04F611EDEF5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31AF11-331E-8142-23B2-7FF2DE2D75FB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99F25E-3291-ECFB-65EB-DA92CC3D39D4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E9988-9538-42E7-6316-D55C2F53EA30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24F2A5-BD6E-FA5D-C154-80691AEBA739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967D9A-CBB6-7431-7CDF-8C402344C892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4ED24-70D1-889A-8758-0A5E55171928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99CB0AA-3220-E9AF-F71E-C624A8B01283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0A479-C178-22F4-62C6-1227C0FD72F4}"/>
              </a:ext>
            </a:extLst>
          </p:cNvPr>
          <p:cNvSpPr/>
          <p:nvPr/>
        </p:nvSpPr>
        <p:spPr>
          <a:xfrm>
            <a:off x="3168592" y="2825882"/>
            <a:ext cx="6232484" cy="2208995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2FE741-F7AD-B4AD-316A-AC7E1DD2C91E}"/>
              </a:ext>
            </a:extLst>
          </p:cNvPr>
          <p:cNvSpPr/>
          <p:nvPr/>
        </p:nvSpPr>
        <p:spPr>
          <a:xfrm>
            <a:off x="3168592" y="621818"/>
            <a:ext cx="6232484" cy="2208995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FBB00-8BCF-D328-8486-676444623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2EB81A-F535-54AC-AA9A-570BF1A7E08F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Although logistic regression tells the probability that a person is obese or not,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 it’s usually used for classification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11EF63-EFC5-9AF2-A0D0-551786118609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EA2E73-A648-BEE2-6965-2CE9EF3445DC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B273CB-761E-5C57-623B-AF899DA2DAE8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A03303B-8921-7C4B-03E0-32EE07E673D5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4A3C596-7B19-4CAA-63FF-489E2AF68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BFBD716-8816-8FA7-771C-77EF3839625A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FDE8F561-9435-B7F6-FA12-C3D2C5D08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B330DE70-1517-83F5-9585-17F59D433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96E0D5F0-7DC4-E0CE-24FC-8D918C8E4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8E4C3381-5B2E-DB72-024A-65A63C3B4E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9EA77BC-15B6-13EC-16B4-9BF0C6A4F31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2F64F84-6BC3-B0EE-C0C9-157FB72FDBE3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E45373C-876F-27C0-B1BA-20585CD4918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8AEF72E-082A-C51D-4139-69F98C330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B819416-DE3C-4FF5-5E1B-E4849AADD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769A11-6EBF-C03F-9CBB-8EC49D699412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DB47A6-7C37-41BC-EC5F-8FCB8D0CDF6F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A69B0B-CDFA-7F07-453E-AB27C198A5BD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D784A05-D888-DA1A-8B5D-3475DF44AAB9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BD8B7A-A4AC-316D-9832-D01B7733971A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972CF38-D605-42F3-B7E0-306A8E5D7B31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143A7FF-B33D-DAA7-EA75-28E7D1C1DDBC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EF57D7-3079-6B40-9826-C5864582DB34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B222A2-BD84-43AD-61CE-4DF908886FE5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4DA1E90-6DAA-EF6B-04EB-E1907C99ED6A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1CFFE173-F07F-9498-2E4C-4A29B7E450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2485072F-75DB-3E5B-76E1-EC7AF4013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AD3D6343-D861-7B11-D0DA-D71982985BA7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E41D0C-BD55-C599-E741-F9858655565F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DE01D4A7-F615-E3FC-9169-08D64974D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A31B2E-AF6E-76C8-2930-9962333C21B8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FFE41F-5859-EBC6-AF2F-CDFE130152EF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63753-E523-ADCA-101A-BE3542FE2B20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BB58D-44FA-15E9-E6EB-089D4EA87DEA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logistic regression, there is a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threshold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decision boundary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that separates two classes.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708FE-D3D3-89E4-9A44-E0DB5508C222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64A08-2093-0123-B0AC-F1127D41091A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example, if the probability of a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greater than 50%,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otherwise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8F9871F-D958-F867-9EC5-1BB75D870D34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5053C-AFE2-2D36-10F9-80895FC0AB9C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Just like Linear Regression, we can make a simple model..</a:t>
            </a:r>
          </a:p>
          <a:p>
            <a:endParaRPr lang="en-US" sz="28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only weight to predict Obesity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551C14-834F-6579-07AA-5F66691ECF61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D1CEC-B2BB-BAED-1764-5328AB429E2B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Or more complicated models..</a:t>
            </a:r>
          </a:p>
          <a:p>
            <a:endParaRPr lang="en-US" sz="28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weight, height, age and blood type to predict obesity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490516-5A98-F7E3-86BC-30099221662B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35E75-7D44-9B00-C831-E883865172F8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other words, just like linear regression, logistic regression can work with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continuous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weight, height, age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 and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discrete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blood type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E89171-3235-0DD9-1007-604D7263103F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05F13-66D0-8826-6B10-EDCC04D47EB9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3539430"/>
          </a:xfrm>
          <a:custGeom>
            <a:avLst/>
            <a:gdLst>
              <a:gd name="connsiteX0" fmla="*/ 0 w 3974151"/>
              <a:gd name="connsiteY0" fmla="*/ 0 h 3539430"/>
              <a:gd name="connsiteX1" fmla="*/ 488253 w 3974151"/>
              <a:gd name="connsiteY1" fmla="*/ 0 h 3539430"/>
              <a:gd name="connsiteX2" fmla="*/ 1135472 w 3974151"/>
              <a:gd name="connsiteY2" fmla="*/ 0 h 3539430"/>
              <a:gd name="connsiteX3" fmla="*/ 1623725 w 3974151"/>
              <a:gd name="connsiteY3" fmla="*/ 0 h 3539430"/>
              <a:gd name="connsiteX4" fmla="*/ 2191460 w 3974151"/>
              <a:gd name="connsiteY4" fmla="*/ 0 h 3539430"/>
              <a:gd name="connsiteX5" fmla="*/ 2679713 w 3974151"/>
              <a:gd name="connsiteY5" fmla="*/ 0 h 3539430"/>
              <a:gd name="connsiteX6" fmla="*/ 3247449 w 3974151"/>
              <a:gd name="connsiteY6" fmla="*/ 0 h 3539430"/>
              <a:gd name="connsiteX7" fmla="*/ 3974151 w 3974151"/>
              <a:gd name="connsiteY7" fmla="*/ 0 h 3539430"/>
              <a:gd name="connsiteX8" fmla="*/ 3974151 w 3974151"/>
              <a:gd name="connsiteY8" fmla="*/ 625299 h 3539430"/>
              <a:gd name="connsiteX9" fmla="*/ 3974151 w 3974151"/>
              <a:gd name="connsiteY9" fmla="*/ 1215204 h 3539430"/>
              <a:gd name="connsiteX10" fmla="*/ 3974151 w 3974151"/>
              <a:gd name="connsiteY10" fmla="*/ 1698926 h 3539430"/>
              <a:gd name="connsiteX11" fmla="*/ 3974151 w 3974151"/>
              <a:gd name="connsiteY11" fmla="*/ 2253437 h 3539430"/>
              <a:gd name="connsiteX12" fmla="*/ 3974151 w 3974151"/>
              <a:gd name="connsiteY12" fmla="*/ 2914131 h 3539430"/>
              <a:gd name="connsiteX13" fmla="*/ 3974151 w 3974151"/>
              <a:gd name="connsiteY13" fmla="*/ 3539430 h 3539430"/>
              <a:gd name="connsiteX14" fmla="*/ 3406415 w 3974151"/>
              <a:gd name="connsiteY14" fmla="*/ 3539430 h 3539430"/>
              <a:gd name="connsiteX15" fmla="*/ 2918162 w 3974151"/>
              <a:gd name="connsiteY15" fmla="*/ 3539430 h 3539430"/>
              <a:gd name="connsiteX16" fmla="*/ 2270943 w 3974151"/>
              <a:gd name="connsiteY16" fmla="*/ 3539430 h 3539430"/>
              <a:gd name="connsiteX17" fmla="*/ 1703208 w 3974151"/>
              <a:gd name="connsiteY17" fmla="*/ 3539430 h 3539430"/>
              <a:gd name="connsiteX18" fmla="*/ 1214955 w 3974151"/>
              <a:gd name="connsiteY18" fmla="*/ 3539430 h 3539430"/>
              <a:gd name="connsiteX19" fmla="*/ 647219 w 3974151"/>
              <a:gd name="connsiteY19" fmla="*/ 3539430 h 3539430"/>
              <a:gd name="connsiteX20" fmla="*/ 0 w 3974151"/>
              <a:gd name="connsiteY20" fmla="*/ 3539430 h 3539430"/>
              <a:gd name="connsiteX21" fmla="*/ 0 w 3974151"/>
              <a:gd name="connsiteY21" fmla="*/ 2949525 h 3539430"/>
              <a:gd name="connsiteX22" fmla="*/ 0 w 3974151"/>
              <a:gd name="connsiteY22" fmla="*/ 2359620 h 3539430"/>
              <a:gd name="connsiteX23" fmla="*/ 0 w 3974151"/>
              <a:gd name="connsiteY23" fmla="*/ 1734321 h 3539430"/>
              <a:gd name="connsiteX24" fmla="*/ 0 w 3974151"/>
              <a:gd name="connsiteY24" fmla="*/ 1215204 h 3539430"/>
              <a:gd name="connsiteX25" fmla="*/ 0 w 3974151"/>
              <a:gd name="connsiteY25" fmla="*/ 554511 h 3539430"/>
              <a:gd name="connsiteX26" fmla="*/ 0 w 3974151"/>
              <a:gd name="connsiteY2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74151" h="3539430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22439" y="222401"/>
                  <a:pt x="3939797" y="320387"/>
                  <a:pt x="3974151" y="625299"/>
                </a:cubicBezTo>
                <a:cubicBezTo>
                  <a:pt x="4008505" y="930211"/>
                  <a:pt x="3971178" y="1035434"/>
                  <a:pt x="3974151" y="1215204"/>
                </a:cubicBezTo>
                <a:cubicBezTo>
                  <a:pt x="3977124" y="1394974"/>
                  <a:pt x="3933709" y="1498495"/>
                  <a:pt x="3974151" y="1698926"/>
                </a:cubicBezTo>
                <a:cubicBezTo>
                  <a:pt x="4014593" y="1899357"/>
                  <a:pt x="3953186" y="2019751"/>
                  <a:pt x="3974151" y="2253437"/>
                </a:cubicBezTo>
                <a:cubicBezTo>
                  <a:pt x="3995116" y="2487123"/>
                  <a:pt x="3948215" y="2668291"/>
                  <a:pt x="3974151" y="2914131"/>
                </a:cubicBezTo>
                <a:cubicBezTo>
                  <a:pt x="4000087" y="3159971"/>
                  <a:pt x="3958249" y="3327610"/>
                  <a:pt x="3974151" y="3539430"/>
                </a:cubicBezTo>
                <a:cubicBezTo>
                  <a:pt x="3810712" y="3570761"/>
                  <a:pt x="3677786" y="3511410"/>
                  <a:pt x="3406415" y="3539430"/>
                </a:cubicBezTo>
                <a:cubicBezTo>
                  <a:pt x="3135044" y="3567450"/>
                  <a:pt x="3023971" y="3517627"/>
                  <a:pt x="2918162" y="3539430"/>
                </a:cubicBezTo>
                <a:cubicBezTo>
                  <a:pt x="2812353" y="3561233"/>
                  <a:pt x="2549059" y="3483401"/>
                  <a:pt x="2270943" y="3539430"/>
                </a:cubicBezTo>
                <a:cubicBezTo>
                  <a:pt x="1992827" y="3595459"/>
                  <a:pt x="1916163" y="3514271"/>
                  <a:pt x="1703208" y="3539430"/>
                </a:cubicBezTo>
                <a:cubicBezTo>
                  <a:pt x="1490253" y="3564589"/>
                  <a:pt x="1344940" y="3525538"/>
                  <a:pt x="1214955" y="3539430"/>
                </a:cubicBezTo>
                <a:cubicBezTo>
                  <a:pt x="1084970" y="3553322"/>
                  <a:pt x="767146" y="3474927"/>
                  <a:pt x="647219" y="3539430"/>
                </a:cubicBezTo>
                <a:cubicBezTo>
                  <a:pt x="527292" y="3603933"/>
                  <a:pt x="215858" y="3476093"/>
                  <a:pt x="0" y="3539430"/>
                </a:cubicBezTo>
                <a:cubicBezTo>
                  <a:pt x="-26705" y="3309213"/>
                  <a:pt x="37729" y="3134931"/>
                  <a:pt x="0" y="2949525"/>
                </a:cubicBezTo>
                <a:cubicBezTo>
                  <a:pt x="-37729" y="2764120"/>
                  <a:pt x="12864" y="2561156"/>
                  <a:pt x="0" y="2359620"/>
                </a:cubicBezTo>
                <a:cubicBezTo>
                  <a:pt x="-12864" y="2158085"/>
                  <a:pt x="18641" y="1941910"/>
                  <a:pt x="0" y="1734321"/>
                </a:cubicBezTo>
                <a:cubicBezTo>
                  <a:pt x="-18641" y="1526732"/>
                  <a:pt x="13579" y="1436203"/>
                  <a:pt x="0" y="1215204"/>
                </a:cubicBezTo>
                <a:cubicBezTo>
                  <a:pt x="-13579" y="994205"/>
                  <a:pt x="38404" y="753437"/>
                  <a:pt x="0" y="554511"/>
                </a:cubicBezTo>
                <a:cubicBezTo>
                  <a:pt x="-38404" y="355585"/>
                  <a:pt x="3739" y="1337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Logistic Regression’s ability to provide probabilities and classify new samples using continuous and discrete data makes it a popular machine learning method.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94EFDDF-FF93-825E-3C82-F157E7C7D360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5AA19-ADB4-BF72-072C-63421720FC35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One big difference between linear and logistic regression is how the line is fit to the data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CB06A0-0ADB-B849-FAA9-7B396B3411EE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61A5E-918B-24B8-884F-695E385B27B7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3785652"/>
              </a:xfrm>
              <a:custGeom>
                <a:avLst/>
                <a:gdLst>
                  <a:gd name="connsiteX0" fmla="*/ 0 w 3974151"/>
                  <a:gd name="connsiteY0" fmla="*/ 0 h 3785652"/>
                  <a:gd name="connsiteX1" fmla="*/ 488253 w 3974151"/>
                  <a:gd name="connsiteY1" fmla="*/ 0 h 3785652"/>
                  <a:gd name="connsiteX2" fmla="*/ 1135472 w 3974151"/>
                  <a:gd name="connsiteY2" fmla="*/ 0 h 3785652"/>
                  <a:gd name="connsiteX3" fmla="*/ 1623725 w 3974151"/>
                  <a:gd name="connsiteY3" fmla="*/ 0 h 3785652"/>
                  <a:gd name="connsiteX4" fmla="*/ 2191460 w 3974151"/>
                  <a:gd name="connsiteY4" fmla="*/ 0 h 3785652"/>
                  <a:gd name="connsiteX5" fmla="*/ 2679713 w 3974151"/>
                  <a:gd name="connsiteY5" fmla="*/ 0 h 3785652"/>
                  <a:gd name="connsiteX6" fmla="*/ 3247449 w 3974151"/>
                  <a:gd name="connsiteY6" fmla="*/ 0 h 3785652"/>
                  <a:gd name="connsiteX7" fmla="*/ 3974151 w 3974151"/>
                  <a:gd name="connsiteY7" fmla="*/ 0 h 3785652"/>
                  <a:gd name="connsiteX8" fmla="*/ 3974151 w 3974151"/>
                  <a:gd name="connsiteY8" fmla="*/ 578664 h 3785652"/>
                  <a:gd name="connsiteX9" fmla="*/ 3974151 w 3974151"/>
                  <a:gd name="connsiteY9" fmla="*/ 1119471 h 3785652"/>
                  <a:gd name="connsiteX10" fmla="*/ 3974151 w 3974151"/>
                  <a:gd name="connsiteY10" fmla="*/ 1546709 h 3785652"/>
                  <a:gd name="connsiteX11" fmla="*/ 3974151 w 3974151"/>
                  <a:gd name="connsiteY11" fmla="*/ 2049660 h 3785652"/>
                  <a:gd name="connsiteX12" fmla="*/ 3974151 w 3974151"/>
                  <a:gd name="connsiteY12" fmla="*/ 2666181 h 3785652"/>
                  <a:gd name="connsiteX13" fmla="*/ 3974151 w 3974151"/>
                  <a:gd name="connsiteY13" fmla="*/ 3131275 h 3785652"/>
                  <a:gd name="connsiteX14" fmla="*/ 3974151 w 3974151"/>
                  <a:gd name="connsiteY14" fmla="*/ 3785652 h 3785652"/>
                  <a:gd name="connsiteX15" fmla="*/ 3525640 w 3974151"/>
                  <a:gd name="connsiteY15" fmla="*/ 3785652 h 3785652"/>
                  <a:gd name="connsiteX16" fmla="*/ 2878421 w 3974151"/>
                  <a:gd name="connsiteY16" fmla="*/ 3785652 h 3785652"/>
                  <a:gd name="connsiteX17" fmla="*/ 2310685 w 3974151"/>
                  <a:gd name="connsiteY17" fmla="*/ 3785652 h 3785652"/>
                  <a:gd name="connsiteX18" fmla="*/ 1822432 w 3974151"/>
                  <a:gd name="connsiteY18" fmla="*/ 3785652 h 3785652"/>
                  <a:gd name="connsiteX19" fmla="*/ 1254696 w 3974151"/>
                  <a:gd name="connsiteY19" fmla="*/ 3785652 h 3785652"/>
                  <a:gd name="connsiteX20" fmla="*/ 766443 w 3974151"/>
                  <a:gd name="connsiteY20" fmla="*/ 3785652 h 3785652"/>
                  <a:gd name="connsiteX21" fmla="*/ 0 w 3974151"/>
                  <a:gd name="connsiteY21" fmla="*/ 3785652 h 3785652"/>
                  <a:gd name="connsiteX22" fmla="*/ 0 w 3974151"/>
                  <a:gd name="connsiteY22" fmla="*/ 3169132 h 3785652"/>
                  <a:gd name="connsiteX23" fmla="*/ 0 w 3974151"/>
                  <a:gd name="connsiteY23" fmla="*/ 2590468 h 3785652"/>
                  <a:gd name="connsiteX24" fmla="*/ 0 w 3974151"/>
                  <a:gd name="connsiteY24" fmla="*/ 2125373 h 3785652"/>
                  <a:gd name="connsiteX25" fmla="*/ 0 w 3974151"/>
                  <a:gd name="connsiteY25" fmla="*/ 1508853 h 3785652"/>
                  <a:gd name="connsiteX26" fmla="*/ 0 w 3974151"/>
                  <a:gd name="connsiteY26" fmla="*/ 1005902 h 3785652"/>
                  <a:gd name="connsiteX27" fmla="*/ 0 w 3974151"/>
                  <a:gd name="connsiteY27" fmla="*/ 540807 h 3785652"/>
                  <a:gd name="connsiteX28" fmla="*/ 0 w 3974151"/>
                  <a:gd name="connsiteY28" fmla="*/ 0 h 37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974151" h="3785652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02296" y="161017"/>
                      <a:pt x="3917824" y="315855"/>
                      <a:pt x="3974151" y="578664"/>
                    </a:cubicBezTo>
                    <a:cubicBezTo>
                      <a:pt x="4030478" y="841473"/>
                      <a:pt x="3953660" y="901196"/>
                      <a:pt x="3974151" y="1119471"/>
                    </a:cubicBezTo>
                    <a:cubicBezTo>
                      <a:pt x="3994642" y="1337746"/>
                      <a:pt x="3969863" y="1350541"/>
                      <a:pt x="3974151" y="1546709"/>
                    </a:cubicBezTo>
                    <a:cubicBezTo>
                      <a:pt x="3978439" y="1742877"/>
                      <a:pt x="3941918" y="1879794"/>
                      <a:pt x="3974151" y="2049660"/>
                    </a:cubicBezTo>
                    <a:cubicBezTo>
                      <a:pt x="4006384" y="2219526"/>
                      <a:pt x="3949954" y="2389267"/>
                      <a:pt x="3974151" y="2666181"/>
                    </a:cubicBezTo>
                    <a:cubicBezTo>
                      <a:pt x="3998348" y="2943095"/>
                      <a:pt x="3934349" y="2996120"/>
                      <a:pt x="3974151" y="3131275"/>
                    </a:cubicBezTo>
                    <a:cubicBezTo>
                      <a:pt x="4013953" y="3266430"/>
                      <a:pt x="3898144" y="3513874"/>
                      <a:pt x="3974151" y="3785652"/>
                    </a:cubicBezTo>
                    <a:cubicBezTo>
                      <a:pt x="3842100" y="3831836"/>
                      <a:pt x="3708785" y="3740736"/>
                      <a:pt x="3525640" y="3785652"/>
                    </a:cubicBezTo>
                    <a:cubicBezTo>
                      <a:pt x="3342495" y="3830568"/>
                      <a:pt x="3156537" y="3729623"/>
                      <a:pt x="2878421" y="3785652"/>
                    </a:cubicBezTo>
                    <a:cubicBezTo>
                      <a:pt x="2600305" y="3841681"/>
                      <a:pt x="2529746" y="3762415"/>
                      <a:pt x="2310685" y="3785652"/>
                    </a:cubicBezTo>
                    <a:cubicBezTo>
                      <a:pt x="2091624" y="3808889"/>
                      <a:pt x="1952417" y="3771760"/>
                      <a:pt x="1822432" y="3785652"/>
                    </a:cubicBezTo>
                    <a:cubicBezTo>
                      <a:pt x="1692447" y="3799544"/>
                      <a:pt x="1374623" y="3721149"/>
                      <a:pt x="1254696" y="3785652"/>
                    </a:cubicBezTo>
                    <a:cubicBezTo>
                      <a:pt x="1134769" y="3850155"/>
                      <a:pt x="960347" y="3785156"/>
                      <a:pt x="766443" y="3785652"/>
                    </a:cubicBezTo>
                    <a:cubicBezTo>
                      <a:pt x="572539" y="3786148"/>
                      <a:pt x="353821" y="3769681"/>
                      <a:pt x="0" y="3785652"/>
                    </a:cubicBezTo>
                    <a:cubicBezTo>
                      <a:pt x="-49151" y="3659522"/>
                      <a:pt x="4795" y="3364011"/>
                      <a:pt x="0" y="3169132"/>
                    </a:cubicBezTo>
                    <a:cubicBezTo>
                      <a:pt x="-4795" y="2974253"/>
                      <a:pt x="14576" y="2772249"/>
                      <a:pt x="0" y="2590468"/>
                    </a:cubicBezTo>
                    <a:cubicBezTo>
                      <a:pt x="-14576" y="2408687"/>
                      <a:pt x="42520" y="2306591"/>
                      <a:pt x="0" y="2125373"/>
                    </a:cubicBezTo>
                    <a:cubicBezTo>
                      <a:pt x="-42520" y="1944155"/>
                      <a:pt x="14965" y="1791917"/>
                      <a:pt x="0" y="1508853"/>
                    </a:cubicBezTo>
                    <a:cubicBezTo>
                      <a:pt x="-14965" y="1225789"/>
                      <a:pt x="44236" y="1125827"/>
                      <a:pt x="0" y="1005902"/>
                    </a:cubicBezTo>
                    <a:cubicBezTo>
                      <a:pt x="-44236" y="885977"/>
                      <a:pt x="52464" y="685595"/>
                      <a:pt x="0" y="540807"/>
                    </a:cubicBezTo>
                    <a:cubicBezTo>
                      <a:pt x="-52464" y="396019"/>
                      <a:pt x="47246" y="23160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With linear regression, we fit the line using </a:t>
                </a:r>
                <a:r>
                  <a:rPr lang="en-US" sz="3000" b="1" dirty="0">
                    <a:latin typeface="Calibri Body"/>
                    <a:ea typeface="Cambria Math" panose="02040503050406030204" pitchFamily="18" charset="0"/>
                  </a:rPr>
                  <a:t>“least squares”</a:t>
                </a:r>
              </a:p>
              <a:p>
                <a:endParaRPr lang="en-US" sz="30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We use the residuals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latin typeface="Calibri Body"/>
                  </a:rPr>
                  <a:t> </a:t>
                </a:r>
                <a:r>
                  <a:rPr lang="en-US" sz="3000" dirty="0"/>
                  <a:t>and to compare simple models to complicated models</a:t>
                </a:r>
                <a:endParaRPr lang="en-US" sz="3000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3785652"/>
              </a:xfrm>
              <a:prstGeom prst="rect">
                <a:avLst/>
              </a:prstGeom>
              <a:blipFill>
                <a:blip r:embed="rId4"/>
                <a:stretch>
                  <a:fillRect l="-2500" t="-980" r="-2188" b="-26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3785652"/>
                          <a:gd name="connsiteX1" fmla="*/ 488253 w 3974151"/>
                          <a:gd name="connsiteY1" fmla="*/ 0 h 3785652"/>
                          <a:gd name="connsiteX2" fmla="*/ 1135472 w 3974151"/>
                          <a:gd name="connsiteY2" fmla="*/ 0 h 3785652"/>
                          <a:gd name="connsiteX3" fmla="*/ 1623725 w 3974151"/>
                          <a:gd name="connsiteY3" fmla="*/ 0 h 3785652"/>
                          <a:gd name="connsiteX4" fmla="*/ 2191460 w 3974151"/>
                          <a:gd name="connsiteY4" fmla="*/ 0 h 3785652"/>
                          <a:gd name="connsiteX5" fmla="*/ 2679713 w 3974151"/>
                          <a:gd name="connsiteY5" fmla="*/ 0 h 3785652"/>
                          <a:gd name="connsiteX6" fmla="*/ 3247449 w 3974151"/>
                          <a:gd name="connsiteY6" fmla="*/ 0 h 3785652"/>
                          <a:gd name="connsiteX7" fmla="*/ 3974151 w 3974151"/>
                          <a:gd name="connsiteY7" fmla="*/ 0 h 3785652"/>
                          <a:gd name="connsiteX8" fmla="*/ 3974151 w 3974151"/>
                          <a:gd name="connsiteY8" fmla="*/ 578664 h 3785652"/>
                          <a:gd name="connsiteX9" fmla="*/ 3974151 w 3974151"/>
                          <a:gd name="connsiteY9" fmla="*/ 1119471 h 3785652"/>
                          <a:gd name="connsiteX10" fmla="*/ 3974151 w 3974151"/>
                          <a:gd name="connsiteY10" fmla="*/ 1546709 h 3785652"/>
                          <a:gd name="connsiteX11" fmla="*/ 3974151 w 3974151"/>
                          <a:gd name="connsiteY11" fmla="*/ 2049660 h 3785652"/>
                          <a:gd name="connsiteX12" fmla="*/ 3974151 w 3974151"/>
                          <a:gd name="connsiteY12" fmla="*/ 2666181 h 3785652"/>
                          <a:gd name="connsiteX13" fmla="*/ 3974151 w 3974151"/>
                          <a:gd name="connsiteY13" fmla="*/ 3131275 h 3785652"/>
                          <a:gd name="connsiteX14" fmla="*/ 3974151 w 3974151"/>
                          <a:gd name="connsiteY14" fmla="*/ 3785652 h 3785652"/>
                          <a:gd name="connsiteX15" fmla="*/ 3525640 w 3974151"/>
                          <a:gd name="connsiteY15" fmla="*/ 3785652 h 3785652"/>
                          <a:gd name="connsiteX16" fmla="*/ 2878421 w 3974151"/>
                          <a:gd name="connsiteY16" fmla="*/ 3785652 h 3785652"/>
                          <a:gd name="connsiteX17" fmla="*/ 2310685 w 3974151"/>
                          <a:gd name="connsiteY17" fmla="*/ 3785652 h 3785652"/>
                          <a:gd name="connsiteX18" fmla="*/ 1822432 w 3974151"/>
                          <a:gd name="connsiteY18" fmla="*/ 3785652 h 3785652"/>
                          <a:gd name="connsiteX19" fmla="*/ 1254696 w 3974151"/>
                          <a:gd name="connsiteY19" fmla="*/ 3785652 h 3785652"/>
                          <a:gd name="connsiteX20" fmla="*/ 766443 w 3974151"/>
                          <a:gd name="connsiteY20" fmla="*/ 3785652 h 3785652"/>
                          <a:gd name="connsiteX21" fmla="*/ 0 w 3974151"/>
                          <a:gd name="connsiteY21" fmla="*/ 3785652 h 3785652"/>
                          <a:gd name="connsiteX22" fmla="*/ 0 w 3974151"/>
                          <a:gd name="connsiteY22" fmla="*/ 3169132 h 3785652"/>
                          <a:gd name="connsiteX23" fmla="*/ 0 w 3974151"/>
                          <a:gd name="connsiteY23" fmla="*/ 2590468 h 3785652"/>
                          <a:gd name="connsiteX24" fmla="*/ 0 w 3974151"/>
                          <a:gd name="connsiteY24" fmla="*/ 2125373 h 3785652"/>
                          <a:gd name="connsiteX25" fmla="*/ 0 w 3974151"/>
                          <a:gd name="connsiteY25" fmla="*/ 1508853 h 3785652"/>
                          <a:gd name="connsiteX26" fmla="*/ 0 w 3974151"/>
                          <a:gd name="connsiteY26" fmla="*/ 1005902 h 3785652"/>
                          <a:gd name="connsiteX27" fmla="*/ 0 w 3974151"/>
                          <a:gd name="connsiteY27" fmla="*/ 540807 h 3785652"/>
                          <a:gd name="connsiteX28" fmla="*/ 0 w 3974151"/>
                          <a:gd name="connsiteY28" fmla="*/ 0 h 3785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974151" h="3785652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02296" y="161017"/>
                              <a:pt x="3917824" y="315855"/>
                              <a:pt x="3974151" y="578664"/>
                            </a:cubicBezTo>
                            <a:cubicBezTo>
                              <a:pt x="4030478" y="841473"/>
                              <a:pt x="3953660" y="901196"/>
                              <a:pt x="3974151" y="1119471"/>
                            </a:cubicBezTo>
                            <a:cubicBezTo>
                              <a:pt x="3994642" y="1337746"/>
                              <a:pt x="3969863" y="1350541"/>
                              <a:pt x="3974151" y="1546709"/>
                            </a:cubicBezTo>
                            <a:cubicBezTo>
                              <a:pt x="3978439" y="1742877"/>
                              <a:pt x="3941918" y="1879794"/>
                              <a:pt x="3974151" y="2049660"/>
                            </a:cubicBezTo>
                            <a:cubicBezTo>
                              <a:pt x="4006384" y="2219526"/>
                              <a:pt x="3949954" y="2389267"/>
                              <a:pt x="3974151" y="2666181"/>
                            </a:cubicBezTo>
                            <a:cubicBezTo>
                              <a:pt x="3998348" y="2943095"/>
                              <a:pt x="3934349" y="2996120"/>
                              <a:pt x="3974151" y="3131275"/>
                            </a:cubicBezTo>
                            <a:cubicBezTo>
                              <a:pt x="4013953" y="3266430"/>
                              <a:pt x="3898144" y="3513874"/>
                              <a:pt x="3974151" y="3785652"/>
                            </a:cubicBezTo>
                            <a:cubicBezTo>
                              <a:pt x="3842100" y="3831836"/>
                              <a:pt x="3708785" y="3740736"/>
                              <a:pt x="3525640" y="3785652"/>
                            </a:cubicBezTo>
                            <a:cubicBezTo>
                              <a:pt x="3342495" y="3830568"/>
                              <a:pt x="3156537" y="3729623"/>
                              <a:pt x="2878421" y="3785652"/>
                            </a:cubicBezTo>
                            <a:cubicBezTo>
                              <a:pt x="2600305" y="3841681"/>
                              <a:pt x="2529746" y="3762415"/>
                              <a:pt x="2310685" y="3785652"/>
                            </a:cubicBezTo>
                            <a:cubicBezTo>
                              <a:pt x="2091624" y="3808889"/>
                              <a:pt x="1952417" y="3771760"/>
                              <a:pt x="1822432" y="3785652"/>
                            </a:cubicBezTo>
                            <a:cubicBezTo>
                              <a:pt x="1692447" y="3799544"/>
                              <a:pt x="1374623" y="3721149"/>
                              <a:pt x="1254696" y="3785652"/>
                            </a:cubicBezTo>
                            <a:cubicBezTo>
                              <a:pt x="1134769" y="3850155"/>
                              <a:pt x="960347" y="3785156"/>
                              <a:pt x="766443" y="3785652"/>
                            </a:cubicBezTo>
                            <a:cubicBezTo>
                              <a:pt x="572539" y="3786148"/>
                              <a:pt x="353821" y="3769681"/>
                              <a:pt x="0" y="3785652"/>
                            </a:cubicBezTo>
                            <a:cubicBezTo>
                              <a:pt x="-49151" y="3659522"/>
                              <a:pt x="4795" y="3364011"/>
                              <a:pt x="0" y="3169132"/>
                            </a:cubicBezTo>
                            <a:cubicBezTo>
                              <a:pt x="-4795" y="2974253"/>
                              <a:pt x="14576" y="2772249"/>
                              <a:pt x="0" y="2590468"/>
                            </a:cubicBezTo>
                            <a:cubicBezTo>
                              <a:pt x="-14576" y="2408687"/>
                              <a:pt x="42520" y="2306591"/>
                              <a:pt x="0" y="2125373"/>
                            </a:cubicBezTo>
                            <a:cubicBezTo>
                              <a:pt x="-42520" y="1944155"/>
                              <a:pt x="14965" y="1791917"/>
                              <a:pt x="0" y="1508853"/>
                            </a:cubicBezTo>
                            <a:cubicBezTo>
                              <a:pt x="-14965" y="1225789"/>
                              <a:pt x="44236" y="1125827"/>
                              <a:pt x="0" y="1005902"/>
                            </a:cubicBezTo>
                            <a:cubicBezTo>
                              <a:pt x="-44236" y="885977"/>
                              <a:pt x="52464" y="685595"/>
                              <a:pt x="0" y="540807"/>
                            </a:cubicBezTo>
                            <a:cubicBezTo>
                              <a:pt x="-52464" y="396019"/>
                              <a:pt x="47246" y="2316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B05764C-A348-2E29-522A-FEB49A9C2B1F}"/>
              </a:ext>
            </a:extLst>
          </p:cNvPr>
          <p:cNvGrpSpPr/>
          <p:nvPr/>
        </p:nvGrpSpPr>
        <p:grpSpPr>
          <a:xfrm>
            <a:off x="4648875" y="691662"/>
            <a:ext cx="6867749" cy="4926424"/>
            <a:chOff x="1166611" y="810940"/>
            <a:chExt cx="9127879" cy="5579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0B097-3A93-B24F-5096-466B255E1B1D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F550F-D815-6673-DFA3-E1CEC76659F4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A892F3F-4431-EE0E-A5A4-054D5B0ED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669386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2718886"/>
              </a:xfrm>
              <a:custGeom>
                <a:avLst/>
                <a:gdLst>
                  <a:gd name="connsiteX0" fmla="*/ 0 w 3974151"/>
                  <a:gd name="connsiteY0" fmla="*/ 0 h 2718886"/>
                  <a:gd name="connsiteX1" fmla="*/ 488253 w 3974151"/>
                  <a:gd name="connsiteY1" fmla="*/ 0 h 2718886"/>
                  <a:gd name="connsiteX2" fmla="*/ 1135472 w 3974151"/>
                  <a:gd name="connsiteY2" fmla="*/ 0 h 2718886"/>
                  <a:gd name="connsiteX3" fmla="*/ 1623725 w 3974151"/>
                  <a:gd name="connsiteY3" fmla="*/ 0 h 2718886"/>
                  <a:gd name="connsiteX4" fmla="*/ 2191460 w 3974151"/>
                  <a:gd name="connsiteY4" fmla="*/ 0 h 2718886"/>
                  <a:gd name="connsiteX5" fmla="*/ 2679713 w 3974151"/>
                  <a:gd name="connsiteY5" fmla="*/ 0 h 2718886"/>
                  <a:gd name="connsiteX6" fmla="*/ 3247449 w 3974151"/>
                  <a:gd name="connsiteY6" fmla="*/ 0 h 2718886"/>
                  <a:gd name="connsiteX7" fmla="*/ 3974151 w 3974151"/>
                  <a:gd name="connsiteY7" fmla="*/ 0 h 2718886"/>
                  <a:gd name="connsiteX8" fmla="*/ 3974151 w 3974151"/>
                  <a:gd name="connsiteY8" fmla="*/ 570966 h 2718886"/>
                  <a:gd name="connsiteX9" fmla="*/ 3974151 w 3974151"/>
                  <a:gd name="connsiteY9" fmla="*/ 1114743 h 2718886"/>
                  <a:gd name="connsiteX10" fmla="*/ 3974151 w 3974151"/>
                  <a:gd name="connsiteY10" fmla="*/ 1576954 h 2718886"/>
                  <a:gd name="connsiteX11" fmla="*/ 3974151 w 3974151"/>
                  <a:gd name="connsiteY11" fmla="*/ 2093542 h 2718886"/>
                  <a:gd name="connsiteX12" fmla="*/ 3974151 w 3974151"/>
                  <a:gd name="connsiteY12" fmla="*/ 2718886 h 2718886"/>
                  <a:gd name="connsiteX13" fmla="*/ 3485898 w 3974151"/>
                  <a:gd name="connsiteY13" fmla="*/ 2718886 h 2718886"/>
                  <a:gd name="connsiteX14" fmla="*/ 2997645 w 3974151"/>
                  <a:gd name="connsiteY14" fmla="*/ 2718886 h 2718886"/>
                  <a:gd name="connsiteX15" fmla="*/ 2509392 w 3974151"/>
                  <a:gd name="connsiteY15" fmla="*/ 2718886 h 2718886"/>
                  <a:gd name="connsiteX16" fmla="*/ 1862174 w 3974151"/>
                  <a:gd name="connsiteY16" fmla="*/ 2718886 h 2718886"/>
                  <a:gd name="connsiteX17" fmla="*/ 1294438 w 3974151"/>
                  <a:gd name="connsiteY17" fmla="*/ 2718886 h 2718886"/>
                  <a:gd name="connsiteX18" fmla="*/ 806185 w 3974151"/>
                  <a:gd name="connsiteY18" fmla="*/ 2718886 h 2718886"/>
                  <a:gd name="connsiteX19" fmla="*/ 0 w 3974151"/>
                  <a:gd name="connsiteY19" fmla="*/ 2718886 h 2718886"/>
                  <a:gd name="connsiteX20" fmla="*/ 0 w 3974151"/>
                  <a:gd name="connsiteY20" fmla="*/ 2229487 h 2718886"/>
                  <a:gd name="connsiteX21" fmla="*/ 0 w 3974151"/>
                  <a:gd name="connsiteY21" fmla="*/ 1712898 h 2718886"/>
                  <a:gd name="connsiteX22" fmla="*/ 0 w 3974151"/>
                  <a:gd name="connsiteY22" fmla="*/ 1169121 h 2718886"/>
                  <a:gd name="connsiteX23" fmla="*/ 0 w 3974151"/>
                  <a:gd name="connsiteY23" fmla="*/ 598155 h 2718886"/>
                  <a:gd name="connsiteX24" fmla="*/ 0 w 3974151"/>
                  <a:gd name="connsiteY24" fmla="*/ 0 h 27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4151" h="2718886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41818" y="134690"/>
                      <a:pt x="3972905" y="313338"/>
                      <a:pt x="3974151" y="570966"/>
                    </a:cubicBezTo>
                    <a:cubicBezTo>
                      <a:pt x="3975397" y="828594"/>
                      <a:pt x="3964793" y="925927"/>
                      <a:pt x="3974151" y="1114743"/>
                    </a:cubicBezTo>
                    <a:cubicBezTo>
                      <a:pt x="3983509" y="1303559"/>
                      <a:pt x="3932193" y="1407105"/>
                      <a:pt x="3974151" y="1576954"/>
                    </a:cubicBezTo>
                    <a:cubicBezTo>
                      <a:pt x="4016109" y="1746803"/>
                      <a:pt x="3923617" y="1932444"/>
                      <a:pt x="3974151" y="2093542"/>
                    </a:cubicBezTo>
                    <a:cubicBezTo>
                      <a:pt x="4024685" y="2254640"/>
                      <a:pt x="3951801" y="2505335"/>
                      <a:pt x="3974151" y="2718886"/>
                    </a:cubicBezTo>
                    <a:cubicBezTo>
                      <a:pt x="3806202" y="2754429"/>
                      <a:pt x="3644204" y="2666756"/>
                      <a:pt x="3485898" y="2718886"/>
                    </a:cubicBezTo>
                    <a:cubicBezTo>
                      <a:pt x="3327592" y="2771016"/>
                      <a:pt x="3162173" y="2677534"/>
                      <a:pt x="2997645" y="2718886"/>
                    </a:cubicBezTo>
                    <a:cubicBezTo>
                      <a:pt x="2833117" y="2760238"/>
                      <a:pt x="2615201" y="2697083"/>
                      <a:pt x="2509392" y="2718886"/>
                    </a:cubicBezTo>
                    <a:cubicBezTo>
                      <a:pt x="2403583" y="2740689"/>
                      <a:pt x="2137242" y="2657714"/>
                      <a:pt x="1862174" y="2718886"/>
                    </a:cubicBezTo>
                    <a:cubicBezTo>
                      <a:pt x="1587106" y="2780058"/>
                      <a:pt x="1513499" y="2695649"/>
                      <a:pt x="1294438" y="2718886"/>
                    </a:cubicBezTo>
                    <a:cubicBezTo>
                      <a:pt x="1075377" y="2742123"/>
                      <a:pt x="936170" y="2704994"/>
                      <a:pt x="806185" y="2718886"/>
                    </a:cubicBezTo>
                    <a:cubicBezTo>
                      <a:pt x="676200" y="2732778"/>
                      <a:pt x="313076" y="2634744"/>
                      <a:pt x="0" y="2718886"/>
                    </a:cubicBezTo>
                    <a:cubicBezTo>
                      <a:pt x="-23675" y="2508755"/>
                      <a:pt x="7555" y="2345438"/>
                      <a:pt x="0" y="2229487"/>
                    </a:cubicBezTo>
                    <a:cubicBezTo>
                      <a:pt x="-7555" y="2113536"/>
                      <a:pt x="18520" y="1861297"/>
                      <a:pt x="0" y="1712898"/>
                    </a:cubicBezTo>
                    <a:cubicBezTo>
                      <a:pt x="-18520" y="1564499"/>
                      <a:pt x="23296" y="1315386"/>
                      <a:pt x="0" y="1169121"/>
                    </a:cubicBezTo>
                    <a:cubicBezTo>
                      <a:pt x="-23296" y="1022856"/>
                      <a:pt x="11804" y="764405"/>
                      <a:pt x="0" y="598155"/>
                    </a:cubicBezTo>
                    <a:cubicBezTo>
                      <a:pt x="-11804" y="431905"/>
                      <a:pt x="15043" y="27029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 Body"/>
                    <a:ea typeface="Cambria Math" panose="02040503050406030204" pitchFamily="18" charset="0"/>
                  </a:rPr>
                  <a:t>Logistic Regression does not have the same concept of a “residual”, so it cannot use least squares and it cannot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2718886"/>
              </a:xfrm>
              <a:prstGeom prst="rect">
                <a:avLst/>
              </a:prstGeom>
              <a:blipFill>
                <a:blip r:embed="rId4"/>
                <a:stretch>
                  <a:fillRect l="-2500" t="-905" r="-3125" b="-362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2718886"/>
                          <a:gd name="connsiteX1" fmla="*/ 488253 w 3974151"/>
                          <a:gd name="connsiteY1" fmla="*/ 0 h 2718886"/>
                          <a:gd name="connsiteX2" fmla="*/ 1135472 w 3974151"/>
                          <a:gd name="connsiteY2" fmla="*/ 0 h 2718886"/>
                          <a:gd name="connsiteX3" fmla="*/ 1623725 w 3974151"/>
                          <a:gd name="connsiteY3" fmla="*/ 0 h 2718886"/>
                          <a:gd name="connsiteX4" fmla="*/ 2191460 w 3974151"/>
                          <a:gd name="connsiteY4" fmla="*/ 0 h 2718886"/>
                          <a:gd name="connsiteX5" fmla="*/ 2679713 w 3974151"/>
                          <a:gd name="connsiteY5" fmla="*/ 0 h 2718886"/>
                          <a:gd name="connsiteX6" fmla="*/ 3247449 w 3974151"/>
                          <a:gd name="connsiteY6" fmla="*/ 0 h 2718886"/>
                          <a:gd name="connsiteX7" fmla="*/ 3974151 w 3974151"/>
                          <a:gd name="connsiteY7" fmla="*/ 0 h 2718886"/>
                          <a:gd name="connsiteX8" fmla="*/ 3974151 w 3974151"/>
                          <a:gd name="connsiteY8" fmla="*/ 570966 h 2718886"/>
                          <a:gd name="connsiteX9" fmla="*/ 3974151 w 3974151"/>
                          <a:gd name="connsiteY9" fmla="*/ 1114743 h 2718886"/>
                          <a:gd name="connsiteX10" fmla="*/ 3974151 w 3974151"/>
                          <a:gd name="connsiteY10" fmla="*/ 1576954 h 2718886"/>
                          <a:gd name="connsiteX11" fmla="*/ 3974151 w 3974151"/>
                          <a:gd name="connsiteY11" fmla="*/ 2093542 h 2718886"/>
                          <a:gd name="connsiteX12" fmla="*/ 3974151 w 3974151"/>
                          <a:gd name="connsiteY12" fmla="*/ 2718886 h 2718886"/>
                          <a:gd name="connsiteX13" fmla="*/ 3485898 w 3974151"/>
                          <a:gd name="connsiteY13" fmla="*/ 2718886 h 2718886"/>
                          <a:gd name="connsiteX14" fmla="*/ 2997645 w 3974151"/>
                          <a:gd name="connsiteY14" fmla="*/ 2718886 h 2718886"/>
                          <a:gd name="connsiteX15" fmla="*/ 2509392 w 3974151"/>
                          <a:gd name="connsiteY15" fmla="*/ 2718886 h 2718886"/>
                          <a:gd name="connsiteX16" fmla="*/ 1862174 w 3974151"/>
                          <a:gd name="connsiteY16" fmla="*/ 2718886 h 2718886"/>
                          <a:gd name="connsiteX17" fmla="*/ 1294438 w 3974151"/>
                          <a:gd name="connsiteY17" fmla="*/ 2718886 h 2718886"/>
                          <a:gd name="connsiteX18" fmla="*/ 806185 w 3974151"/>
                          <a:gd name="connsiteY18" fmla="*/ 2718886 h 2718886"/>
                          <a:gd name="connsiteX19" fmla="*/ 0 w 3974151"/>
                          <a:gd name="connsiteY19" fmla="*/ 2718886 h 2718886"/>
                          <a:gd name="connsiteX20" fmla="*/ 0 w 3974151"/>
                          <a:gd name="connsiteY20" fmla="*/ 2229487 h 2718886"/>
                          <a:gd name="connsiteX21" fmla="*/ 0 w 3974151"/>
                          <a:gd name="connsiteY21" fmla="*/ 1712898 h 2718886"/>
                          <a:gd name="connsiteX22" fmla="*/ 0 w 3974151"/>
                          <a:gd name="connsiteY22" fmla="*/ 1169121 h 2718886"/>
                          <a:gd name="connsiteX23" fmla="*/ 0 w 3974151"/>
                          <a:gd name="connsiteY23" fmla="*/ 598155 h 2718886"/>
                          <a:gd name="connsiteX24" fmla="*/ 0 w 3974151"/>
                          <a:gd name="connsiteY24" fmla="*/ 0 h 271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974151" h="2718886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41818" y="134690"/>
                              <a:pt x="3972905" y="313338"/>
                              <a:pt x="3974151" y="570966"/>
                            </a:cubicBezTo>
                            <a:cubicBezTo>
                              <a:pt x="3975397" y="828594"/>
                              <a:pt x="3964793" y="925927"/>
                              <a:pt x="3974151" y="1114743"/>
                            </a:cubicBezTo>
                            <a:cubicBezTo>
                              <a:pt x="3983509" y="1303559"/>
                              <a:pt x="3932193" y="1407105"/>
                              <a:pt x="3974151" y="1576954"/>
                            </a:cubicBezTo>
                            <a:cubicBezTo>
                              <a:pt x="4016109" y="1746803"/>
                              <a:pt x="3923617" y="1932444"/>
                              <a:pt x="3974151" y="2093542"/>
                            </a:cubicBezTo>
                            <a:cubicBezTo>
                              <a:pt x="4024685" y="2254640"/>
                              <a:pt x="3951801" y="2505335"/>
                              <a:pt x="3974151" y="2718886"/>
                            </a:cubicBezTo>
                            <a:cubicBezTo>
                              <a:pt x="3806202" y="2754429"/>
                              <a:pt x="3644204" y="2666756"/>
                              <a:pt x="3485898" y="2718886"/>
                            </a:cubicBezTo>
                            <a:cubicBezTo>
                              <a:pt x="3327592" y="2771016"/>
                              <a:pt x="3162173" y="2677534"/>
                              <a:pt x="2997645" y="2718886"/>
                            </a:cubicBezTo>
                            <a:cubicBezTo>
                              <a:pt x="2833117" y="2760238"/>
                              <a:pt x="2615201" y="2697083"/>
                              <a:pt x="2509392" y="2718886"/>
                            </a:cubicBezTo>
                            <a:cubicBezTo>
                              <a:pt x="2403583" y="2740689"/>
                              <a:pt x="2137242" y="2657714"/>
                              <a:pt x="1862174" y="2718886"/>
                            </a:cubicBezTo>
                            <a:cubicBezTo>
                              <a:pt x="1587106" y="2780058"/>
                              <a:pt x="1513499" y="2695649"/>
                              <a:pt x="1294438" y="2718886"/>
                            </a:cubicBezTo>
                            <a:cubicBezTo>
                              <a:pt x="1075377" y="2742123"/>
                              <a:pt x="936170" y="2704994"/>
                              <a:pt x="806185" y="2718886"/>
                            </a:cubicBezTo>
                            <a:cubicBezTo>
                              <a:pt x="676200" y="2732778"/>
                              <a:pt x="313076" y="2634744"/>
                              <a:pt x="0" y="2718886"/>
                            </a:cubicBezTo>
                            <a:cubicBezTo>
                              <a:pt x="-23675" y="2508755"/>
                              <a:pt x="7555" y="2345438"/>
                              <a:pt x="0" y="2229487"/>
                            </a:cubicBezTo>
                            <a:cubicBezTo>
                              <a:pt x="-7555" y="2113536"/>
                              <a:pt x="18520" y="1861297"/>
                              <a:pt x="0" y="1712898"/>
                            </a:cubicBezTo>
                            <a:cubicBezTo>
                              <a:pt x="-18520" y="1564499"/>
                              <a:pt x="23296" y="1315386"/>
                              <a:pt x="0" y="1169121"/>
                            </a:cubicBezTo>
                            <a:cubicBezTo>
                              <a:pt x="-23296" y="1022856"/>
                              <a:pt x="11804" y="764405"/>
                              <a:pt x="0" y="598155"/>
                            </a:cubicBezTo>
                            <a:cubicBezTo>
                              <a:pt x="-11804" y="431905"/>
                              <a:pt x="15043" y="270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086E0C-1136-B5FE-288D-325E91966ECD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8EF74-6EBA-AA12-43FC-EEB6E17D3FC4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384995"/>
          </a:xfrm>
          <a:custGeom>
            <a:avLst/>
            <a:gdLst>
              <a:gd name="connsiteX0" fmla="*/ 0 w 3974151"/>
              <a:gd name="connsiteY0" fmla="*/ 0 h 1384995"/>
              <a:gd name="connsiteX1" fmla="*/ 488253 w 3974151"/>
              <a:gd name="connsiteY1" fmla="*/ 0 h 1384995"/>
              <a:gd name="connsiteX2" fmla="*/ 1135472 w 3974151"/>
              <a:gd name="connsiteY2" fmla="*/ 0 h 1384995"/>
              <a:gd name="connsiteX3" fmla="*/ 1623725 w 3974151"/>
              <a:gd name="connsiteY3" fmla="*/ 0 h 1384995"/>
              <a:gd name="connsiteX4" fmla="*/ 2191460 w 3974151"/>
              <a:gd name="connsiteY4" fmla="*/ 0 h 1384995"/>
              <a:gd name="connsiteX5" fmla="*/ 2679713 w 3974151"/>
              <a:gd name="connsiteY5" fmla="*/ 0 h 1384995"/>
              <a:gd name="connsiteX6" fmla="*/ 3247449 w 3974151"/>
              <a:gd name="connsiteY6" fmla="*/ 0 h 1384995"/>
              <a:gd name="connsiteX7" fmla="*/ 3974151 w 3974151"/>
              <a:gd name="connsiteY7" fmla="*/ 0 h 1384995"/>
              <a:gd name="connsiteX8" fmla="*/ 3974151 w 3974151"/>
              <a:gd name="connsiteY8" fmla="*/ 475515 h 1384995"/>
              <a:gd name="connsiteX9" fmla="*/ 3974151 w 3974151"/>
              <a:gd name="connsiteY9" fmla="*/ 937180 h 1384995"/>
              <a:gd name="connsiteX10" fmla="*/ 3974151 w 3974151"/>
              <a:gd name="connsiteY10" fmla="*/ 1384995 h 1384995"/>
              <a:gd name="connsiteX11" fmla="*/ 3446157 w 3974151"/>
              <a:gd name="connsiteY11" fmla="*/ 1384995 h 1384995"/>
              <a:gd name="connsiteX12" fmla="*/ 2798938 w 3974151"/>
              <a:gd name="connsiteY12" fmla="*/ 1384995 h 1384995"/>
              <a:gd name="connsiteX13" fmla="*/ 2231202 w 3974151"/>
              <a:gd name="connsiteY13" fmla="*/ 1384995 h 1384995"/>
              <a:gd name="connsiteX14" fmla="*/ 1742949 w 3974151"/>
              <a:gd name="connsiteY14" fmla="*/ 1384995 h 1384995"/>
              <a:gd name="connsiteX15" fmla="*/ 1254696 w 3974151"/>
              <a:gd name="connsiteY15" fmla="*/ 1384995 h 1384995"/>
              <a:gd name="connsiteX16" fmla="*/ 607477 w 3974151"/>
              <a:gd name="connsiteY16" fmla="*/ 1384995 h 1384995"/>
              <a:gd name="connsiteX17" fmla="*/ 0 w 3974151"/>
              <a:gd name="connsiteY17" fmla="*/ 1384995 h 1384995"/>
              <a:gd name="connsiteX18" fmla="*/ 0 w 3974151"/>
              <a:gd name="connsiteY18" fmla="*/ 951030 h 1384995"/>
              <a:gd name="connsiteX19" fmla="*/ 0 w 3974151"/>
              <a:gd name="connsiteY19" fmla="*/ 461665 h 1384995"/>
              <a:gd name="connsiteX20" fmla="*/ 0 w 3974151"/>
              <a:gd name="connsiteY20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74151" h="1384995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3986985" y="139194"/>
                  <a:pt x="3939017" y="346390"/>
                  <a:pt x="3974151" y="475515"/>
                </a:cubicBezTo>
                <a:cubicBezTo>
                  <a:pt x="4009285" y="604641"/>
                  <a:pt x="3962242" y="812696"/>
                  <a:pt x="3974151" y="937180"/>
                </a:cubicBezTo>
                <a:cubicBezTo>
                  <a:pt x="3986060" y="1061665"/>
                  <a:pt x="3934710" y="1263848"/>
                  <a:pt x="3974151" y="1384995"/>
                </a:cubicBezTo>
                <a:cubicBezTo>
                  <a:pt x="3800968" y="1390861"/>
                  <a:pt x="3582955" y="1381829"/>
                  <a:pt x="3446157" y="1384995"/>
                </a:cubicBezTo>
                <a:cubicBezTo>
                  <a:pt x="3309359" y="1388161"/>
                  <a:pt x="3103849" y="1377594"/>
                  <a:pt x="2798938" y="1384995"/>
                </a:cubicBezTo>
                <a:cubicBezTo>
                  <a:pt x="2494027" y="1392396"/>
                  <a:pt x="2361976" y="1380234"/>
                  <a:pt x="2231202" y="1384995"/>
                </a:cubicBezTo>
                <a:cubicBezTo>
                  <a:pt x="2100428" y="1389756"/>
                  <a:pt x="1907477" y="1343643"/>
                  <a:pt x="1742949" y="1384995"/>
                </a:cubicBezTo>
                <a:cubicBezTo>
                  <a:pt x="1578421" y="1426347"/>
                  <a:pt x="1360505" y="1363192"/>
                  <a:pt x="1254696" y="1384995"/>
                </a:cubicBezTo>
                <a:cubicBezTo>
                  <a:pt x="1148887" y="1406798"/>
                  <a:pt x="885593" y="1328966"/>
                  <a:pt x="607477" y="1384995"/>
                </a:cubicBezTo>
                <a:cubicBezTo>
                  <a:pt x="329361" y="1441024"/>
                  <a:pt x="302761" y="1344473"/>
                  <a:pt x="0" y="1384995"/>
                </a:cubicBezTo>
                <a:cubicBezTo>
                  <a:pt x="-7225" y="1262784"/>
                  <a:pt x="43906" y="1108899"/>
                  <a:pt x="0" y="951030"/>
                </a:cubicBezTo>
                <a:cubicBezTo>
                  <a:pt x="-43906" y="793161"/>
                  <a:pt x="33535" y="585802"/>
                  <a:pt x="0" y="461665"/>
                </a:cubicBezTo>
                <a:cubicBezTo>
                  <a:pt x="-33535" y="337529"/>
                  <a:pt x="50866" y="1029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 Body"/>
                <a:ea typeface="Cambria Math" panose="02040503050406030204" pitchFamily="18" charset="0"/>
              </a:rPr>
              <a:t>Instead, it uses something called “</a:t>
            </a:r>
            <a:r>
              <a:rPr lang="en-GB" sz="28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GB" sz="2800" dirty="0">
                <a:latin typeface="Calibri Body"/>
                <a:ea typeface="Cambria Math" panose="02040503050406030204" pitchFamily="18" charset="0"/>
              </a:rPr>
              <a:t>”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E30682E-BB10-A9EE-5E33-8D598EC3AC40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84DF7-4AA8-1926-9E41-AE977F9C6E62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03467"/>
              </p:ext>
            </p:extLst>
          </p:nvPr>
        </p:nvGraphicFramePr>
        <p:xfrm>
          <a:off x="2648175" y="870353"/>
          <a:ext cx="6895650" cy="41786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5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EE18-4CE5-97B8-65EC-02A021AF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4100" b="1" dirty="0"/>
              <a:t>Example: Predicting if a Student will Pass or fail</a:t>
            </a:r>
            <a:endParaRPr lang="en-PH" sz="4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5437A25-5225-8A3A-9330-ADC861B766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8794337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1" dirty="0">
                              <a:solidFill>
                                <a:srgbClr val="00B050"/>
                              </a:solidFill>
                            </a:rPr>
                            <a:t>Pass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PH" sz="30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30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30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3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5437A25-5225-8A3A-9330-ADC861B766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8794337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83" t="-6329" r="-200966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83" t="-6329" r="-100966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83" t="-6329" r="-966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D8C6D-DB2F-2861-E743-114601FE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39958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is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similar to Linear Regression except…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1D232-5695-4932-BED5-2EF4C96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9B462-371F-563B-7651-AE6CA2153F43}"/>
              </a:ext>
            </a:extLst>
          </p:cNvPr>
          <p:cNvSpPr txBox="1"/>
          <p:nvPr/>
        </p:nvSpPr>
        <p:spPr>
          <a:xfrm>
            <a:off x="1428344" y="2459504"/>
            <a:ext cx="93353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1:</a:t>
            </a:r>
          </a:p>
          <a:p>
            <a:pPr algn="ctr"/>
            <a:r>
              <a:rPr lang="en-US" sz="6000" dirty="0"/>
              <a:t>Initialize slope and intercept  </a:t>
            </a:r>
          </a:p>
        </p:txBody>
      </p:sp>
    </p:spTree>
    <p:extLst>
      <p:ext uri="{BB962C8B-B14F-4D97-AF65-F5344CB8AC3E}">
        <p14:creationId xmlns:p14="http://schemas.microsoft.com/office/powerpoint/2010/main" val="362822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F3A12-03C6-EE14-2CF3-07C060A5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49FA6-B7C1-D8D4-4E56-5708DB4BE569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49FA6-B7C1-D8D4-4E56-5708DB4B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1E9AFB-54B1-BF11-8F53-ED65E737D59E}"/>
              </a:ext>
            </a:extLst>
          </p:cNvPr>
          <p:cNvSpPr txBox="1"/>
          <p:nvPr/>
        </p:nvSpPr>
        <p:spPr>
          <a:xfrm>
            <a:off x="1170906" y="3950150"/>
            <a:ext cx="9850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Because we now have two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, we need to extend this equation</a:t>
            </a:r>
          </a:p>
        </p:txBody>
      </p:sp>
    </p:spTree>
    <p:extLst>
      <p:ext uri="{BB962C8B-B14F-4D97-AF65-F5344CB8AC3E}">
        <p14:creationId xmlns:p14="http://schemas.microsoft.com/office/powerpoint/2010/main" val="3443578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667D-BA1F-CB60-5F79-543E06E0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505BA-99D4-18BA-B478-918A38F1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5D639-C18A-CB0F-4123-50B4A4D51507}"/>
                  </a:ext>
                </a:extLst>
              </p:cNvPr>
              <p:cNvSpPr txBox="1"/>
              <p:nvPr/>
            </p:nvSpPr>
            <p:spPr>
              <a:xfrm>
                <a:off x="2578093" y="1209656"/>
                <a:ext cx="7934526" cy="15751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4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PH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4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50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5D639-C18A-CB0F-4123-50B4A4D5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93" y="1209656"/>
                <a:ext cx="7934526" cy="1575175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0D0BAF-3F3C-5870-9906-D5DF415D375F}"/>
              </a:ext>
            </a:extLst>
          </p:cNvPr>
          <p:cNvSpPr txBox="1"/>
          <p:nvPr/>
        </p:nvSpPr>
        <p:spPr>
          <a:xfrm>
            <a:off x="1170906" y="3950150"/>
            <a:ext cx="9850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Because we now have two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, we need to extend this equation</a:t>
            </a:r>
          </a:p>
        </p:txBody>
      </p:sp>
    </p:spTree>
    <p:extLst>
      <p:ext uri="{BB962C8B-B14F-4D97-AF65-F5344CB8AC3E}">
        <p14:creationId xmlns:p14="http://schemas.microsoft.com/office/powerpoint/2010/main" val="2047976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A6C49-6F6A-A6D6-1B04-5FED6BA0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FEFF9-1A38-7361-D1B0-3878D1E0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DE910-8793-B91C-8FE3-0FBB2C544860}"/>
                  </a:ext>
                </a:extLst>
              </p:cNvPr>
              <p:cNvSpPr txBox="1"/>
              <p:nvPr/>
            </p:nvSpPr>
            <p:spPr>
              <a:xfrm>
                <a:off x="3285285" y="3429000"/>
                <a:ext cx="6520142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PH" sz="3000" dirty="0"/>
              </a:p>
              <a:p>
                <a:pPr>
                  <a:buNone/>
                </a:pPr>
                <a:endParaRPr lang="en-PH" sz="30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=−7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30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DE910-8793-B91C-8FE3-0FBB2C544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85" y="3429000"/>
                <a:ext cx="6520142" cy="2400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B99109-08B6-D8EA-49AC-B988B24AAD07}"/>
                  </a:ext>
                </a:extLst>
              </p:cNvPr>
              <p:cNvSpPr txBox="1"/>
              <p:nvPr/>
            </p:nvSpPr>
            <p:spPr>
              <a:xfrm>
                <a:off x="1711842" y="1209656"/>
                <a:ext cx="8800777" cy="18579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6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6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6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6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60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0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PH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60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B99109-08B6-D8EA-49AC-B988B24A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42" y="1209656"/>
                <a:ext cx="8800777" cy="1857945"/>
              </a:xfrm>
              <a:prstGeom prst="rect">
                <a:avLst/>
              </a:prstGeom>
              <a:blipFill>
                <a:blip r:embed="rId3"/>
                <a:stretch>
                  <a:fillRect l="-1435" r="-861" b="-8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3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F95C-714A-E0CD-2E19-744F3E3E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2E5D4-AE27-6DE4-5836-BA03EEF1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27B13-5127-CDCE-FB23-AD9F614D74B2}"/>
              </a:ext>
            </a:extLst>
          </p:cNvPr>
          <p:cNvSpPr txBox="1"/>
          <p:nvPr/>
        </p:nvSpPr>
        <p:spPr>
          <a:xfrm>
            <a:off x="2448914" y="2459504"/>
            <a:ext cx="7294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2:</a:t>
            </a:r>
          </a:p>
          <a:p>
            <a:pPr algn="ctr"/>
            <a:r>
              <a:rPr lang="en-US" sz="6000" dirty="0"/>
              <a:t>Compute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28519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5E64-D916-4D7A-6694-DD015F13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A5BB9D-95A2-6D6E-9D89-992E75C63A04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A5BB9D-95A2-6D6E-9D89-992E75C6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59CD0E52-1F92-19DA-0890-78F75FC618F0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875BC-B709-A55B-DF97-FE50C25F652F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PH" sz="3000" i="1" dirty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0.109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875BC-B709-A55B-DF97-FE50C25F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l="-1170" r="-585"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0C6334A-80EF-EDDD-C3A2-5A152AECF3E0}"/>
              </a:ext>
            </a:extLst>
          </p:cNvPr>
          <p:cNvSpPr/>
          <p:nvPr/>
        </p:nvSpPr>
        <p:spPr>
          <a:xfrm>
            <a:off x="3875602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50E30EC-9D38-C1E3-EA0F-ADEC42A550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4454456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50E30EC-9D38-C1E3-EA0F-ADEC42A550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4454456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646D58-2C1A-FB32-A3D0-67722029D425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=−2.1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646D58-2C1A-FB32-A3D0-67722029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6"/>
                <a:stretch>
                  <a:fillRect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7607DA3-816E-D541-C6B5-F5FC28643E35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7F9EC6-CC18-A715-79F4-804960299989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8D9407-7C74-41FC-B48B-4A52F027F83E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EC669F61-4B01-407F-8D63-51022FDD1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618850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EC669F61-4B01-407F-8D63-51022FDD1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618850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C636FF-0B82-25DE-5331-6485C89F6375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C636FF-0B82-25DE-5331-6485C89F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8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167E5E1-EFB8-83AC-B279-FF7F2E8E90F4}"/>
              </a:ext>
            </a:extLst>
          </p:cNvPr>
          <p:cNvSpPr/>
          <p:nvPr/>
        </p:nvSpPr>
        <p:spPr>
          <a:xfrm>
            <a:off x="5039561" y="1966000"/>
            <a:ext cx="6946640" cy="33631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DC590-0B31-0AA2-7ECA-2D18F438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3108F-3082-0F7A-39F6-814154F7C0A7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3108F-3082-0F7A-39F6-814154F7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821FC16-5E59-1543-974C-D3791C8976FA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F9A616-0D11-904A-B328-2DB3CF7F4A10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30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F9A616-0D11-904A-B328-2DB3CF7F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l="-1170" r="-585"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74DE7CC-4ED1-C036-8ACE-5D10BADDBFAF}"/>
              </a:ext>
            </a:extLst>
          </p:cNvPr>
          <p:cNvSpPr/>
          <p:nvPr/>
        </p:nvSpPr>
        <p:spPr>
          <a:xfrm>
            <a:off x="3875602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6855BC3-181D-7CC9-7AC1-C7D0E9F2BE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579857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6855BC3-181D-7CC9-7AC1-C7D0E9F2BE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579857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5EEBB-C8E4-7EA7-D6DE-74721DC47AE9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5EEBB-C8E4-7EA7-D6DE-74721DC4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6"/>
                <a:stretch>
                  <a:fillRect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160E062-5759-782D-C8E0-D03876452E77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DF0E6-BD6B-497C-5608-CD75398D74FF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C17FF3-DD43-029E-A61F-0195AC2FFF97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D205001-C8A8-FD4D-972E-EFFF3D2F9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00443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D205001-C8A8-FD4D-972E-EFFF3D2F9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00443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5EE0C-9FDA-62D1-6830-1E92CD2E8EAB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5EE0C-9FDA-62D1-6830-1E92CD2E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8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8349F33-6035-736B-FAB9-768A36221F4F}"/>
              </a:ext>
            </a:extLst>
          </p:cNvPr>
          <p:cNvSpPr/>
          <p:nvPr/>
        </p:nvSpPr>
        <p:spPr>
          <a:xfrm>
            <a:off x="5039561" y="2328962"/>
            <a:ext cx="6946640" cy="33631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1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8B31E-F85F-FA9E-0284-A5DF8A0A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398323-A48D-19DF-B4D5-E8037304E230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398323-A48D-19DF-B4D5-E8037304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E421F613-6E8B-BA7C-41A8-EEA15E3A3D9D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E9673B-0C2E-879B-6373-3DE40A999F1C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30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574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E9673B-0C2E-879B-6373-3DE40A99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6956AE-A3AD-0877-0712-C23281ACB0FC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6956AE-A3AD-0877-0712-C23281AC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5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BEB6BE0-7DB7-D9BA-CBA1-1F8ECECAFF89}"/>
              </a:ext>
            </a:extLst>
          </p:cNvPr>
          <p:cNvSpPr/>
          <p:nvPr/>
        </p:nvSpPr>
        <p:spPr>
          <a:xfrm>
            <a:off x="3769585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0E5E9CC-4340-F76C-FCD3-CF5438ED2D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7893455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0E5E9CC-4340-F76C-FCD3-CF5438ED2D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7893455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8411F2-EFB5-F2D2-B132-60B0410022B5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8411F2-EFB5-F2D2-B132-60B04100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9DE0510-442A-0FE3-62AC-F7BB8A4592A2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7730E9-E625-2708-2EB3-88755E02E2A8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6C5B92-4E98-926E-046A-589D07E89887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D786D79-2527-CC96-3996-BFB0B90FF5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D786D79-2527-CC96-3996-BFB0B90FF5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F5D8E53-9B27-4A3E-40BD-0E1AC2B85908}"/>
              </a:ext>
            </a:extLst>
          </p:cNvPr>
          <p:cNvSpPr/>
          <p:nvPr/>
        </p:nvSpPr>
        <p:spPr>
          <a:xfrm>
            <a:off x="5039561" y="2698017"/>
            <a:ext cx="6946640" cy="358882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2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68D-8472-40B7-70F2-D11DA8587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31A37-E660-5664-3F81-63AE387BB28A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31A37-E660-5664-3F81-63AE387B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7A30FA7A-34F4-8BBD-5C2E-C4F46B554E1B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36C7E6-4F6E-4529-E33A-6672F329AB92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961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36C7E6-4F6E-4529-E33A-6672F329A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CBAEF-980E-3DC3-130C-890EA738AB5B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CBAEF-980E-3DC3-130C-890EA738A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5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4FE8174-B915-E849-7AC0-5C505D2357BE}"/>
              </a:ext>
            </a:extLst>
          </p:cNvPr>
          <p:cNvSpPr/>
          <p:nvPr/>
        </p:nvSpPr>
        <p:spPr>
          <a:xfrm>
            <a:off x="3769584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A904480-C2DD-43F7-64BF-9DFF29A1830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76898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A904480-C2DD-43F7-64BF-9DFF29A1830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76898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19B6E-7592-DE6E-4393-C35F8E6BEEF8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19B6E-7592-DE6E-4393-C35F8E6B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D17913A-6E24-418F-6F8C-328F7D5B1E55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536415-C968-2B48-C395-C02AFFB90402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772F9-839E-85C2-027A-5B25BC6A6AC1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329825F-3136-0414-98CA-7FEB30B14F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329825F-3136-0414-98CA-7FEB30B14F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807081-A7F4-AE5E-9424-ADE4844FFD69}"/>
              </a:ext>
            </a:extLst>
          </p:cNvPr>
          <p:cNvSpPr/>
          <p:nvPr/>
        </p:nvSpPr>
        <p:spPr>
          <a:xfrm>
            <a:off x="5039561" y="3043551"/>
            <a:ext cx="6946640" cy="38545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278A-2394-9255-23E6-00664F106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B3069-C74F-3C64-881D-3EB42C2500F6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B3069-C74F-3C64-881D-3EB42C250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3532CC-8369-83FD-8CC9-0A47E48B0029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46C274-D875-A8FA-F4CB-8700B56ACF5B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3.9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980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46C274-D875-A8FA-F4CB-8700B56AC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B97873-E55B-3B96-9F6F-6FCF56179024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B97873-E55B-3B96-9F6F-6FCF56179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5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697FE68-A98C-8445-5047-5739632B3DEF}"/>
              </a:ext>
            </a:extLst>
          </p:cNvPr>
          <p:cNvSpPr/>
          <p:nvPr/>
        </p:nvSpPr>
        <p:spPr>
          <a:xfrm>
            <a:off x="3769584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422C92C-9F92-CCBC-471A-023062DF04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86833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422C92C-9F92-CCBC-471A-023062DF04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86833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4F6CF-7B28-7958-FE8F-1DB441332CCC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4F6CF-7B28-7958-FE8F-1DB44133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9A8A345-BB0A-5683-9C05-E20B38DFDAAD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F80439-480B-FC7A-D398-2E6E6E3017CE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146FC6-A925-0C01-CD86-0F549879FF6B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C2C3537D-7CC5-BA5B-40E3-5AC13722B0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C2C3537D-7CC5-BA5B-40E3-5AC13722B0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4F3DF9-E892-EFED-8C6B-0FFBA002EA86}"/>
              </a:ext>
            </a:extLst>
          </p:cNvPr>
          <p:cNvSpPr/>
          <p:nvPr/>
        </p:nvSpPr>
        <p:spPr>
          <a:xfrm>
            <a:off x="5039561" y="3396702"/>
            <a:ext cx="6946640" cy="38545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predicts whether something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True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False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instead of predicting something continuous like price.</a:t>
            </a:r>
            <a:endParaRPr lang="en-US" sz="3000" dirty="0">
              <a:latin typeface="Calibri Body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4CCB4BA-98F2-FD02-54F2-C4C129938849}"/>
              </a:ext>
            </a:extLst>
          </p:cNvPr>
          <p:cNvSpPr/>
          <p:nvPr/>
        </p:nvSpPr>
        <p:spPr>
          <a:xfrm>
            <a:off x="3962669" y="623354"/>
            <a:ext cx="1044758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DA7DD03-AD33-74AF-59C8-24F33B5991DC}"/>
              </a:ext>
            </a:extLst>
          </p:cNvPr>
          <p:cNvSpPr/>
          <p:nvPr/>
        </p:nvSpPr>
        <p:spPr>
          <a:xfrm>
            <a:off x="3618634" y="3904697"/>
            <a:ext cx="1482623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A65B9B-E450-6A73-7972-6D4BB31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5DB9B103-A52E-DA6B-7B6A-0EC8019C71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1016651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3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5DB9B103-A52E-DA6B-7B6A-0EC8019C71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1016651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212" t="-6329" r="-302424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329" r="-200602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18" t="-6329" r="-101818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398" t="-6329" r="-1205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331FFC1-788A-6DF9-4E23-FEF135145043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Prediction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F2939-0A22-9FA8-8C72-18B4D6BBF5D8}"/>
              </a:ext>
            </a:extLst>
          </p:cNvPr>
          <p:cNvSpPr/>
          <p:nvPr/>
        </p:nvSpPr>
        <p:spPr>
          <a:xfrm>
            <a:off x="9259291" y="3028950"/>
            <a:ext cx="2094509" cy="2736597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7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457B-C712-39AF-4034-4C736C60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7ADE3-2762-8178-3DBE-6C26E5CF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66E4E-FEF7-F37C-7BDD-EA1B73316E78}"/>
              </a:ext>
            </a:extLst>
          </p:cNvPr>
          <p:cNvSpPr txBox="1"/>
          <p:nvPr/>
        </p:nvSpPr>
        <p:spPr>
          <a:xfrm>
            <a:off x="3814897" y="2459504"/>
            <a:ext cx="45622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3:</a:t>
            </a:r>
          </a:p>
          <a:p>
            <a:pPr algn="ctr"/>
            <a:r>
              <a:rPr lang="en-US" sz="6000" dirty="0"/>
              <a:t>Compute Loss</a:t>
            </a:r>
          </a:p>
        </p:txBody>
      </p:sp>
    </p:spTree>
    <p:extLst>
      <p:ext uri="{BB962C8B-B14F-4D97-AF65-F5344CB8AC3E}">
        <p14:creationId xmlns:p14="http://schemas.microsoft.com/office/powerpoint/2010/main" val="1737319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65CBD-36A6-A3E2-1474-FC533149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B6E89-84BE-2C8A-4679-85733AC86D6C}"/>
                  </a:ext>
                </a:extLst>
              </p:cNvPr>
              <p:cNvSpPr txBox="1"/>
              <p:nvPr/>
            </p:nvSpPr>
            <p:spPr>
              <a:xfrm>
                <a:off x="736270" y="2116661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4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4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40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40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40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40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B6E89-84BE-2C8A-4679-85733AC8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0" y="2116661"/>
                <a:ext cx="10794670" cy="707886"/>
              </a:xfrm>
              <a:prstGeom prst="rect">
                <a:avLst/>
              </a:prstGeom>
              <a:blipFill>
                <a:blip r:embed="rId2"/>
                <a:stretch>
                  <a:fillRect t="-5085" b="-237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B1AC0DA-20AF-59F2-6391-C529E437DAE9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Computing Loss (Binary Cross-Entropy)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BD06EB-D34D-C626-61A4-A6E4A7627FC8}"/>
                  </a:ext>
                </a:extLst>
              </p:cNvPr>
              <p:cNvSpPr txBox="1"/>
              <p:nvPr/>
            </p:nvSpPr>
            <p:spPr>
              <a:xfrm>
                <a:off x="729182" y="3297894"/>
                <a:ext cx="9208548" cy="191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 </a:t>
                </a:r>
                <a:r>
                  <a:rPr lang="en-US" sz="3000" dirty="0">
                    <a:latin typeface="Calibri Body"/>
                  </a:rPr>
                  <a:t>is the actual label of each sample 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PH" sz="32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PH" sz="32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PH" sz="32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GB" sz="32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predicted </a:t>
                </a:r>
                <a:r>
                  <a:rPr lang="en-US" sz="3000" dirty="0">
                    <a:latin typeface="Calibri Body"/>
                  </a:rPr>
                  <a:t>label of each sample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BD06EB-D34D-C626-61A4-A6E4A7627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82" y="3297894"/>
                <a:ext cx="9208548" cy="1916294"/>
              </a:xfrm>
              <a:prstGeom prst="rect">
                <a:avLst/>
              </a:prstGeom>
              <a:blipFill>
                <a:blip r:embed="rId3"/>
                <a:stretch>
                  <a:fillRect l="-1377" t="-3289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07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AC8021-8695-06A2-8427-E5F9BD2C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F31D8-AA77-311F-135D-4DCE7EC1FE71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0.109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⁡(1−0.109))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F31D8-AA77-311F-135D-4DCE7EC1F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10786A8-2294-3983-D484-EC1AA0649F21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A9800-6DE3-CD5F-2F14-5F7C0B4A9DB7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⁡(1−0.109))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A9800-6DE3-CD5F-2F14-5F7C0B4A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7E8EE-178B-4A12-FD3B-A72C9BE16BDA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376794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500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1−0.109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7E8EE-178B-4A12-FD3B-A72C9BE1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3767944" cy="477054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B099F-90C7-C5E1-0710-234EFEB38468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448590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500" b="0" i="1" dirty="0" smtClean="0">
                                  <a:latin typeface="Cambria Math" panose="02040503050406030204" pitchFamily="18" charset="0"/>
                                </a:rPr>
                                <m:t>.8909</m:t>
                              </m:r>
                            </m:e>
                          </m:d>
                        </m:e>
                      </m:func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B099F-90C7-C5E1-0710-234EFEB3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448590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1C8299D-DF16-7DC9-EBD4-E72A1782CA3C}"/>
              </a:ext>
            </a:extLst>
          </p:cNvPr>
          <p:cNvSpPr/>
          <p:nvPr/>
        </p:nvSpPr>
        <p:spPr>
          <a:xfrm>
            <a:off x="3746344" y="6013107"/>
            <a:ext cx="1122836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23176-6E54-0920-DA12-17DAE93E6D39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23176-6E54-0920-DA12-17DAE93E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31EBB67A-F905-FEC8-6159-2A66AFDB06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9050510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31EBB67A-F905-FEC8-6159-2A66AFDB06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9050510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772707E-CBEB-925E-5699-4ED6897B635B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AC16A7-6F2F-E1EF-C2E7-C435953EAF37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569172-CA4F-B1C9-1EDB-E09B1584F921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BDE575-7B10-F553-921C-66D6DC13A13F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162B0-8DDB-31F0-28CF-8909B39BE8B7}"/>
              </a:ext>
            </a:extLst>
          </p:cNvPr>
          <p:cNvSpPr/>
          <p:nvPr/>
        </p:nvSpPr>
        <p:spPr>
          <a:xfrm>
            <a:off x="4722395" y="2013929"/>
            <a:ext cx="7010400" cy="372432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39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F333-AC00-9FD8-149C-00C46231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D1D12-4C1A-CE12-FB47-2B17F6E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813C5-9CA9-D4B2-52E7-3F253972B137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401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⁡(1−0.401))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813C5-9CA9-D4B2-52E7-3F253972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A9E0557-4653-3950-5FC4-4FD3AC30C4A5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1C479-F7CB-B0BC-3A1E-C02A2FD4B11C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⁡(1−0.401))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1C479-F7CB-B0BC-3A1E-C02A2FD4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03C70-FF2C-E386-7754-1E49AF06558F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401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03C70-FF2C-E386-7754-1E49AF065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blipFill>
                <a:blip r:embed="rId4"/>
                <a:stretch>
                  <a:fillRect l="-74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4E460-613C-B5F4-8299-BB2C22737AC9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442875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5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5987</m:t>
                              </m:r>
                            </m:e>
                          </m:d>
                        </m:e>
                      </m:func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5130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4E460-613C-B5F4-8299-BB2C22737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442875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156D251-D350-3713-93E9-9210F38E4D0B}"/>
              </a:ext>
            </a:extLst>
          </p:cNvPr>
          <p:cNvSpPr/>
          <p:nvPr/>
        </p:nvSpPr>
        <p:spPr>
          <a:xfrm>
            <a:off x="3689194" y="6017800"/>
            <a:ext cx="1122836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492126-11AF-E80C-B4D2-77AF2501648D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492126-11AF-E80C-B4D2-77AF2501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4C4A1CA6-74D7-392B-E081-75538D7380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93069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4C4A1CA6-74D7-392B-E081-75538D7380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93069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99CA180-A224-FE83-4DD0-AEFD75F18778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60D601-CC45-0DFE-7FA0-523B75AD86A1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7CBDB2-05D1-D8C8-B1C9-58E7B0390250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1D79A-094F-B732-9B7F-600E15B2BEC1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001C1-9E40-991D-F73C-794FE92C0391}"/>
              </a:ext>
            </a:extLst>
          </p:cNvPr>
          <p:cNvSpPr/>
          <p:nvPr/>
        </p:nvSpPr>
        <p:spPr>
          <a:xfrm>
            <a:off x="4722395" y="2389272"/>
            <a:ext cx="7010400" cy="34277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8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DEE4E-1753-EE4A-BAA7-8CBE530F3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743AAA-0F2D-B7B6-516C-3EB6EC72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6A947-748F-0E42-5993-FEC885130F73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574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⁡(1−0.574))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6A947-748F-0E42-5993-FEC88513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107EE41-AEE2-E3F7-B9F3-98DECBFB2B77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2E188-BE21-C560-15FE-CD49489414EA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⁡(1−0.574))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2E188-BE21-C560-15FE-CD494894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ADDEA-4562-6590-A338-46A1E855E955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574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ADDEA-4562-6590-A338-46A1E855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blipFill>
                <a:blip r:embed="rId4"/>
                <a:stretch>
                  <a:fillRect l="-74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3AAF-738B-9784-F0C1-E7DBE61ABF12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444018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5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4256</m:t>
                              </m:r>
                            </m:e>
                          </m:d>
                        </m:e>
                      </m:func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.8544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3AAF-738B-9784-F0C1-E7DBE61AB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444018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F21BA7E-EF19-09FA-BEE3-25BB66D64FD0}"/>
              </a:ext>
            </a:extLst>
          </p:cNvPr>
          <p:cNvSpPr/>
          <p:nvPr/>
        </p:nvSpPr>
        <p:spPr>
          <a:xfrm>
            <a:off x="3700624" y="6017800"/>
            <a:ext cx="1122836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6BAF8E-304A-C032-3ACE-D395695A062D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6BAF8E-304A-C032-3ACE-D395695A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BD39D6A9-3120-7E03-BF5D-FF4EFE524E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590291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BD39D6A9-3120-7E03-BF5D-FF4EFE524E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590291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97E81CC-5D70-A881-9B5D-54ACCD9EFD9D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F36E69-838D-0368-D013-2E55D7C2A29B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52487E-E13C-E437-C65C-90E90293880E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C82CD4-6FF3-9AB0-C6A5-069111A645C4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93799-36BA-572B-5DA8-FFDF338E0C1A}"/>
              </a:ext>
            </a:extLst>
          </p:cNvPr>
          <p:cNvSpPr/>
          <p:nvPr/>
        </p:nvSpPr>
        <p:spPr>
          <a:xfrm>
            <a:off x="4722395" y="2746111"/>
            <a:ext cx="7010400" cy="34277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04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DC1BD-2AF9-97B6-99E5-EB932302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EDDCAF-20DE-131C-34EB-BDB88DDB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83E2C-7D9C-FAB9-626C-280D4EB5EF3A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961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⁡(1−0.961))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83E2C-7D9C-FAB9-626C-280D4EB5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35F4938-2481-049C-5F4C-4D60A4683DF3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632357-F566-D6BF-CD8E-2F996B0C45C5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598536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  <m:sub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PH" sz="2500" i="1" dirty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PH" sz="25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PH" sz="2500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PH" sz="25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sz="2500" i="1" dirty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2500" i="1" dirty="0">
                                    <a:latin typeface="Cambria Math" panose="02040503050406030204" pitchFamily="18" charset="0"/>
                                  </a:rPr>
                                  <m:t>961</m:t>
                                </m:r>
                              </m:e>
                            </m:d>
                          </m:e>
                        </m:func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+0 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500" i="1" dirty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⁡(1−0.961)</m:t>
                        </m:r>
                      </m:e>
                    </m:d>
                  </m:oMath>
                </a14:m>
                <a:r>
                  <a:rPr lang="en-PH" sz="25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632357-F566-D6BF-CD8E-2F996B0C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5985364" cy="477054"/>
              </a:xfrm>
              <a:prstGeom prst="rect">
                <a:avLst/>
              </a:prstGeom>
              <a:blipFill>
                <a:blip r:embed="rId3"/>
                <a:stretch>
                  <a:fillRect l="-42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3F963-EAF2-3785-30CF-01092635001F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28764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500" i="1" dirty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3F963-EAF2-3785-30CF-01092635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2876404" cy="477054"/>
              </a:xfrm>
              <a:prstGeom prst="rect">
                <a:avLst/>
              </a:prstGeom>
              <a:blipFill>
                <a:blip r:embed="rId4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744E-1CD5-F76B-530B-FB14026CE47D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229134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.0396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744E-1CD5-F76B-530B-FB14026CE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229134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A1F38A8-B66B-81B7-7625-4A09162A1697}"/>
              </a:ext>
            </a:extLst>
          </p:cNvPr>
          <p:cNvSpPr/>
          <p:nvPr/>
        </p:nvSpPr>
        <p:spPr>
          <a:xfrm>
            <a:off x="1517396" y="6037871"/>
            <a:ext cx="1157224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952C7-469B-5FDF-2BF8-58235AD740EB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952C7-469B-5FDF-2BF8-58235AD74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90B1674B-4137-1901-5797-08E878FB376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8074486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90B1674B-4137-1901-5797-08E878FB376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8074486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7189FCF-4DAD-2905-3A87-1625FAF4E387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334345-E02B-9B46-9A19-1E05577C8BB1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584EBB-DD82-D1A6-141C-6EAC985180C0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AB673-5F30-288D-8098-D5A5EEBE5653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E2C68-2B3D-1FC3-BF8B-D6134984FC4A}"/>
              </a:ext>
            </a:extLst>
          </p:cNvPr>
          <p:cNvSpPr/>
          <p:nvPr/>
        </p:nvSpPr>
        <p:spPr>
          <a:xfrm>
            <a:off x="4722395" y="3091159"/>
            <a:ext cx="7010400" cy="394486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0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DD6D-A135-A6D8-0FC1-0B27A8828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5F602D-AD45-C48D-249C-E2C860A6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DF867-DCCE-6EF9-B597-62B6242A69CB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980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⁡(1−0.980))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DF867-DCCE-6EF9-B597-62B6242A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45DBDC2-C89A-CCFD-3A10-1F0D0F6BFE8C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B77AE-08F7-0CE7-3DEE-C786F0717D12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589392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</m:e>
                      </m:func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+0 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⁡(1−0.980))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B77AE-08F7-0CE7-3DEE-C786F071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5893924" cy="477054"/>
              </a:xfrm>
              <a:prstGeom prst="rect">
                <a:avLst/>
              </a:prstGeom>
              <a:blipFill>
                <a:blip r:embed="rId3"/>
                <a:stretch>
                  <a:fillRect r="-647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5BC02-EE85-F162-C1ED-535F07C854B8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289926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500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5BC02-EE85-F162-C1ED-535F07C8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2899264" cy="477054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5D02AF-59D5-72E8-66EE-3CD7F7C6A236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238278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.02004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5D02AF-59D5-72E8-66EE-3CD7F7C6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2382780" cy="477054"/>
              </a:xfrm>
              <a:prstGeom prst="rect">
                <a:avLst/>
              </a:prstGeom>
              <a:blipFill>
                <a:blip r:embed="rId5"/>
                <a:stretch>
                  <a:fillRect l="-1064" r="-53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417EEF9-AAA0-9314-C59B-FCE44B43EFDF}"/>
              </a:ext>
            </a:extLst>
          </p:cNvPr>
          <p:cNvSpPr/>
          <p:nvPr/>
        </p:nvSpPr>
        <p:spPr>
          <a:xfrm>
            <a:off x="1517520" y="6017800"/>
            <a:ext cx="1157224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7E4EA8-B562-FA89-10EC-05EE20C573F1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7E4EA8-B562-FA89-10EC-05EE20C57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8CE240AB-6269-4F53-CBDA-B6A67D28EA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1094424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0.0396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8CE240AB-6269-4F53-CBDA-B6A67D28EA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1094424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0.0396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82DA2C7-EFEE-DE21-B8D7-89CCE5E3A46A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1609E3-1C4C-575A-7F6D-A3A0869A6635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19F648-0553-F1E7-26DA-7BBA0BDC1653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50B2DD-5BB0-7A05-06A0-B2B70A7CEDED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7229-8282-6C95-F843-4DF3A778D87B}"/>
              </a:ext>
            </a:extLst>
          </p:cNvPr>
          <p:cNvSpPr/>
          <p:nvPr/>
        </p:nvSpPr>
        <p:spPr>
          <a:xfrm>
            <a:off x="4722395" y="3509009"/>
            <a:ext cx="7010400" cy="33152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2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A3E85-28F3-9800-2E10-6764F2FE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8D131-835B-2C79-CE4E-B5C3AB28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E5505956-6999-14CD-DA91-F9185023F8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6637127"/>
                  </p:ext>
                </p:extLst>
              </p:nvPr>
            </p:nvGraphicFramePr>
            <p:xfrm>
              <a:off x="838199" y="1325880"/>
              <a:ext cx="10515600" cy="42062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3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3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E5505956-6999-14CD-DA91-F9185023F8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6637127"/>
                  </p:ext>
                </p:extLst>
              </p:nvPr>
            </p:nvGraphicFramePr>
            <p:xfrm>
              <a:off x="838199" y="1325880"/>
              <a:ext cx="10515600" cy="42062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217" r="-402174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561" t="-5217" r="-299281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25" t="-5217" r="-201449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725" t="-5217" r="-101449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725" t="-5217" r="-1449" b="-2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2D0332-5C74-F361-C0EC-E4C9BA39ABFC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Computing Loss (Binary Cross-Entropy)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D1155-DF4A-3D7B-1209-CDBECEE6754A}"/>
              </a:ext>
            </a:extLst>
          </p:cNvPr>
          <p:cNvSpPr/>
          <p:nvPr/>
        </p:nvSpPr>
        <p:spPr>
          <a:xfrm>
            <a:off x="9611831" y="2797002"/>
            <a:ext cx="1741967" cy="273511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BEEE-C62E-026A-15DA-0B87CA2F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0F7C33-1068-41B4-41AF-5EFBC58A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81994-8894-B596-86AA-39466A53737D}"/>
                  </a:ext>
                </a:extLst>
              </p:cNvPr>
              <p:cNvSpPr txBox="1"/>
              <p:nvPr/>
            </p:nvSpPr>
            <p:spPr>
              <a:xfrm>
                <a:off x="2408296" y="1926529"/>
                <a:ext cx="7565043" cy="195938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dirty="0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PH" sz="5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5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PH" sz="5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en-GB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81994-8894-B596-86AA-39466A53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6" y="1926529"/>
                <a:ext cx="7565043" cy="1959383"/>
              </a:xfrm>
              <a:prstGeom prst="rect">
                <a:avLst/>
              </a:prstGeom>
              <a:blipFill>
                <a:blip r:embed="rId2"/>
                <a:stretch>
                  <a:fillRect l="-2003" t="-134177" r="-501" b="-1873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2C6037E-E09E-6AD1-F0D1-37FF4316F61B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Average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2DE14E-92AB-3EA6-1AAA-5D97BC15ED20}"/>
                  </a:ext>
                </a:extLst>
              </p:cNvPr>
              <p:cNvSpPr txBox="1"/>
              <p:nvPr/>
            </p:nvSpPr>
            <p:spPr>
              <a:xfrm>
                <a:off x="2408296" y="4084703"/>
                <a:ext cx="9208548" cy="191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𝒍𝒐𝒔𝒔</m:t>
                        </m:r>
                      </m:e>
                      <m:sub>
                        <m:r>
                          <a:rPr lang="en-GB" sz="32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binary cross entropy loss of each sample 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32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total number of samples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2DE14E-92AB-3EA6-1AAA-5D97BC15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6" y="4084703"/>
                <a:ext cx="9208548" cy="1916294"/>
              </a:xfrm>
              <a:prstGeom prst="rect">
                <a:avLst/>
              </a:prstGeom>
              <a:blipFill>
                <a:blip r:embed="rId3"/>
                <a:stretch>
                  <a:fillRect l="-1377" t="-3289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49F5C-14BD-BA37-7A17-81F63AD49276}"/>
              </a:ext>
            </a:extLst>
          </p:cNvPr>
          <p:cNvSpPr txBox="1"/>
          <p:nvPr/>
        </p:nvSpPr>
        <p:spPr>
          <a:xfrm>
            <a:off x="5356656" y="1905548"/>
            <a:ext cx="3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obese</a:t>
            </a:r>
            <a:endParaRPr lang="en-US" sz="3000" dirty="0"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47C75-62BF-0EFE-38FD-BFF39D530EFD}"/>
              </a:ext>
            </a:extLst>
          </p:cNvPr>
          <p:cNvSpPr txBox="1"/>
          <p:nvPr/>
        </p:nvSpPr>
        <p:spPr>
          <a:xfrm>
            <a:off x="3274479" y="2809552"/>
            <a:ext cx="42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not obese</a:t>
            </a:r>
            <a:endParaRPr lang="en-US" sz="3000" dirty="0">
              <a:latin typeface="Calibri Body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2873DA-76BD-64F9-BB70-EA455D61B63F}"/>
              </a:ext>
            </a:extLst>
          </p:cNvPr>
          <p:cNvSpPr/>
          <p:nvPr/>
        </p:nvSpPr>
        <p:spPr>
          <a:xfrm rot="5400000">
            <a:off x="6851630" y="105312"/>
            <a:ext cx="718460" cy="2955398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621F35-A168-38E3-4584-7A065EAB2E73}"/>
              </a:ext>
            </a:extLst>
          </p:cNvPr>
          <p:cNvSpPr/>
          <p:nvPr/>
        </p:nvSpPr>
        <p:spPr>
          <a:xfrm rot="16200000">
            <a:off x="4300049" y="2834614"/>
            <a:ext cx="718460" cy="179097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1BED75-D86C-0B77-9D76-B93EA2F0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F1C348-79F9-4A38-9968-96C03C8FBDFC}"/>
                  </a:ext>
                </a:extLst>
              </p:cNvPr>
              <p:cNvSpPr txBox="1"/>
              <p:nvPr/>
            </p:nvSpPr>
            <p:spPr>
              <a:xfrm>
                <a:off x="694708" y="4914778"/>
                <a:ext cx="11139329" cy="7936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400" i="1" dirty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PH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1155</m:t>
                          </m:r>
                          <m:r>
                            <a:rPr lang="en-PH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0.5130</m:t>
                          </m:r>
                          <m:r>
                            <a:rPr lang="en-PH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0.8544</m:t>
                          </m:r>
                          <m:r>
                            <a:rPr lang="en-PH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0.03995+0.02004</m:t>
                          </m:r>
                          <m:r>
                            <a:rPr lang="en-PH" sz="2400" i="1" dirty="0">
                              <a:latin typeface="Cambria Math" panose="02040503050406030204" pitchFamily="18" charset="0"/>
                            </a:rPr>
                            <m:t>​</m:t>
                          </m:r>
                        </m:num>
                        <m:den>
                          <m:r>
                            <a:rPr lang="en-PH" sz="2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i="1" dirty="0">
                              <a:latin typeface="Cambria Math" panose="02040503050406030204" pitchFamily="18" charset="0"/>
                            </a:rPr>
                            <m:t>1.54​</m:t>
                          </m:r>
                        </m:num>
                        <m:den>
                          <m:r>
                            <a:rPr lang="en-PH" sz="2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PH" sz="2400" i="1" dirty="0">
                          <a:latin typeface="Cambria Math" panose="02040503050406030204" pitchFamily="18" charset="0"/>
                        </a:rPr>
                        <m:t>=0.3086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F1C348-79F9-4A38-9968-96C03C8F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8" y="4914778"/>
                <a:ext cx="11139329" cy="793679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C711B19C-FB22-D29F-6FB6-9EE5BDDDDC7D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Average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3FBB1AFD-375A-C998-FE9C-D5CF9964A8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6586312"/>
                  </p:ext>
                </p:extLst>
              </p:nvPr>
            </p:nvGraphicFramePr>
            <p:xfrm>
              <a:off x="838199" y="1325880"/>
              <a:ext cx="10515600" cy="32156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25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25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25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2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25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25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25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5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500" b="1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𝒍𝒐𝒔𝒔</m:t>
                                    </m:r>
                                  </m:e>
                                  <m:sub>
                                    <m:r>
                                      <a:rPr lang="en-PH" sz="25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3FBB1AFD-375A-C998-FE9C-D5CF9964A8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6586312"/>
                  </p:ext>
                </p:extLst>
              </p:nvPr>
            </p:nvGraphicFramePr>
            <p:xfrm>
              <a:off x="838199" y="1325880"/>
              <a:ext cx="10515600" cy="32156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853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970" r="-402174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561" t="-5970" r="-299281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25" t="-5970" r="-201449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25" t="-5970" r="-101449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725" t="-5970" r="-1449" b="-2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F8A64EA-5D2A-6221-42B2-D9399F1AB3BB}"/>
              </a:ext>
            </a:extLst>
          </p:cNvPr>
          <p:cNvSpPr/>
          <p:nvPr/>
        </p:nvSpPr>
        <p:spPr>
          <a:xfrm>
            <a:off x="9611831" y="2169042"/>
            <a:ext cx="1741967" cy="2372478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C1900-44E3-7874-891B-AE3770B57CB8}"/>
              </a:ext>
            </a:extLst>
          </p:cNvPr>
          <p:cNvSpPr/>
          <p:nvPr/>
        </p:nvSpPr>
        <p:spPr>
          <a:xfrm>
            <a:off x="10684464" y="5141705"/>
            <a:ext cx="1005243" cy="39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0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184C-7D4C-9E56-F192-284784F0D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666EF6-3A72-4027-0F57-04C608DD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C21DB-E590-1147-045B-097013A4258F}"/>
              </a:ext>
            </a:extLst>
          </p:cNvPr>
          <p:cNvSpPr txBox="1"/>
          <p:nvPr/>
        </p:nvSpPr>
        <p:spPr>
          <a:xfrm>
            <a:off x="336967" y="2459504"/>
            <a:ext cx="115180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5:</a:t>
            </a:r>
          </a:p>
          <a:p>
            <a:pPr algn="ctr"/>
            <a:r>
              <a:rPr lang="en-US" sz="6000" dirty="0"/>
              <a:t>Find the optimal slope and intercept</a:t>
            </a:r>
          </a:p>
        </p:txBody>
      </p:sp>
    </p:spTree>
    <p:extLst>
      <p:ext uri="{BB962C8B-B14F-4D97-AF65-F5344CB8AC3E}">
        <p14:creationId xmlns:p14="http://schemas.microsoft.com/office/powerpoint/2010/main" val="340982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FA01-BCBE-5517-D7F9-279B6A9D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A72E-011A-BCBB-2B48-A60257F14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𝑮𝒓𝒂𝒅𝒊𝒆𝒏𝒕𝒔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𝒃𝒂𝒕𝒄𝒉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b="1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𝑈𝑠𝑖𝑛𝑔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𝑔𝑗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∑(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^−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𝑥𝑗𝑔𝑗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1​∑(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^​−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𝑥𝑗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0=15∑(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^−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0​=51​∑(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^​−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𝟎𝟓𝟏𝟔𝟗</m:t>
                    </m:r>
                  </m:oMath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1=15∑(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^−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 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1​=51​∑(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^​−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1​ = 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𝟔𝟔𝟗𝟐𝟎𝟓</m:t>
                    </m:r>
                  </m:oMath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2=15∑(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^−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 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2​=51​∑(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^​−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2​ = 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𝟎𝟗𝟖𝟐𝟕𝟓</m:t>
                    </m:r>
                  </m:oMath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𝐼𝑛𝑡𝑒𝑟𝑝𝑟𝑒𝑡𝑎𝑡𝑖𝑜𝑛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𝑡h𝑒𝑠𝑒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𝑔𝑟𝑎𝑑𝑖𝑒𝑛𝑡𝑠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𝑟𝑒𝑠𝑝𝑒𝑐𝑡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0​,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1​,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2​.)</m:t>
                      </m:r>
                    </m:oMath>
                  </m:oMathPara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𝑶𝒏𝒆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𝒈𝒓𝒂𝒅𝒊𝒆𝒏𝒕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𝒅𝒆𝒔𝒄𝒆𝒏𝒕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𝒖𝒑𝒅𝒂𝒕𝒆</m:t>
                      </m:r>
                    </m:oMath>
                  </m:oMathPara>
                </a14:m>
                <a:endParaRPr lang="en-PH" b="1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𝐺𝑟𝑎𝑑𝑖𝑒𝑛𝑡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𝑑𝑒𝑠𝑐𝑒𝑛𝑡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𝑔𝑗𝑤𝑗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​←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𝑤𝑗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r>
                        <a:rPr lang="el-G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PH" b="0" i="1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𝑔𝑗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 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PH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l-G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l-G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l-GR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=0.1:</m:t>
                      </m:r>
                    </m:oMath>
                  </m:oMathPara>
                </a14:m>
                <a:endParaRPr lang="el-GR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=−7.0−0.1×0.205169=−7.0205169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​=−7.0−0.1×0.205169=−7.0205169</m:t>
                    </m:r>
                  </m:oMath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=1.2−0.1×0.669205=1.1330795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​=1.2−0.1×0.669205=1.1330795</m:t>
                    </m:r>
                  </m:oMath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=0.5−0.1×1.098275=0.3901725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​=0.5−0.1×1.098275=0.3901725</m:t>
                    </m:r>
                  </m:oMath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≈ 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0,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1,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2)=(−7.0205,  1.1331,  0.3902)(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0​,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1​,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PH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2​)=(−7.0205,1.1331,0.3902).</m:t>
                    </m:r>
                  </m:oMath>
                </a14:m>
                <a:endParaRPr lang="en-PH" b="0" i="0" u="none" strike="noStrike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DA72E-011A-BCBB-2B48-A60257F14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47910-22E1-4ECB-E4DA-D7AC70B7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223171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A881-B76D-7ED9-9B87-A3E628A0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8AF5131-C21C-72B9-CB70-1B4BEADF4C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33807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177968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763293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/>
                        <a:t>Student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znew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y^new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19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-2.8035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0.05714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3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-1.2802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0.21751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378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-0.5373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0.36881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2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2.1190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0.89274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98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/>
                        <a:t>2.8619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PH" dirty="0"/>
                        <a:t>0.94593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1257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25A14-A376-06B6-D844-80A2AAA8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2779227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94BE-45EC-883A-D6CE-D5E4EDC6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184C-B243-5CB1-90FA-1A37D091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PH" b="0" i="0" u="none" strike="noStrike" dirty="0">
                <a:solidFill>
                  <a:srgbClr val="000000"/>
                </a:solidFill>
                <a:effectLst/>
              </a:rPr>
              <a:t>A: 0.05883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0" i="0" u="none" strike="noStrike" dirty="0">
                <a:solidFill>
                  <a:srgbClr val="000000"/>
                </a:solidFill>
                <a:effectLst/>
              </a:rPr>
              <a:t>B: 0.24527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0" i="0" u="none" strike="noStrike" dirty="0">
                <a:solidFill>
                  <a:srgbClr val="000000"/>
                </a:solidFill>
                <a:effectLst/>
              </a:rPr>
              <a:t>C: 0.46014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0" i="0" u="none" strike="noStrike" dirty="0">
                <a:solidFill>
                  <a:srgbClr val="000000"/>
                </a:solidFill>
                <a:effectLst/>
              </a:rPr>
              <a:t>D: 0.11346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0" i="0" u="none" strike="noStrike" dirty="0">
                <a:solidFill>
                  <a:srgbClr val="000000"/>
                </a:solidFill>
                <a:effectLst/>
              </a:rPr>
              <a:t>E: 0.05559</a:t>
            </a:r>
          </a:p>
          <a:p>
            <a:pPr algn="l"/>
            <a:r>
              <a:rPr lang="en-PH" b="0" i="0" u="none" strike="noStrike" dirty="0">
                <a:solidFill>
                  <a:srgbClr val="000000"/>
                </a:solidFill>
                <a:effectLst/>
              </a:rPr>
              <a:t>Average new loss Lnew≈0.18666Lnew​≈0.18666.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90837-B219-604F-FA78-CD9A57C1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6582815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696D-B455-E593-EDBD-014B9411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of the loss </a:t>
            </a:r>
            <a:r>
              <a:rPr lang="en-US" dirty="0" err="1"/>
              <a:t>w.r.t</a:t>
            </a:r>
            <a:r>
              <a:rPr lang="en-US" dirty="0"/>
              <a:t> to 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08163-9C79-3AA0-B0F2-5F2B89D8A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9066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5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5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PH" sz="5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50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50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5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50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5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5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5000" dirty="0"/>
              </a:p>
              <a:p>
                <a:pPr marL="0" indent="0">
                  <a:buNone/>
                </a:pPr>
                <a:endParaRPr lang="en-US" sz="5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08163-9C79-3AA0-B0F2-5F2B89D8A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90667" cy="4351338"/>
              </a:xfrm>
              <a:blipFill>
                <a:blip r:embed="rId2"/>
                <a:stretch>
                  <a:fillRect t="-60465" b="-33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652C5-BAB2-C0C7-F471-408C1D72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946085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A71E-1D8E-1C4F-6635-259A3CF1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9568C-B52A-D26C-325A-BF2B5E4BB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PH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PH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9568C-B52A-D26C-325A-BF2B5E4B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0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547D9-6DA9-88E8-511A-16AE2B07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403F9B-9928-69D4-C289-3B8B2DB73207}"/>
                  </a:ext>
                </a:extLst>
              </p:cNvPr>
              <p:cNvSpPr txBox="1"/>
              <p:nvPr/>
            </p:nvSpPr>
            <p:spPr>
              <a:xfrm>
                <a:off x="3729037" y="2123982"/>
                <a:ext cx="1675687" cy="9662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403F9B-9928-69D4-C289-3B8B2DB7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37" y="2123982"/>
                <a:ext cx="1675687" cy="966227"/>
              </a:xfrm>
              <a:prstGeom prst="rect">
                <a:avLst/>
              </a:prstGeom>
              <a:blipFill>
                <a:blip r:embed="rId3"/>
                <a:stretch>
                  <a:fillRect t="-2597" b="-220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88C95-EAB1-1F6C-CBC6-D2D107AE1550}"/>
                  </a:ext>
                </a:extLst>
              </p:cNvPr>
              <p:cNvSpPr txBox="1"/>
              <p:nvPr/>
            </p:nvSpPr>
            <p:spPr>
              <a:xfrm>
                <a:off x="5229222" y="2123917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088C95-EAB1-1F6C-CBC6-D2D107AE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2" y="2123917"/>
                <a:ext cx="1675687" cy="1047018"/>
              </a:xfrm>
              <a:prstGeom prst="rect">
                <a:avLst/>
              </a:prstGeom>
              <a:blipFill>
                <a:blip r:embed="rId4"/>
                <a:stretch>
                  <a:fillRect t="-2410" b="-1325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5F5D8-321C-91B7-870D-7FBBBB1BFEC4}"/>
                  </a:ext>
                </a:extLst>
              </p:cNvPr>
              <p:cNvSpPr txBox="1"/>
              <p:nvPr/>
            </p:nvSpPr>
            <p:spPr>
              <a:xfrm>
                <a:off x="6904909" y="2114940"/>
                <a:ext cx="1248491" cy="97526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0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D5F5D8-321C-91B7-870D-7FBBBB1BF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09" y="2114940"/>
                <a:ext cx="1248491" cy="975267"/>
              </a:xfrm>
              <a:prstGeom prst="rect">
                <a:avLst/>
              </a:prstGeom>
              <a:blipFill>
                <a:blip r:embed="rId5"/>
                <a:stretch>
                  <a:fillRect t="-8974" b="-23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BD531-FE8D-0D11-3B74-391A2D0A326D}"/>
                  </a:ext>
                </a:extLst>
              </p:cNvPr>
              <p:cNvSpPr txBox="1"/>
              <p:nvPr/>
            </p:nvSpPr>
            <p:spPr>
              <a:xfrm>
                <a:off x="8153400" y="2123917"/>
                <a:ext cx="1248491" cy="96924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BD531-FE8D-0D11-3B74-391A2D0A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123917"/>
                <a:ext cx="1248491" cy="969240"/>
              </a:xfrm>
              <a:prstGeom prst="rect">
                <a:avLst/>
              </a:prstGeom>
              <a:blipFill>
                <a:blip r:embed="rId6"/>
                <a:stretch>
                  <a:fillRect t="-2597" b="-220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038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F17B-3502-DB2D-1397-E2D72DDD3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7F86-4B85-24DA-2A06-C97076A6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0EFB7-6754-B9DC-8143-BFED5FECE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PH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2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PH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2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Sup>
                        <m:sSubSupPr>
                          <m:ctrlP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0EFB7-6754-B9DC-8143-BFED5FECE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0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AA757-9FEA-C7DC-220A-418EF208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AEE35-7AD3-74F0-A820-16F6A423738A}"/>
                  </a:ext>
                </a:extLst>
              </p:cNvPr>
              <p:cNvSpPr txBox="1"/>
              <p:nvPr/>
            </p:nvSpPr>
            <p:spPr>
              <a:xfrm>
                <a:off x="3729037" y="2123982"/>
                <a:ext cx="1675687" cy="9662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1AEE35-7AD3-74F0-A820-16F6A4237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37" y="2123982"/>
                <a:ext cx="1675687" cy="966227"/>
              </a:xfrm>
              <a:prstGeom prst="rect">
                <a:avLst/>
              </a:prstGeom>
              <a:blipFill>
                <a:blip r:embed="rId3"/>
                <a:stretch>
                  <a:fillRect t="-2597" b="-220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747D1A-B6F0-8952-EE87-120193C884D5}"/>
                  </a:ext>
                </a:extLst>
              </p:cNvPr>
              <p:cNvSpPr txBox="1"/>
              <p:nvPr/>
            </p:nvSpPr>
            <p:spPr>
              <a:xfrm>
                <a:off x="5229222" y="2123917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747D1A-B6F0-8952-EE87-120193C8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2" y="2123917"/>
                <a:ext cx="1675687" cy="1047018"/>
              </a:xfrm>
              <a:prstGeom prst="rect">
                <a:avLst/>
              </a:prstGeom>
              <a:blipFill>
                <a:blip r:embed="rId4"/>
                <a:stretch>
                  <a:fillRect t="-2410" b="-1325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6DEB9-FD84-D27F-3F75-28D2D2DFB994}"/>
                  </a:ext>
                </a:extLst>
              </p:cNvPr>
              <p:cNvSpPr txBox="1"/>
              <p:nvPr/>
            </p:nvSpPr>
            <p:spPr>
              <a:xfrm>
                <a:off x="6904909" y="2114940"/>
                <a:ext cx="1248491" cy="97526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0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06DEB9-FD84-D27F-3F75-28D2D2D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909" y="2114940"/>
                <a:ext cx="1248491" cy="975267"/>
              </a:xfrm>
              <a:prstGeom prst="rect">
                <a:avLst/>
              </a:prstGeom>
              <a:blipFill>
                <a:blip r:embed="rId5"/>
                <a:stretch>
                  <a:fillRect t="-8974" b="-23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EA3DB-2366-5A71-4812-A1D2E354EB44}"/>
                  </a:ext>
                </a:extLst>
              </p:cNvPr>
              <p:cNvSpPr txBox="1"/>
              <p:nvPr/>
            </p:nvSpPr>
            <p:spPr>
              <a:xfrm>
                <a:off x="8153400" y="2123917"/>
                <a:ext cx="1248491" cy="96924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6EA3DB-2366-5A71-4812-A1D2E354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2123917"/>
                <a:ext cx="1248491" cy="969240"/>
              </a:xfrm>
              <a:prstGeom prst="rect">
                <a:avLst/>
              </a:prstGeom>
              <a:blipFill>
                <a:blip r:embed="rId6"/>
                <a:stretch>
                  <a:fillRect t="-2597" b="-220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0289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2FDD-C88E-6B6F-F5A2-CA6174E9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DB0E3E9-3EFA-A375-9FC5-2932F03537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5419737"/>
                  </p:ext>
                </p:extLst>
              </p:nvPr>
            </p:nvGraphicFramePr>
            <p:xfrm>
              <a:off x="838200" y="2904014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9295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512190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6396743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37678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45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0.1091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0.1091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2406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0.4013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0.4013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40872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0.5744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0.5744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69950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0.9608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−0.0392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18370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0.9802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−0.0198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1043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DB0E3E9-3EFA-A375-9FC5-2932F03537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15419737"/>
                  </p:ext>
                </p:extLst>
              </p:nvPr>
            </p:nvGraphicFramePr>
            <p:xfrm>
              <a:off x="838200" y="2904014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9295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512190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6396743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37678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6897" r="-200966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6897" r="-100966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6897" r="-966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45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106897" r="-200966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106897" r="-100966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106897" r="-966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406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206897" r="-20096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206897" r="-10096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206897" r="-966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40872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306897" r="-20096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306897" r="-10096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306897" r="-966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9950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406897" r="-20096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406897" r="-10096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406897" r="-966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8370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506897" r="-20096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506897" r="-10096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506897" r="-966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043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DE102-9015-C599-32E3-BD8A01B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3662122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6A16-4C34-8017-DEF9-2BDC0F56C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3A15-47A8-16F7-8FF3-E99BDF43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38346A-034F-BF03-678E-729786B962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0427178"/>
                  </p:ext>
                </p:extLst>
              </p:nvPr>
            </p:nvGraphicFramePr>
            <p:xfrm>
              <a:off x="838200" y="1828959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9295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512190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6396743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37678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45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0.1091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0.1091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2406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0.4013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0.4013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40872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0.5744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0.5744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69950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0.9608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−0.0392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18370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0.9802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−0.0198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1043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338346A-034F-BF03-678E-729786B9622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20427178"/>
                  </p:ext>
                </p:extLst>
              </p:nvPr>
            </p:nvGraphicFramePr>
            <p:xfrm>
              <a:off x="838200" y="1828959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9295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512190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6396743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37678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6897" r="-2009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6897" r="-1009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6897" r="-9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45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106897" r="-2009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106897" r="-1009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106897" r="-9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406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206897" r="-200966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206897" r="-100966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206897" r="-966" b="-3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40872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317857" r="-200966" b="-2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317857" r="-100966" b="-2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317857" r="-966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9950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403448" r="-20096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403448" r="-10096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403448" r="-966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8370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503448" r="-20096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503448" r="-10096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503448" r="-966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043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C5A70-8299-665A-60EC-70B16D8A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3D1C6-10DA-CFF9-7495-95A5F89BCE85}"/>
                  </a:ext>
                </a:extLst>
              </p:cNvPr>
              <p:cNvSpPr txBox="1"/>
              <p:nvPr/>
            </p:nvSpPr>
            <p:spPr>
              <a:xfrm>
                <a:off x="8906934" y="4161790"/>
                <a:ext cx="2362199" cy="7630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PH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PH" dirty="0">
                          <a:solidFill>
                            <a:srgbClr val="000000"/>
                          </a:solidFill>
                        </a:rPr>
                        <m:t>1.0258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3D1C6-10DA-CFF9-7495-95A5F89B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34" y="4161790"/>
                <a:ext cx="2362199" cy="763029"/>
              </a:xfrm>
              <a:prstGeom prst="rect">
                <a:avLst/>
              </a:prstGeom>
              <a:blipFill>
                <a:blip r:embed="rId3"/>
                <a:stretch>
                  <a:fillRect l="-26842" t="-115625" b="-1593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44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27E92-99B2-0986-D2EB-AC32C448A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762C4BB-8C03-2774-94F5-A0F636F4354D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3185B1-ED45-31FE-D23D-EB556E9B6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56F5437-16E5-A5D5-C4A3-1CAE36027972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CBC58E-B3D9-4F47-2BA3-2E309EED1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5D543A0-3366-C537-8B52-F6F885FFD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F853586-53D2-DA15-2B6D-D29B2F3C0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EA4C26E-FA0F-883F-F090-A28499CFD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200581-4006-A1E2-46EA-84C710A18924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C39DC-98A5-8B0C-AD0A-B0808F33C37F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E9B6BB-8D4B-4681-6751-F98BAC52893B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7893A0-ACFA-36DE-E047-A522492193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8F2558B-2F66-B624-19D6-B329F5E934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8CCB5B3-ABD6-91DD-971F-E0BCAAEA6EFE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8DB641-4286-53FE-770A-C9F41DB1055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0B8385-551E-9DEA-B920-22786B77CEE0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8C1287-7691-0034-47FA-CA0F21F1F887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E7F259-74A6-4345-FD1A-BD44B2BEAEF9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792B86-DB92-86B9-10AF-5FB1A747246F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C6D4D1-EBCE-4999-DF0C-BB4FE68DE98E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2A80454-B4C5-66A8-4D64-54C84BCB33CA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747A04-D6A1-3861-C698-AA790B908D90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A6FF2A9-13C1-B8A6-2FDC-183D3258DE0E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9E2CF-0229-BF59-DEC9-85D5DD1399E2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5A411-2DEE-B6BF-CEF0-23C01ED5861D}"/>
              </a:ext>
            </a:extLst>
          </p:cNvPr>
          <p:cNvSpPr txBox="1"/>
          <p:nvPr/>
        </p:nvSpPr>
        <p:spPr>
          <a:xfrm>
            <a:off x="7496121" y="2202732"/>
            <a:ext cx="4497273" cy="2246769"/>
          </a:xfrm>
          <a:custGeom>
            <a:avLst/>
            <a:gdLst>
              <a:gd name="connsiteX0" fmla="*/ 0 w 4497273"/>
              <a:gd name="connsiteY0" fmla="*/ 0 h 2246769"/>
              <a:gd name="connsiteX1" fmla="*/ 597495 w 4497273"/>
              <a:gd name="connsiteY1" fmla="*/ 0 h 2246769"/>
              <a:gd name="connsiteX2" fmla="*/ 1105044 w 4497273"/>
              <a:gd name="connsiteY2" fmla="*/ 0 h 2246769"/>
              <a:gd name="connsiteX3" fmla="*/ 1837457 w 4497273"/>
              <a:gd name="connsiteY3" fmla="*/ 0 h 2246769"/>
              <a:gd name="connsiteX4" fmla="*/ 2434952 w 4497273"/>
              <a:gd name="connsiteY4" fmla="*/ 0 h 2246769"/>
              <a:gd name="connsiteX5" fmla="*/ 3032447 w 4497273"/>
              <a:gd name="connsiteY5" fmla="*/ 0 h 2246769"/>
              <a:gd name="connsiteX6" fmla="*/ 3764860 w 4497273"/>
              <a:gd name="connsiteY6" fmla="*/ 0 h 2246769"/>
              <a:gd name="connsiteX7" fmla="*/ 4497273 w 4497273"/>
              <a:gd name="connsiteY7" fmla="*/ 0 h 2246769"/>
              <a:gd name="connsiteX8" fmla="*/ 4497273 w 4497273"/>
              <a:gd name="connsiteY8" fmla="*/ 606628 h 2246769"/>
              <a:gd name="connsiteX9" fmla="*/ 4497273 w 4497273"/>
              <a:gd name="connsiteY9" fmla="*/ 1123385 h 2246769"/>
              <a:gd name="connsiteX10" fmla="*/ 4497273 w 4497273"/>
              <a:gd name="connsiteY10" fmla="*/ 1640141 h 2246769"/>
              <a:gd name="connsiteX11" fmla="*/ 4497273 w 4497273"/>
              <a:gd name="connsiteY11" fmla="*/ 2246769 h 2246769"/>
              <a:gd name="connsiteX12" fmla="*/ 3809833 w 4497273"/>
              <a:gd name="connsiteY12" fmla="*/ 2246769 h 2246769"/>
              <a:gd name="connsiteX13" fmla="*/ 3077420 w 4497273"/>
              <a:gd name="connsiteY13" fmla="*/ 2246769 h 2246769"/>
              <a:gd name="connsiteX14" fmla="*/ 2345007 w 4497273"/>
              <a:gd name="connsiteY14" fmla="*/ 2246769 h 2246769"/>
              <a:gd name="connsiteX15" fmla="*/ 1792485 w 4497273"/>
              <a:gd name="connsiteY15" fmla="*/ 2246769 h 2246769"/>
              <a:gd name="connsiteX16" fmla="*/ 1150017 w 4497273"/>
              <a:gd name="connsiteY16" fmla="*/ 2246769 h 2246769"/>
              <a:gd name="connsiteX17" fmla="*/ 0 w 4497273"/>
              <a:gd name="connsiteY17" fmla="*/ 2246769 h 2246769"/>
              <a:gd name="connsiteX18" fmla="*/ 0 w 4497273"/>
              <a:gd name="connsiteY18" fmla="*/ 1685077 h 2246769"/>
              <a:gd name="connsiteX19" fmla="*/ 0 w 4497273"/>
              <a:gd name="connsiteY19" fmla="*/ 1168320 h 2246769"/>
              <a:gd name="connsiteX20" fmla="*/ 0 w 4497273"/>
              <a:gd name="connsiteY20" fmla="*/ 651563 h 2246769"/>
              <a:gd name="connsiteX21" fmla="*/ 0 w 4497273"/>
              <a:gd name="connsiteY21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497273" h="2246769" extrusionOk="0">
                <a:moveTo>
                  <a:pt x="0" y="0"/>
                </a:moveTo>
                <a:cubicBezTo>
                  <a:pt x="291624" y="-20562"/>
                  <a:pt x="380274" y="-15551"/>
                  <a:pt x="597495" y="0"/>
                </a:cubicBezTo>
                <a:cubicBezTo>
                  <a:pt x="814717" y="15551"/>
                  <a:pt x="937533" y="17117"/>
                  <a:pt x="1105044" y="0"/>
                </a:cubicBezTo>
                <a:cubicBezTo>
                  <a:pt x="1272555" y="-17117"/>
                  <a:pt x="1582997" y="-30179"/>
                  <a:pt x="1837457" y="0"/>
                </a:cubicBezTo>
                <a:cubicBezTo>
                  <a:pt x="2091917" y="30179"/>
                  <a:pt x="2209960" y="24527"/>
                  <a:pt x="2434952" y="0"/>
                </a:cubicBezTo>
                <a:cubicBezTo>
                  <a:pt x="2659944" y="-24527"/>
                  <a:pt x="2747569" y="-1954"/>
                  <a:pt x="3032447" y="0"/>
                </a:cubicBezTo>
                <a:cubicBezTo>
                  <a:pt x="3317326" y="1954"/>
                  <a:pt x="3423948" y="-9432"/>
                  <a:pt x="3764860" y="0"/>
                </a:cubicBezTo>
                <a:cubicBezTo>
                  <a:pt x="4105772" y="9432"/>
                  <a:pt x="4322951" y="-25747"/>
                  <a:pt x="4497273" y="0"/>
                </a:cubicBezTo>
                <a:cubicBezTo>
                  <a:pt x="4496333" y="193979"/>
                  <a:pt x="4515540" y="419713"/>
                  <a:pt x="4497273" y="606628"/>
                </a:cubicBezTo>
                <a:cubicBezTo>
                  <a:pt x="4479006" y="793543"/>
                  <a:pt x="4487991" y="980340"/>
                  <a:pt x="4497273" y="1123385"/>
                </a:cubicBezTo>
                <a:cubicBezTo>
                  <a:pt x="4506555" y="1266430"/>
                  <a:pt x="4484303" y="1511440"/>
                  <a:pt x="4497273" y="1640141"/>
                </a:cubicBezTo>
                <a:cubicBezTo>
                  <a:pt x="4510243" y="1768842"/>
                  <a:pt x="4525110" y="2095638"/>
                  <a:pt x="4497273" y="2246769"/>
                </a:cubicBezTo>
                <a:cubicBezTo>
                  <a:pt x="4345570" y="2245751"/>
                  <a:pt x="4032082" y="2264091"/>
                  <a:pt x="3809833" y="2246769"/>
                </a:cubicBezTo>
                <a:cubicBezTo>
                  <a:pt x="3587584" y="2229447"/>
                  <a:pt x="3271214" y="2277892"/>
                  <a:pt x="3077420" y="2246769"/>
                </a:cubicBezTo>
                <a:cubicBezTo>
                  <a:pt x="2883626" y="2215646"/>
                  <a:pt x="2572910" y="2277399"/>
                  <a:pt x="2345007" y="2246769"/>
                </a:cubicBezTo>
                <a:cubicBezTo>
                  <a:pt x="2117104" y="2216139"/>
                  <a:pt x="1929131" y="2255743"/>
                  <a:pt x="1792485" y="2246769"/>
                </a:cubicBezTo>
                <a:cubicBezTo>
                  <a:pt x="1655839" y="2237795"/>
                  <a:pt x="1346282" y="2250586"/>
                  <a:pt x="1150017" y="2246769"/>
                </a:cubicBezTo>
                <a:cubicBezTo>
                  <a:pt x="953752" y="2242952"/>
                  <a:pt x="313848" y="2221510"/>
                  <a:pt x="0" y="2246769"/>
                </a:cubicBezTo>
                <a:cubicBezTo>
                  <a:pt x="-17086" y="1997548"/>
                  <a:pt x="15690" y="1815307"/>
                  <a:pt x="0" y="1685077"/>
                </a:cubicBezTo>
                <a:cubicBezTo>
                  <a:pt x="-15690" y="1554847"/>
                  <a:pt x="24774" y="1364325"/>
                  <a:pt x="0" y="1168320"/>
                </a:cubicBezTo>
                <a:cubicBezTo>
                  <a:pt x="-24774" y="972315"/>
                  <a:pt x="23046" y="851768"/>
                  <a:pt x="0" y="651563"/>
                </a:cubicBezTo>
                <a:cubicBezTo>
                  <a:pt x="-23046" y="451358"/>
                  <a:pt x="6269" y="19709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this example, we cannot use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Linear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and fit a </a:t>
            </a:r>
            <a:r>
              <a:rPr lang="en-US" sz="28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straight line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because it won’t tell us if someone is obese or not.</a:t>
            </a:r>
            <a:endParaRPr lang="en-US" sz="3000" dirty="0">
              <a:latin typeface="Calibri Body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5BB7A3-EF6A-775F-A4D7-44C41728EE33}"/>
              </a:ext>
            </a:extLst>
          </p:cNvPr>
          <p:cNvCxnSpPr>
            <a:cxnSpLocks/>
          </p:cNvCxnSpPr>
          <p:nvPr/>
        </p:nvCxnSpPr>
        <p:spPr>
          <a:xfrm flipV="1">
            <a:off x="3827667" y="1267990"/>
            <a:ext cx="5216362" cy="28216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CB61-EE83-98E0-43DA-5BF68E5AC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73B7-E46C-826E-9F2F-D421B9AE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B613D9A-2313-FDBC-9D7B-BFA2B963E0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8959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9295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512190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6396743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37678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45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0.1091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0.1091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24064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0.4013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0.4013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40872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0.5744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0.5744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69950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0.9608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−0.0392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18370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0.9802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i="1" dirty="0" smtClean="0">
                                    <a:latin typeface="Cambria Math" panose="02040503050406030204" pitchFamily="18" charset="0"/>
                                  </a:rPr>
                                  <m:t>−0.0198</m:t>
                                </m:r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10437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B613D9A-2313-FDBC-9D7B-BFA2B963E02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8959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54929525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5121906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63967439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8637678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6897" r="-2009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6897" r="-1009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6897" r="-9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345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106897" r="-2009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106897" r="-1009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106897" r="-9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2406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206897" r="-200966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206897" r="-100966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206897" r="-966" b="-3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40872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317857" r="-200966" b="-2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317857" r="-100966" b="-2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317857" r="-966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69950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403448" r="-20096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403448" r="-10096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403448" r="-966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18370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83" t="-503448" r="-20096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83" t="-503448" r="-10096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83" t="-503448" r="-966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10437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CED46-F6EF-7E30-BA57-B1F5CBAE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457F05-4621-E7CE-4208-063F85604D86}"/>
                  </a:ext>
                </a:extLst>
              </p:cNvPr>
              <p:cNvSpPr txBox="1"/>
              <p:nvPr/>
            </p:nvSpPr>
            <p:spPr>
              <a:xfrm>
                <a:off x="8906934" y="4161790"/>
                <a:ext cx="2362199" cy="7630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PH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PH" dirty="0">
                          <a:solidFill>
                            <a:srgbClr val="000000"/>
                          </a:solidFill>
                        </a:rPr>
                        <m:t>1.0258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457F05-4621-E7CE-4208-063F85604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34" y="4161790"/>
                <a:ext cx="2362199" cy="763029"/>
              </a:xfrm>
              <a:prstGeom prst="rect">
                <a:avLst/>
              </a:prstGeom>
              <a:blipFill>
                <a:blip r:embed="rId3"/>
                <a:stretch>
                  <a:fillRect l="-26842" t="-115625" b="-1593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212C1A-3341-732A-9B13-C80B3D93FD36}"/>
                  </a:ext>
                </a:extLst>
              </p:cNvPr>
              <p:cNvSpPr txBox="1"/>
              <p:nvPr/>
            </p:nvSpPr>
            <p:spPr>
              <a:xfrm>
                <a:off x="1786468" y="4500536"/>
                <a:ext cx="254846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PH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1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1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H" sz="18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18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212C1A-3341-732A-9B13-C80B3D93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68" y="4500536"/>
                <a:ext cx="2548466" cy="848566"/>
              </a:xfrm>
              <a:prstGeom prst="rect">
                <a:avLst/>
              </a:prstGeom>
              <a:blipFill>
                <a:blip r:embed="rId4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1A57-BB4A-0051-DD00-5F8E715268F6}"/>
                  </a:ext>
                </a:extLst>
              </p:cNvPr>
              <p:cNvSpPr txBox="1"/>
              <p:nvPr/>
            </p:nvSpPr>
            <p:spPr>
              <a:xfrm>
                <a:off x="1583266" y="5383202"/>
                <a:ext cx="3564467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GB" sz="1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1.0258</m:t>
                          </m:r>
                        </m:e>
                      </m:d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=0.205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1A57-BB4A-0051-DD00-5F8E7152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266" y="5383202"/>
                <a:ext cx="3564467" cy="612796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309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815882"/>
          </a:xfrm>
          <a:custGeom>
            <a:avLst/>
            <a:gdLst>
              <a:gd name="connsiteX0" fmla="*/ 0 w 4286906"/>
              <a:gd name="connsiteY0" fmla="*/ 0 h 1815882"/>
              <a:gd name="connsiteX1" fmla="*/ 450125 w 4286906"/>
              <a:gd name="connsiteY1" fmla="*/ 0 h 1815882"/>
              <a:gd name="connsiteX2" fmla="*/ 1071727 w 4286906"/>
              <a:gd name="connsiteY2" fmla="*/ 0 h 1815882"/>
              <a:gd name="connsiteX3" fmla="*/ 1521852 w 4286906"/>
              <a:gd name="connsiteY3" fmla="*/ 0 h 1815882"/>
              <a:gd name="connsiteX4" fmla="*/ 2057715 w 4286906"/>
              <a:gd name="connsiteY4" fmla="*/ 0 h 1815882"/>
              <a:gd name="connsiteX5" fmla="*/ 2507840 w 4286906"/>
              <a:gd name="connsiteY5" fmla="*/ 0 h 1815882"/>
              <a:gd name="connsiteX6" fmla="*/ 3043703 w 4286906"/>
              <a:gd name="connsiteY6" fmla="*/ 0 h 1815882"/>
              <a:gd name="connsiteX7" fmla="*/ 3493828 w 4286906"/>
              <a:gd name="connsiteY7" fmla="*/ 0 h 1815882"/>
              <a:gd name="connsiteX8" fmla="*/ 4286906 w 4286906"/>
              <a:gd name="connsiteY8" fmla="*/ 0 h 1815882"/>
              <a:gd name="connsiteX9" fmla="*/ 4286906 w 4286906"/>
              <a:gd name="connsiteY9" fmla="*/ 435812 h 1815882"/>
              <a:gd name="connsiteX10" fmla="*/ 4286906 w 4286906"/>
              <a:gd name="connsiteY10" fmla="*/ 835306 h 1815882"/>
              <a:gd name="connsiteX11" fmla="*/ 4286906 w 4286906"/>
              <a:gd name="connsiteY11" fmla="*/ 1271117 h 1815882"/>
              <a:gd name="connsiteX12" fmla="*/ 4286906 w 4286906"/>
              <a:gd name="connsiteY12" fmla="*/ 1815882 h 1815882"/>
              <a:gd name="connsiteX13" fmla="*/ 3836781 w 4286906"/>
              <a:gd name="connsiteY13" fmla="*/ 1815882 h 1815882"/>
              <a:gd name="connsiteX14" fmla="*/ 3386656 w 4286906"/>
              <a:gd name="connsiteY14" fmla="*/ 1815882 h 1815882"/>
              <a:gd name="connsiteX15" fmla="*/ 2936531 w 4286906"/>
              <a:gd name="connsiteY15" fmla="*/ 1815882 h 1815882"/>
              <a:gd name="connsiteX16" fmla="*/ 2314929 w 4286906"/>
              <a:gd name="connsiteY16" fmla="*/ 1815882 h 1815882"/>
              <a:gd name="connsiteX17" fmla="*/ 1779066 w 4286906"/>
              <a:gd name="connsiteY17" fmla="*/ 1815882 h 1815882"/>
              <a:gd name="connsiteX18" fmla="*/ 1328941 w 4286906"/>
              <a:gd name="connsiteY18" fmla="*/ 1815882 h 1815882"/>
              <a:gd name="connsiteX19" fmla="*/ 793078 w 4286906"/>
              <a:gd name="connsiteY19" fmla="*/ 1815882 h 1815882"/>
              <a:gd name="connsiteX20" fmla="*/ 0 w 4286906"/>
              <a:gd name="connsiteY20" fmla="*/ 1815882 h 1815882"/>
              <a:gd name="connsiteX21" fmla="*/ 0 w 4286906"/>
              <a:gd name="connsiteY21" fmla="*/ 1361912 h 1815882"/>
              <a:gd name="connsiteX22" fmla="*/ 0 w 4286906"/>
              <a:gd name="connsiteY22" fmla="*/ 907941 h 1815882"/>
              <a:gd name="connsiteX23" fmla="*/ 0 w 4286906"/>
              <a:gd name="connsiteY23" fmla="*/ 435812 h 1815882"/>
              <a:gd name="connsiteX24" fmla="*/ 0 w 4286906"/>
              <a:gd name="connsiteY2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6906" h="1815882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21488" y="104699"/>
                  <a:pt x="4248753" y="232851"/>
                  <a:pt x="4286906" y="435812"/>
                </a:cubicBezTo>
                <a:cubicBezTo>
                  <a:pt x="4325059" y="638773"/>
                  <a:pt x="4261563" y="673252"/>
                  <a:pt x="4286906" y="835306"/>
                </a:cubicBezTo>
                <a:cubicBezTo>
                  <a:pt x="4312249" y="997360"/>
                  <a:pt x="4234796" y="1085897"/>
                  <a:pt x="4286906" y="1271117"/>
                </a:cubicBezTo>
                <a:cubicBezTo>
                  <a:pt x="4339016" y="1456337"/>
                  <a:pt x="4239267" y="1696172"/>
                  <a:pt x="4286906" y="1815882"/>
                </a:cubicBezTo>
                <a:cubicBezTo>
                  <a:pt x="4144757" y="1846050"/>
                  <a:pt x="4030103" y="1765004"/>
                  <a:pt x="3836781" y="1815882"/>
                </a:cubicBezTo>
                <a:cubicBezTo>
                  <a:pt x="3643459" y="1866760"/>
                  <a:pt x="3585597" y="1801042"/>
                  <a:pt x="3386656" y="1815882"/>
                </a:cubicBezTo>
                <a:cubicBezTo>
                  <a:pt x="3187715" y="1830722"/>
                  <a:pt x="3107956" y="1799703"/>
                  <a:pt x="2936531" y="1815882"/>
                </a:cubicBezTo>
                <a:cubicBezTo>
                  <a:pt x="2765107" y="1832061"/>
                  <a:pt x="2479669" y="1760986"/>
                  <a:pt x="2314929" y="1815882"/>
                </a:cubicBezTo>
                <a:cubicBezTo>
                  <a:pt x="2150189" y="1870778"/>
                  <a:pt x="1907442" y="1752278"/>
                  <a:pt x="1779066" y="1815882"/>
                </a:cubicBezTo>
                <a:cubicBezTo>
                  <a:pt x="1650690" y="1879486"/>
                  <a:pt x="1433827" y="1814106"/>
                  <a:pt x="1328941" y="1815882"/>
                </a:cubicBezTo>
                <a:cubicBezTo>
                  <a:pt x="1224056" y="1817658"/>
                  <a:pt x="979029" y="1778390"/>
                  <a:pt x="793078" y="1815882"/>
                </a:cubicBezTo>
                <a:cubicBezTo>
                  <a:pt x="607127" y="1853374"/>
                  <a:pt x="211285" y="1799524"/>
                  <a:pt x="0" y="1815882"/>
                </a:cubicBezTo>
                <a:cubicBezTo>
                  <a:pt x="-4455" y="1697053"/>
                  <a:pt x="23948" y="1463376"/>
                  <a:pt x="0" y="1361912"/>
                </a:cubicBezTo>
                <a:cubicBezTo>
                  <a:pt x="-23948" y="1260448"/>
                  <a:pt x="18912" y="1059303"/>
                  <a:pt x="0" y="907941"/>
                </a:cubicBezTo>
                <a:cubicBezTo>
                  <a:pt x="-18912" y="756579"/>
                  <a:pt x="52727" y="557194"/>
                  <a:pt x="0" y="435812"/>
                </a:cubicBezTo>
                <a:cubicBezTo>
                  <a:pt x="-52727" y="314430"/>
                  <a:pt x="27385" y="1564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Instead of fitting a straight line to the data, logistic regression fits an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“S” shaped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logistic function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00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523220"/>
          </a:xfrm>
          <a:custGeom>
            <a:avLst/>
            <a:gdLst>
              <a:gd name="connsiteX0" fmla="*/ 0 w 4286906"/>
              <a:gd name="connsiteY0" fmla="*/ 0 h 523220"/>
              <a:gd name="connsiteX1" fmla="*/ 450125 w 4286906"/>
              <a:gd name="connsiteY1" fmla="*/ 0 h 523220"/>
              <a:gd name="connsiteX2" fmla="*/ 1071727 w 4286906"/>
              <a:gd name="connsiteY2" fmla="*/ 0 h 523220"/>
              <a:gd name="connsiteX3" fmla="*/ 1521852 w 4286906"/>
              <a:gd name="connsiteY3" fmla="*/ 0 h 523220"/>
              <a:gd name="connsiteX4" fmla="*/ 2057715 w 4286906"/>
              <a:gd name="connsiteY4" fmla="*/ 0 h 523220"/>
              <a:gd name="connsiteX5" fmla="*/ 2507840 w 4286906"/>
              <a:gd name="connsiteY5" fmla="*/ 0 h 523220"/>
              <a:gd name="connsiteX6" fmla="*/ 3043703 w 4286906"/>
              <a:gd name="connsiteY6" fmla="*/ 0 h 523220"/>
              <a:gd name="connsiteX7" fmla="*/ 3493828 w 4286906"/>
              <a:gd name="connsiteY7" fmla="*/ 0 h 523220"/>
              <a:gd name="connsiteX8" fmla="*/ 4286906 w 4286906"/>
              <a:gd name="connsiteY8" fmla="*/ 0 h 523220"/>
              <a:gd name="connsiteX9" fmla="*/ 4286906 w 4286906"/>
              <a:gd name="connsiteY9" fmla="*/ 523220 h 523220"/>
              <a:gd name="connsiteX10" fmla="*/ 3879650 w 4286906"/>
              <a:gd name="connsiteY10" fmla="*/ 523220 h 523220"/>
              <a:gd name="connsiteX11" fmla="*/ 3429525 w 4286906"/>
              <a:gd name="connsiteY11" fmla="*/ 523220 h 523220"/>
              <a:gd name="connsiteX12" fmla="*/ 2807923 w 4286906"/>
              <a:gd name="connsiteY12" fmla="*/ 523220 h 523220"/>
              <a:gd name="connsiteX13" fmla="*/ 2272060 w 4286906"/>
              <a:gd name="connsiteY13" fmla="*/ 523220 h 523220"/>
              <a:gd name="connsiteX14" fmla="*/ 1821935 w 4286906"/>
              <a:gd name="connsiteY14" fmla="*/ 523220 h 523220"/>
              <a:gd name="connsiteX15" fmla="*/ 1371810 w 4286906"/>
              <a:gd name="connsiteY15" fmla="*/ 523220 h 523220"/>
              <a:gd name="connsiteX16" fmla="*/ 750209 w 4286906"/>
              <a:gd name="connsiteY16" fmla="*/ 523220 h 523220"/>
              <a:gd name="connsiteX17" fmla="*/ 0 w 4286906"/>
              <a:gd name="connsiteY17" fmla="*/ 523220 h 523220"/>
              <a:gd name="connsiteX18" fmla="*/ 0 w 4286906"/>
              <a:gd name="connsiteY1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906" h="523220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291342" y="250615"/>
                  <a:pt x="4252435" y="276455"/>
                  <a:pt x="4286906" y="523220"/>
                </a:cubicBezTo>
                <a:cubicBezTo>
                  <a:pt x="4099145" y="536643"/>
                  <a:pt x="4032509" y="486618"/>
                  <a:pt x="3879650" y="523220"/>
                </a:cubicBezTo>
                <a:cubicBezTo>
                  <a:pt x="3726791" y="559822"/>
                  <a:pt x="3590915" y="494838"/>
                  <a:pt x="3429525" y="523220"/>
                </a:cubicBezTo>
                <a:cubicBezTo>
                  <a:pt x="3268136" y="551602"/>
                  <a:pt x="3060976" y="458614"/>
                  <a:pt x="2807923" y="523220"/>
                </a:cubicBezTo>
                <a:cubicBezTo>
                  <a:pt x="2554870" y="587826"/>
                  <a:pt x="2472749" y="463929"/>
                  <a:pt x="2272060" y="523220"/>
                </a:cubicBezTo>
                <a:cubicBezTo>
                  <a:pt x="2071371" y="582511"/>
                  <a:pt x="2020876" y="508380"/>
                  <a:pt x="1821935" y="523220"/>
                </a:cubicBezTo>
                <a:cubicBezTo>
                  <a:pt x="1622994" y="538060"/>
                  <a:pt x="1543235" y="507041"/>
                  <a:pt x="1371810" y="523220"/>
                </a:cubicBezTo>
                <a:cubicBezTo>
                  <a:pt x="1200386" y="539399"/>
                  <a:pt x="911777" y="462970"/>
                  <a:pt x="750209" y="523220"/>
                </a:cubicBezTo>
                <a:cubicBezTo>
                  <a:pt x="588641" y="583470"/>
                  <a:pt x="297389" y="460780"/>
                  <a:pt x="0" y="523220"/>
                </a:cubicBezTo>
                <a:cubicBezTo>
                  <a:pt x="-23642" y="285465"/>
                  <a:pt x="13471" y="24187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goes from 0 to 1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2393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384995"/>
          </a:xfrm>
          <a:custGeom>
            <a:avLst/>
            <a:gdLst>
              <a:gd name="connsiteX0" fmla="*/ 0 w 4286906"/>
              <a:gd name="connsiteY0" fmla="*/ 0 h 1384995"/>
              <a:gd name="connsiteX1" fmla="*/ 450125 w 4286906"/>
              <a:gd name="connsiteY1" fmla="*/ 0 h 1384995"/>
              <a:gd name="connsiteX2" fmla="*/ 1071727 w 4286906"/>
              <a:gd name="connsiteY2" fmla="*/ 0 h 1384995"/>
              <a:gd name="connsiteX3" fmla="*/ 1521852 w 4286906"/>
              <a:gd name="connsiteY3" fmla="*/ 0 h 1384995"/>
              <a:gd name="connsiteX4" fmla="*/ 2057715 w 4286906"/>
              <a:gd name="connsiteY4" fmla="*/ 0 h 1384995"/>
              <a:gd name="connsiteX5" fmla="*/ 2507840 w 4286906"/>
              <a:gd name="connsiteY5" fmla="*/ 0 h 1384995"/>
              <a:gd name="connsiteX6" fmla="*/ 3043703 w 4286906"/>
              <a:gd name="connsiteY6" fmla="*/ 0 h 1384995"/>
              <a:gd name="connsiteX7" fmla="*/ 3493828 w 4286906"/>
              <a:gd name="connsiteY7" fmla="*/ 0 h 1384995"/>
              <a:gd name="connsiteX8" fmla="*/ 4286906 w 4286906"/>
              <a:gd name="connsiteY8" fmla="*/ 0 h 1384995"/>
              <a:gd name="connsiteX9" fmla="*/ 4286906 w 4286906"/>
              <a:gd name="connsiteY9" fmla="*/ 447815 h 1384995"/>
              <a:gd name="connsiteX10" fmla="*/ 4286906 w 4286906"/>
              <a:gd name="connsiteY10" fmla="*/ 867930 h 1384995"/>
              <a:gd name="connsiteX11" fmla="*/ 4286906 w 4286906"/>
              <a:gd name="connsiteY11" fmla="*/ 1384995 h 1384995"/>
              <a:gd name="connsiteX12" fmla="*/ 3665305 w 4286906"/>
              <a:gd name="connsiteY12" fmla="*/ 1384995 h 1384995"/>
              <a:gd name="connsiteX13" fmla="*/ 3129441 w 4286906"/>
              <a:gd name="connsiteY13" fmla="*/ 1384995 h 1384995"/>
              <a:gd name="connsiteX14" fmla="*/ 2679316 w 4286906"/>
              <a:gd name="connsiteY14" fmla="*/ 1384995 h 1384995"/>
              <a:gd name="connsiteX15" fmla="*/ 2229191 w 4286906"/>
              <a:gd name="connsiteY15" fmla="*/ 1384995 h 1384995"/>
              <a:gd name="connsiteX16" fmla="*/ 1607590 w 4286906"/>
              <a:gd name="connsiteY16" fmla="*/ 1384995 h 1384995"/>
              <a:gd name="connsiteX17" fmla="*/ 1071727 w 4286906"/>
              <a:gd name="connsiteY17" fmla="*/ 1384995 h 1384995"/>
              <a:gd name="connsiteX18" fmla="*/ 621601 w 4286906"/>
              <a:gd name="connsiteY18" fmla="*/ 1384995 h 1384995"/>
              <a:gd name="connsiteX19" fmla="*/ 0 w 4286906"/>
              <a:gd name="connsiteY19" fmla="*/ 1384995 h 1384995"/>
              <a:gd name="connsiteX20" fmla="*/ 0 w 4286906"/>
              <a:gd name="connsiteY20" fmla="*/ 951030 h 1384995"/>
              <a:gd name="connsiteX21" fmla="*/ 0 w 4286906"/>
              <a:gd name="connsiteY21" fmla="*/ 503215 h 1384995"/>
              <a:gd name="connsiteX22" fmla="*/ 0 w 4286906"/>
              <a:gd name="connsiteY22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906" h="1384995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33086" y="219608"/>
                  <a:pt x="4237255" y="298338"/>
                  <a:pt x="4286906" y="447815"/>
                </a:cubicBezTo>
                <a:cubicBezTo>
                  <a:pt x="4336557" y="597292"/>
                  <a:pt x="4261776" y="703360"/>
                  <a:pt x="4286906" y="867930"/>
                </a:cubicBezTo>
                <a:cubicBezTo>
                  <a:pt x="4312036" y="1032501"/>
                  <a:pt x="4283090" y="1247844"/>
                  <a:pt x="4286906" y="1384995"/>
                </a:cubicBezTo>
                <a:cubicBezTo>
                  <a:pt x="3984197" y="1400175"/>
                  <a:pt x="3918272" y="1319810"/>
                  <a:pt x="3665305" y="1384995"/>
                </a:cubicBezTo>
                <a:cubicBezTo>
                  <a:pt x="3412338" y="1450180"/>
                  <a:pt x="3334718" y="1333014"/>
                  <a:pt x="3129441" y="1384995"/>
                </a:cubicBezTo>
                <a:cubicBezTo>
                  <a:pt x="2924164" y="1436976"/>
                  <a:pt x="2878257" y="1370155"/>
                  <a:pt x="2679316" y="1384995"/>
                </a:cubicBezTo>
                <a:cubicBezTo>
                  <a:pt x="2480375" y="1399835"/>
                  <a:pt x="2400616" y="1368816"/>
                  <a:pt x="2229191" y="1384995"/>
                </a:cubicBezTo>
                <a:cubicBezTo>
                  <a:pt x="2057767" y="1401174"/>
                  <a:pt x="1769158" y="1324745"/>
                  <a:pt x="1607590" y="1384995"/>
                </a:cubicBezTo>
                <a:cubicBezTo>
                  <a:pt x="1446022" y="1445245"/>
                  <a:pt x="1200103" y="1321391"/>
                  <a:pt x="1071727" y="1384995"/>
                </a:cubicBezTo>
                <a:cubicBezTo>
                  <a:pt x="943351" y="1448599"/>
                  <a:pt x="735811" y="1332329"/>
                  <a:pt x="621601" y="1384995"/>
                </a:cubicBezTo>
                <a:cubicBezTo>
                  <a:pt x="507391" y="1437661"/>
                  <a:pt x="260439" y="1329012"/>
                  <a:pt x="0" y="1384995"/>
                </a:cubicBezTo>
                <a:cubicBezTo>
                  <a:pt x="-50609" y="1267850"/>
                  <a:pt x="18319" y="1120509"/>
                  <a:pt x="0" y="951030"/>
                </a:cubicBezTo>
                <a:cubicBezTo>
                  <a:pt x="-18319" y="781551"/>
                  <a:pt x="21667" y="662928"/>
                  <a:pt x="0" y="503215"/>
                </a:cubicBezTo>
                <a:cubicBezTo>
                  <a:pt x="-21667" y="343502"/>
                  <a:pt x="33852" y="1952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tells you the probability that a person is obese based on its weight.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45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4828</TotalTime>
  <Words>2647</Words>
  <Application>Microsoft Macintosh PowerPoint</Application>
  <PresentationFormat>Widescreen</PresentationFormat>
  <Paragraphs>975</Paragraphs>
  <Slides>61</Slides>
  <Notes>34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Introduction to Logistic Regression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Logistic/Sigmoid Function</vt:lpstr>
      <vt:lpstr>Example: Predicting if a Student will Pass or fail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of the loss w.r.t to weight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1049</cp:revision>
  <dcterms:created xsi:type="dcterms:W3CDTF">2022-05-11T03:47:05Z</dcterms:created>
  <dcterms:modified xsi:type="dcterms:W3CDTF">2025-09-11T00:49:17Z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