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36" r:id="rId3"/>
    <p:sldId id="331" r:id="rId4"/>
    <p:sldId id="332" r:id="rId5"/>
    <p:sldId id="333" r:id="rId6"/>
    <p:sldId id="335" r:id="rId7"/>
    <p:sldId id="334" r:id="rId8"/>
    <p:sldId id="337" r:id="rId9"/>
    <p:sldId id="338" r:id="rId10"/>
    <p:sldId id="339" r:id="rId11"/>
    <p:sldId id="340" r:id="rId12"/>
    <p:sldId id="341" r:id="rId13"/>
    <p:sldId id="342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CCOBJPGL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Classes and Objects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F60C-6905-E662-6090-FB8136B1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75BD-121C-7505-F847-68092377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Why use Methods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1E5A-047D-604A-5EDC-5A1855B4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0070C0"/>
                </a:solidFill>
              </a:rPr>
              <a:t>Code reusability. </a:t>
            </a:r>
            <a:r>
              <a:rPr lang="en-US" sz="3500" dirty="0"/>
              <a:t>Once a method is created, it can be used multiple times. We do not have to rewrite the entire code each time. 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marL="0" indent="0" algn="l">
              <a:buNone/>
            </a:pPr>
            <a:r>
              <a:rPr lang="en-US" sz="3500" dirty="0"/>
              <a:t>Write once, reuse multiple times.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  <a:p>
            <a:pPr algn="l">
              <a:buFont typeface="Wingdings" panose="05000000000000000000" pitchFamily="2" charset="2"/>
              <a:buChar char="§"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46650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52CFA-0BC0-6D9C-EB81-B0D97726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B445-064A-7064-2C98-D4489313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declare a method?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599E57-6E4A-55DA-F82E-944A6EA7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106"/>
            <a:ext cx="10515600" cy="241633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D5557-B583-10E8-33AA-C40EB653C7B1}"/>
              </a:ext>
            </a:extLst>
          </p:cNvPr>
          <p:cNvSpPr txBox="1"/>
          <p:nvPr/>
        </p:nvSpPr>
        <p:spPr>
          <a:xfrm>
            <a:off x="932328" y="2357201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returnType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3AAE7-C6D0-258A-4A0E-4D3D5964804A}"/>
              </a:ext>
            </a:extLst>
          </p:cNvPr>
          <p:cNvSpPr txBox="1"/>
          <p:nvPr/>
        </p:nvSpPr>
        <p:spPr>
          <a:xfrm>
            <a:off x="2880125" y="2353613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methodName</a:t>
            </a:r>
            <a:endParaRPr lang="en-PH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FCBA7A-7C94-1558-0FFD-A6D37EF94906}"/>
              </a:ext>
            </a:extLst>
          </p:cNvPr>
          <p:cNvSpPr txBox="1"/>
          <p:nvPr/>
        </p:nvSpPr>
        <p:spPr>
          <a:xfrm>
            <a:off x="4761639" y="2331115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()</a:t>
            </a:r>
            <a:endParaRPr lang="en-PH" sz="2500" dirty="0">
              <a:solidFill>
                <a:srgbClr val="FF40FF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D40700-9684-1C55-0756-F1928246A2DD}"/>
              </a:ext>
            </a:extLst>
          </p:cNvPr>
          <p:cNvGrpSpPr/>
          <p:nvPr/>
        </p:nvGrpSpPr>
        <p:grpSpPr>
          <a:xfrm>
            <a:off x="978165" y="2331115"/>
            <a:ext cx="4581771" cy="1529877"/>
            <a:chOff x="1569836" y="1604973"/>
            <a:chExt cx="4581771" cy="15298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2A924A-D635-0D47-CA34-59225B747D4C}"/>
                </a:ext>
              </a:extLst>
            </p:cNvPr>
            <p:cNvSpPr txBox="1"/>
            <p:nvPr/>
          </p:nvSpPr>
          <p:spPr>
            <a:xfrm>
              <a:off x="5811837" y="1604973"/>
              <a:ext cx="3397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624D6B-CB0B-0041-08A4-5BB9127C72B2}"/>
                </a:ext>
              </a:extLst>
            </p:cNvPr>
            <p:cNvSpPr txBox="1"/>
            <p:nvPr/>
          </p:nvSpPr>
          <p:spPr>
            <a:xfrm>
              <a:off x="2070969" y="2205134"/>
              <a:ext cx="266908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92D050"/>
                  </a:solidFill>
                  <a:latin typeface="Consolas" panose="020B0609020204030204" pitchFamily="49" charset="0"/>
                </a:rPr>
                <a:t>// Method Body</a:t>
              </a:r>
              <a:endParaRPr lang="en-PH" sz="2500" dirty="0">
                <a:solidFill>
                  <a:srgbClr val="92D05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B6AE283-A652-B3E1-826A-B0B707CA44C0}"/>
                </a:ext>
              </a:extLst>
            </p:cNvPr>
            <p:cNvSpPr txBox="1"/>
            <p:nvPr/>
          </p:nvSpPr>
          <p:spPr>
            <a:xfrm>
              <a:off x="1569836" y="2657796"/>
              <a:ext cx="36116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B54B707-884F-21C0-103C-7AE8B2CAF944}"/>
              </a:ext>
            </a:extLst>
          </p:cNvPr>
          <p:cNvSpPr txBox="1"/>
          <p:nvPr/>
        </p:nvSpPr>
        <p:spPr>
          <a:xfrm>
            <a:off x="725127" y="280549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A5B75C-5B93-5DFB-719D-2A7A4B9C17E7}"/>
              </a:ext>
            </a:extLst>
          </p:cNvPr>
          <p:cNvSpPr txBox="1"/>
          <p:nvPr/>
        </p:nvSpPr>
        <p:spPr>
          <a:xfrm>
            <a:off x="838200" y="4291939"/>
            <a:ext cx="1051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returnType</a:t>
            </a:r>
            <a:r>
              <a:rPr lang="en-US" sz="2000" dirty="0"/>
              <a:t> </a:t>
            </a:r>
            <a:r>
              <a:rPr lang="en-US" sz="2000" b="1" dirty="0"/>
              <a:t>(mandatory)</a:t>
            </a:r>
          </a:p>
          <a:p>
            <a:r>
              <a:rPr lang="en-US" sz="2000" dirty="0"/>
              <a:t>- It specifies what type of value a method returns.</a:t>
            </a:r>
          </a:p>
          <a:p>
            <a:endParaRPr lang="en-US" sz="2000" dirty="0"/>
          </a:p>
          <a:p>
            <a:r>
              <a:rPr lang="en-US" sz="2000" b="1" dirty="0" err="1">
                <a:solidFill>
                  <a:schemeClr val="accent1"/>
                </a:solidFill>
              </a:rPr>
              <a:t>methodName</a:t>
            </a:r>
            <a:r>
              <a:rPr lang="en-US" sz="2000" dirty="0"/>
              <a:t> </a:t>
            </a:r>
            <a:r>
              <a:rPr lang="en-US" sz="2000" b="1" dirty="0"/>
              <a:t>(mandatory)</a:t>
            </a:r>
            <a:endParaRPr lang="en-US" sz="2000" dirty="0"/>
          </a:p>
          <a:p>
            <a:r>
              <a:rPr lang="en-US" sz="2000" dirty="0"/>
              <a:t>- The name of the method.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r>
              <a:rPr lang="en-US" sz="2000" b="1" dirty="0">
                <a:solidFill>
                  <a:srgbClr val="92D050"/>
                </a:solidFill>
              </a:rPr>
              <a:t>Method Body </a:t>
            </a:r>
            <a:r>
              <a:rPr lang="en-US" sz="2000" b="1" dirty="0"/>
              <a:t>(mandatory)</a:t>
            </a:r>
            <a:endParaRPr lang="en-US" sz="2000" b="1" dirty="0">
              <a:solidFill>
                <a:srgbClr val="92D050"/>
              </a:solidFill>
            </a:endParaRPr>
          </a:p>
          <a:p>
            <a:r>
              <a:rPr lang="en-US" sz="2000" dirty="0"/>
              <a:t>- Block of code to perform some task. The method body is enclosed inside the curly braces { }.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1212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F474C-CCA2-80FE-A2A2-06F6BD10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12E1-7817-E727-541B-770FC1D5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declare a method?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E07C0D-2127-063F-91B0-8F38D2A4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893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52036-3798-9219-AC18-5C8D79C66566}"/>
              </a:ext>
            </a:extLst>
          </p:cNvPr>
          <p:cNvSpPr txBox="1"/>
          <p:nvPr/>
        </p:nvSpPr>
        <p:spPr>
          <a:xfrm>
            <a:off x="1523999" y="2354959"/>
            <a:ext cx="9738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20A62-3055-CEDB-FB97-AAE4187856B4}"/>
              </a:ext>
            </a:extLst>
          </p:cNvPr>
          <p:cNvSpPr txBox="1"/>
          <p:nvPr/>
        </p:nvSpPr>
        <p:spPr>
          <a:xfrm>
            <a:off x="2359066" y="2354959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helloJava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EE681-D711-AE04-323F-6CF062704FBE}"/>
              </a:ext>
            </a:extLst>
          </p:cNvPr>
          <p:cNvSpPr txBox="1"/>
          <p:nvPr/>
        </p:nvSpPr>
        <p:spPr>
          <a:xfrm>
            <a:off x="4013550" y="2300823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()</a:t>
            </a:r>
            <a:endParaRPr lang="en-PH" sz="2500" dirty="0">
              <a:solidFill>
                <a:srgbClr val="FF40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D44471-E2A8-CED4-6AF6-87A795846DEE}"/>
              </a:ext>
            </a:extLst>
          </p:cNvPr>
          <p:cNvGrpSpPr/>
          <p:nvPr/>
        </p:nvGrpSpPr>
        <p:grpSpPr>
          <a:xfrm>
            <a:off x="1524000" y="2300823"/>
            <a:ext cx="7124700" cy="1330402"/>
            <a:chOff x="1524000" y="1576923"/>
            <a:chExt cx="7124700" cy="13304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378753-F6A7-36CD-D0D7-47CED82E094C}"/>
                </a:ext>
              </a:extLst>
            </p:cNvPr>
            <p:cNvSpPr txBox="1"/>
            <p:nvPr/>
          </p:nvSpPr>
          <p:spPr>
            <a:xfrm>
              <a:off x="4560520" y="1576923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C21855-9A49-7DF7-3637-F0E09F675136}"/>
                </a:ext>
              </a:extLst>
            </p:cNvPr>
            <p:cNvSpPr txBox="1"/>
            <p:nvPr/>
          </p:nvSpPr>
          <p:spPr>
            <a:xfrm>
              <a:off x="2497898" y="2049008"/>
              <a:ext cx="61508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System</a:t>
              </a:r>
              <a:r>
                <a:rPr lang="en-PH" sz="25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en-PH" sz="25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out</a:t>
              </a:r>
              <a:r>
                <a:rPr lang="en-PH" sz="25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r>
                <a:rPr lang="en-PH" sz="25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Consolas" panose="020B0609020204030204" pitchFamily="49" charset="0"/>
                </a:rPr>
                <a:t>println</a:t>
              </a:r>
              <a:r>
                <a:rPr lang="en-PH" sz="2500" dirty="0">
                  <a:solidFill>
                    <a:srgbClr val="FF40FF"/>
                  </a:solidFill>
                  <a:latin typeface="Consolas" panose="020B0609020204030204" pitchFamily="49" charset="0"/>
                </a:rPr>
                <a:t>(</a:t>
              </a:r>
              <a:r>
                <a:rPr lang="en-PH" sz="25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“Hello Java!”</a:t>
              </a:r>
              <a:r>
                <a:rPr lang="en-PH" sz="2500" dirty="0">
                  <a:solidFill>
                    <a:srgbClr val="FF40FF"/>
                  </a:solidFill>
                  <a:latin typeface="Consolas" panose="020B0609020204030204" pitchFamily="49" charset="0"/>
                </a:rPr>
                <a:t>)</a:t>
              </a:r>
              <a:r>
                <a:rPr lang="en-PH" sz="2500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  <a:endParaRPr lang="en-PH" sz="25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5065EF-491F-575F-0F72-0111656B10C0}"/>
                </a:ext>
              </a:extLst>
            </p:cNvPr>
            <p:cNvSpPr txBox="1"/>
            <p:nvPr/>
          </p:nvSpPr>
          <p:spPr>
            <a:xfrm>
              <a:off x="1524000" y="2430271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C2726A4-63CC-0838-9836-84402CBFE0CE}"/>
              </a:ext>
            </a:extLst>
          </p:cNvPr>
          <p:cNvSpPr txBox="1"/>
          <p:nvPr/>
        </p:nvSpPr>
        <p:spPr>
          <a:xfrm>
            <a:off x="1523999" y="4434092"/>
            <a:ext cx="13016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0FF86-FE6A-F6BA-62D9-88DAF4DB15BB}"/>
              </a:ext>
            </a:extLst>
          </p:cNvPr>
          <p:cNvSpPr txBox="1"/>
          <p:nvPr/>
        </p:nvSpPr>
        <p:spPr>
          <a:xfrm>
            <a:off x="2743199" y="4440466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helloJava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581C8-C18A-E68C-987C-67D3B6B7F738}"/>
              </a:ext>
            </a:extLst>
          </p:cNvPr>
          <p:cNvSpPr txBox="1"/>
          <p:nvPr/>
        </p:nvSpPr>
        <p:spPr>
          <a:xfrm>
            <a:off x="4417511" y="4425224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()</a:t>
            </a:r>
            <a:endParaRPr lang="en-PH" sz="2500" dirty="0">
              <a:solidFill>
                <a:srgbClr val="FF40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F13E6-7DB0-A02C-64FD-B6F3FD404926}"/>
              </a:ext>
            </a:extLst>
          </p:cNvPr>
          <p:cNvGrpSpPr/>
          <p:nvPr/>
        </p:nvGrpSpPr>
        <p:grpSpPr>
          <a:xfrm>
            <a:off x="1524000" y="4432845"/>
            <a:ext cx="7124700" cy="1454448"/>
            <a:chOff x="1524001" y="1462167"/>
            <a:chExt cx="7124700" cy="14544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B628B7-2BA2-D48D-3538-6B88F373A8B9}"/>
                </a:ext>
              </a:extLst>
            </p:cNvPr>
            <p:cNvSpPr txBox="1"/>
            <p:nvPr/>
          </p:nvSpPr>
          <p:spPr>
            <a:xfrm>
              <a:off x="4901851" y="1462167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D9121F-AC6B-84F5-B75A-02190C277D8F}"/>
                </a:ext>
              </a:extLst>
            </p:cNvPr>
            <p:cNvSpPr txBox="1"/>
            <p:nvPr/>
          </p:nvSpPr>
          <p:spPr>
            <a:xfrm>
              <a:off x="2497899" y="1993052"/>
              <a:ext cx="615080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4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PH" sz="2500" dirty="0">
                  <a:latin typeface="Consolas" panose="020B0609020204030204" pitchFamily="49" charset="0"/>
                </a:rPr>
                <a:t> </a:t>
              </a:r>
              <a:r>
                <a:rPr lang="en-PH" sz="2500" dirty="0">
                  <a:solidFill>
                    <a:srgbClr val="FFC000"/>
                  </a:solidFill>
                  <a:latin typeface="Consolas" panose="020B0609020204030204" pitchFamily="49" charset="0"/>
                </a:rPr>
                <a:t>“Hello Java!”</a:t>
              </a:r>
              <a:r>
                <a:rPr lang="en-PH" sz="2500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  <a:endParaRPr lang="en-PH" sz="25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1E04FE-0B77-BE69-2DEE-757FC6225203}"/>
                </a:ext>
              </a:extLst>
            </p:cNvPr>
            <p:cNvSpPr txBox="1"/>
            <p:nvPr/>
          </p:nvSpPr>
          <p:spPr>
            <a:xfrm>
              <a:off x="1524001" y="2439561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1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62AD-BF35-151D-FC2E-3D36C0731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7F46-B088-66D1-BB41-D3530D16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declare a method?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B924B1-8701-A78E-16C2-6500D770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992"/>
            <a:ext cx="10515600" cy="241633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3F18F-D317-BEC6-83D7-F8771CEF0EE0}"/>
              </a:ext>
            </a:extLst>
          </p:cNvPr>
          <p:cNvSpPr txBox="1"/>
          <p:nvPr/>
        </p:nvSpPr>
        <p:spPr>
          <a:xfrm>
            <a:off x="725127" y="2805494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6A9A3-1E23-FAFE-AEA0-FB9DED9EA997}"/>
              </a:ext>
            </a:extLst>
          </p:cNvPr>
          <p:cNvSpPr txBox="1"/>
          <p:nvPr/>
        </p:nvSpPr>
        <p:spPr>
          <a:xfrm>
            <a:off x="3491627" y="1842885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returnType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C54EF-41B6-9DF4-48A1-F11F3D7B14DC}"/>
              </a:ext>
            </a:extLst>
          </p:cNvPr>
          <p:cNvSpPr txBox="1"/>
          <p:nvPr/>
        </p:nvSpPr>
        <p:spPr>
          <a:xfrm>
            <a:off x="5336783" y="1847154"/>
            <a:ext cx="194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methodName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D008B-E6FB-A179-9DE5-13A415526D16}"/>
              </a:ext>
            </a:extLst>
          </p:cNvPr>
          <p:cNvSpPr txBox="1"/>
          <p:nvPr/>
        </p:nvSpPr>
        <p:spPr>
          <a:xfrm>
            <a:off x="7129744" y="1832846"/>
            <a:ext cx="4549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4"/>
                </a:solidFill>
                <a:latin typeface="Consolas" panose="020B0609020204030204" pitchFamily="49" charset="0"/>
              </a:rPr>
              <a:t>parameter1</a:t>
            </a:r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37080C-4DCB-D3C2-A204-F148D774F149}"/>
              </a:ext>
            </a:extLst>
          </p:cNvPr>
          <p:cNvGrpSpPr/>
          <p:nvPr/>
        </p:nvGrpSpPr>
        <p:grpSpPr>
          <a:xfrm>
            <a:off x="838200" y="1832846"/>
            <a:ext cx="9004298" cy="1657117"/>
            <a:chOff x="176583" y="1626013"/>
            <a:chExt cx="9004298" cy="16571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BB34D3-3920-DB4B-EA3A-BF233F717AF0}"/>
                </a:ext>
              </a:extLst>
            </p:cNvPr>
            <p:cNvSpPr txBox="1"/>
            <p:nvPr/>
          </p:nvSpPr>
          <p:spPr>
            <a:xfrm>
              <a:off x="8633911" y="1626013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5DA5DC-5657-FE9D-26DA-7ECD515329BF}"/>
                </a:ext>
              </a:extLst>
            </p:cNvPr>
            <p:cNvSpPr txBox="1"/>
            <p:nvPr/>
          </p:nvSpPr>
          <p:spPr>
            <a:xfrm>
              <a:off x="645612" y="2223127"/>
              <a:ext cx="266908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// Method Body</a:t>
              </a:r>
              <a:endParaRPr lang="en-PH" sz="25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1A7ED0-549C-53DD-8EF5-B36FDA338A1D}"/>
                </a:ext>
              </a:extLst>
            </p:cNvPr>
            <p:cNvSpPr txBox="1"/>
            <p:nvPr/>
          </p:nvSpPr>
          <p:spPr>
            <a:xfrm>
              <a:off x="176583" y="2806076"/>
              <a:ext cx="5469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85865D-F4D6-C79A-7561-A83008B6D271}"/>
              </a:ext>
            </a:extLst>
          </p:cNvPr>
          <p:cNvSpPr txBox="1"/>
          <p:nvPr/>
        </p:nvSpPr>
        <p:spPr>
          <a:xfrm>
            <a:off x="2345670" y="1848157"/>
            <a:ext cx="12546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static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F62F9-6591-363E-53A7-4CCC72DFBE8F}"/>
              </a:ext>
            </a:extLst>
          </p:cNvPr>
          <p:cNvSpPr txBox="1"/>
          <p:nvPr/>
        </p:nvSpPr>
        <p:spPr>
          <a:xfrm>
            <a:off x="838200" y="1842885"/>
            <a:ext cx="1620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/>
                </a:solidFill>
                <a:latin typeface="Consolas" panose="020B0609020204030204" pitchFamily="49" charset="0"/>
              </a:rPr>
              <a:t>modifier</a:t>
            </a:r>
            <a:endParaRPr lang="en-PH" sz="25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F350A-6CD1-AD27-5941-7C0EF3852C5D}"/>
              </a:ext>
            </a:extLst>
          </p:cNvPr>
          <p:cNvSpPr txBox="1"/>
          <p:nvPr/>
        </p:nvSpPr>
        <p:spPr>
          <a:xfrm>
            <a:off x="725127" y="4362269"/>
            <a:ext cx="11314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modifier</a:t>
            </a:r>
            <a:r>
              <a:rPr lang="en-US" sz="2000" b="1" dirty="0"/>
              <a:t> (optional)</a:t>
            </a:r>
          </a:p>
          <a:p>
            <a:r>
              <a:rPr lang="en-US" sz="2000" dirty="0"/>
              <a:t> - It defines access types whether the method is public, private or protected. This is mainly used for encapsulation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static</a:t>
            </a:r>
            <a:r>
              <a:rPr lang="en-US" sz="2000" b="1" dirty="0"/>
              <a:t> (optional)</a:t>
            </a:r>
          </a:p>
          <a:p>
            <a:r>
              <a:rPr lang="en-US" sz="2000" dirty="0"/>
              <a:t>- Using static will allow the method to be used without creating objects.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Parameter</a:t>
            </a:r>
            <a:r>
              <a:rPr lang="en-US" sz="2000" b="1" dirty="0"/>
              <a:t> (optional)</a:t>
            </a:r>
          </a:p>
          <a:p>
            <a:r>
              <a:rPr lang="en-US" sz="2000" dirty="0"/>
              <a:t>- These are values passed to a method. We can pass any number of arguments to a method.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9973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653D8-89A1-AB89-8528-961D7D290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477B-1F3D-BA0F-532E-4DF2C39F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declare a method?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1E5017-EE37-B68B-B56A-823AF85C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128" y="1927744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F846C-D0FA-F45A-3C61-F01A5FAC662E}"/>
              </a:ext>
            </a:extLst>
          </p:cNvPr>
          <p:cNvSpPr txBox="1"/>
          <p:nvPr/>
        </p:nvSpPr>
        <p:spPr>
          <a:xfrm>
            <a:off x="3209532" y="2355459"/>
            <a:ext cx="7275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PH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778B4-9672-8A98-0ECE-E812500171DC}"/>
              </a:ext>
            </a:extLst>
          </p:cNvPr>
          <p:cNvSpPr txBox="1"/>
          <p:nvPr/>
        </p:nvSpPr>
        <p:spPr>
          <a:xfrm>
            <a:off x="3968292" y="2355195"/>
            <a:ext cx="7858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add</a:t>
            </a:r>
            <a:endParaRPr lang="en-PH" sz="25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8C262-920C-FB08-6C66-60BD7F718581}"/>
              </a:ext>
            </a:extLst>
          </p:cNvPr>
          <p:cNvSpPr txBox="1"/>
          <p:nvPr/>
        </p:nvSpPr>
        <p:spPr>
          <a:xfrm>
            <a:off x="4687476" y="2355195"/>
            <a:ext cx="26409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4"/>
                </a:solidFill>
                <a:latin typeface="Consolas" panose="020B0609020204030204" pitchFamily="49" charset="0"/>
              </a:rPr>
              <a:t>x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PH" sz="25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4"/>
                </a:solidFill>
                <a:latin typeface="Consolas" panose="020B0609020204030204" pitchFamily="49" charset="0"/>
              </a:rPr>
              <a:t>y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40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078518-A0F0-8DB5-0587-AB58DEEDD36A}"/>
              </a:ext>
            </a:extLst>
          </p:cNvPr>
          <p:cNvGrpSpPr/>
          <p:nvPr/>
        </p:nvGrpSpPr>
        <p:grpSpPr>
          <a:xfrm>
            <a:off x="838200" y="2355195"/>
            <a:ext cx="6922152" cy="1515576"/>
            <a:chOff x="1200498" y="1592751"/>
            <a:chExt cx="6922152" cy="15155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DAE1E9-6434-899E-6E65-D0D2E34BCE73}"/>
                </a:ext>
              </a:extLst>
            </p:cNvPr>
            <p:cNvSpPr txBox="1"/>
            <p:nvPr/>
          </p:nvSpPr>
          <p:spPr>
            <a:xfrm>
              <a:off x="7690678" y="1592751"/>
              <a:ext cx="4319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{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3CEE3F-B7DC-337D-6CE0-B90742DB36FF}"/>
                </a:ext>
              </a:extLst>
            </p:cNvPr>
            <p:cNvSpPr txBox="1"/>
            <p:nvPr/>
          </p:nvSpPr>
          <p:spPr>
            <a:xfrm>
              <a:off x="1851132" y="2132118"/>
              <a:ext cx="24794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4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PH" sz="2500" dirty="0">
                  <a:latin typeface="Consolas" panose="020B0609020204030204" pitchFamily="49" charset="0"/>
                </a:rPr>
                <a:t> </a:t>
              </a:r>
              <a:r>
                <a:rPr lang="en-PH" sz="25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x</a:t>
              </a:r>
              <a:r>
                <a:rPr lang="en-PH" sz="2500" dirty="0">
                  <a:latin typeface="Consolas" panose="020B0609020204030204" pitchFamily="49" charset="0"/>
                </a:rPr>
                <a:t> </a:t>
              </a:r>
              <a:r>
                <a:rPr lang="en-PH" sz="2500" dirty="0">
                  <a:solidFill>
                    <a:schemeClr val="bg1"/>
                  </a:solidFill>
                  <a:latin typeface="Consolas" panose="020B0609020204030204" pitchFamily="49" charset="0"/>
                </a:rPr>
                <a:t>+</a:t>
              </a:r>
              <a:r>
                <a:rPr lang="en-PH" sz="2500" dirty="0">
                  <a:latin typeface="Consolas" panose="020B0609020204030204" pitchFamily="49" charset="0"/>
                </a:rPr>
                <a:t> </a:t>
              </a:r>
              <a:r>
                <a:rPr lang="en-PH" sz="25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Consolas" panose="020B0609020204030204" pitchFamily="49" charset="0"/>
                </a:rPr>
                <a:t>y</a:t>
              </a:r>
              <a:r>
                <a:rPr lang="en-PH" sz="2500" dirty="0">
                  <a:solidFill>
                    <a:schemeClr val="bg1"/>
                  </a:solidFill>
                  <a:latin typeface="Consolas" panose="020B0609020204030204" pitchFamily="49" charset="0"/>
                </a:rPr>
                <a:t>;</a:t>
              </a:r>
              <a:endParaRPr lang="en-PH" sz="25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D1FA45-8AF3-22D5-C434-D3727CCBF5C8}"/>
                </a:ext>
              </a:extLst>
            </p:cNvPr>
            <p:cNvSpPr txBox="1"/>
            <p:nvPr/>
          </p:nvSpPr>
          <p:spPr>
            <a:xfrm>
              <a:off x="1200498" y="2631273"/>
              <a:ext cx="49686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}</a:t>
              </a:r>
              <a:endParaRPr lang="en-PH" sz="25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8E8401-616B-BD06-2D21-589C46922496}"/>
              </a:ext>
            </a:extLst>
          </p:cNvPr>
          <p:cNvSpPr txBox="1"/>
          <p:nvPr/>
        </p:nvSpPr>
        <p:spPr>
          <a:xfrm>
            <a:off x="838200" y="2358170"/>
            <a:ext cx="16209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5BCDA6-81EC-47DB-ECA3-7D5C4468B464}"/>
              </a:ext>
            </a:extLst>
          </p:cNvPr>
          <p:cNvSpPr txBox="1"/>
          <p:nvPr/>
        </p:nvSpPr>
        <p:spPr>
          <a:xfrm>
            <a:off x="2028257" y="2355195"/>
            <a:ext cx="12546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9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CC86-0E64-88F9-6539-D0D0F59F3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D9E-C99E-D828-633E-17B42DCF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5C45-727B-A0B0-A92E-4421DC08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 </a:t>
            </a:r>
            <a:r>
              <a:rPr lang="en-US" sz="3400" b="1" i="0" dirty="0">
                <a:effectLst/>
                <a:latin typeface="Aptos (Body)"/>
              </a:rPr>
              <a:t>class</a:t>
            </a:r>
            <a:r>
              <a:rPr lang="en-US" sz="3400" b="0" i="0" dirty="0">
                <a:effectLst/>
                <a:latin typeface="Aptos (Body)"/>
              </a:rPr>
              <a:t> is a template used to create objects.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effectLst/>
                <a:latin typeface="Aptos (Body)"/>
              </a:rPr>
              <a:t>An </a:t>
            </a:r>
            <a:r>
              <a:rPr lang="en-US" sz="3400" b="1" i="0" dirty="0">
                <a:effectLst/>
                <a:latin typeface="Aptos (Body)"/>
              </a:rPr>
              <a:t>object</a:t>
            </a:r>
            <a:r>
              <a:rPr lang="en-US" sz="3400" b="0" i="0" dirty="0">
                <a:effectLst/>
                <a:latin typeface="Aptos (Body)"/>
              </a:rPr>
              <a:t> is any entity that has a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state (properties)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0" i="0" dirty="0">
                <a:effectLst/>
                <a:latin typeface="Aptos (Body)"/>
              </a:rPr>
              <a:t>and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 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behavior (methods).</a:t>
            </a:r>
            <a:endParaRPr lang="en-US" sz="3400" b="0" i="0" dirty="0">
              <a:solidFill>
                <a:srgbClr val="0070C0"/>
              </a:solidFill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solidFill>
                <a:srgbClr val="273239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dirty="0"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sz="34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247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0AE5-53B4-0A53-00D7-90FE456E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What are Classes and Objects?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5C49-4161-8A02-1300-123C68F27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3400" i="0" dirty="0">
                <a:effectLst/>
                <a:latin typeface="Aptos (Body)"/>
              </a:rPr>
              <a:t>Classes are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categories</a:t>
            </a:r>
            <a:r>
              <a:rPr lang="en-US" sz="3400" b="0" i="0" dirty="0">
                <a:effectLst/>
                <a:latin typeface="Aptos (Body)"/>
              </a:rPr>
              <a:t>, and </a:t>
            </a:r>
            <a:r>
              <a:rPr lang="en-US" sz="3400" i="0" dirty="0">
                <a:effectLst/>
                <a:latin typeface="Aptos (Body)"/>
              </a:rPr>
              <a:t>objects</a:t>
            </a:r>
            <a:r>
              <a:rPr lang="en-US" sz="3400" b="1" i="0" dirty="0">
                <a:effectLst/>
                <a:latin typeface="Aptos (Body)"/>
              </a:rPr>
              <a:t>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are items within each category</a:t>
            </a:r>
            <a:r>
              <a:rPr lang="en-US" sz="3400" b="0" i="0" dirty="0">
                <a:solidFill>
                  <a:srgbClr val="0070C0"/>
                </a:solidFill>
                <a:effectLst/>
                <a:latin typeface="Aptos (Body)"/>
              </a:rPr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3400" b="0" i="0" dirty="0">
              <a:effectLst/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Classes and Objects are basic concepts of Object Oriented Programming that revolve around </a:t>
            </a:r>
            <a:r>
              <a:rPr lang="en-US" sz="3400" b="1" i="0" dirty="0">
                <a:solidFill>
                  <a:srgbClr val="0070C0"/>
                </a:solidFill>
                <a:effectLst/>
                <a:latin typeface="Aptos (Body)"/>
              </a:rPr>
              <a:t>real life entities</a:t>
            </a:r>
            <a:r>
              <a:rPr lang="en-US" sz="3400" b="0" i="0" dirty="0">
                <a:solidFill>
                  <a:srgbClr val="273239"/>
                </a:solidFill>
                <a:effectLst/>
                <a:latin typeface="Aptos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2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0FFF-72E0-E349-D881-A5FB929B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are Classes and Objects?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9ADC12-1BA6-70F8-4B40-23C60D706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37" y="4495082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E6E87-4C7D-8C9A-ECF7-1FC351D70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60" y="3201795"/>
            <a:ext cx="2143125" cy="2143125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7B65A02-D2D0-38D8-32BF-5AB3A05C3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273" y="4495081"/>
            <a:ext cx="2143125" cy="2143125"/>
          </a:xfrm>
          <a:prstGeom prst="rect">
            <a:avLst/>
          </a:prstGeom>
        </p:spPr>
      </p:pic>
      <p:pic>
        <p:nvPicPr>
          <p:cNvPr id="11" name="Picture 10" descr="Bubble chart&#10;&#10;Description automatically generated with low confidence">
            <a:extLst>
              <a:ext uri="{FF2B5EF4-FFF2-40B4-BE49-F238E27FC236}">
                <a16:creationId xmlns:a16="http://schemas.microsoft.com/office/drawing/2014/main" id="{C194215C-2C93-EF31-61A3-0E44B6E73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31" y="2949359"/>
            <a:ext cx="2647995" cy="264799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9A3F36-2C9A-CCA3-6830-5CEF856E6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687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400" b="0" dirty="0">
                <a:solidFill>
                  <a:srgbClr val="273239"/>
                </a:solidFill>
                <a:latin typeface="Aptos (Body)"/>
              </a:rPr>
              <a:t>If </a:t>
            </a:r>
            <a:r>
              <a:rPr lang="en-US" sz="3400" dirty="0">
                <a:solidFill>
                  <a:srgbClr val="273239"/>
                </a:solidFill>
                <a:latin typeface="Aptos (Body)"/>
              </a:rPr>
              <a:t>we have a Fruit class, the objects under it can be..</a:t>
            </a:r>
            <a:endParaRPr lang="en-US" sz="3400" b="0" i="0" dirty="0">
              <a:solidFill>
                <a:srgbClr val="273239"/>
              </a:solidFill>
              <a:effectLst/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7240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CC70-A149-7A04-49AA-534A13EB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1D29-D78E-6066-C870-EDD5CB04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C5A17C-17BE-ACFA-ED89-37E2BFE3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17" y="1973026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25103-8390-7415-5138-86828707FA03}"/>
              </a:ext>
            </a:extLst>
          </p:cNvPr>
          <p:cNvSpPr txBox="1"/>
          <p:nvPr/>
        </p:nvSpPr>
        <p:spPr>
          <a:xfrm>
            <a:off x="1122155" y="2419585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3295E5-4A78-A9FA-84C0-972CC7BF7F68}"/>
              </a:ext>
            </a:extLst>
          </p:cNvPr>
          <p:cNvSpPr txBox="1"/>
          <p:nvPr/>
        </p:nvSpPr>
        <p:spPr>
          <a:xfrm>
            <a:off x="2318266" y="2415045"/>
            <a:ext cx="21583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ClassName</a:t>
            </a:r>
            <a:endParaRPr lang="en-PH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5FB7D-F998-6DB8-5F0E-E8E5F9D14750}"/>
              </a:ext>
            </a:extLst>
          </p:cNvPr>
          <p:cNvSpPr txBox="1"/>
          <p:nvPr/>
        </p:nvSpPr>
        <p:spPr>
          <a:xfrm>
            <a:off x="4401033" y="2383918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B3026-ECC9-955F-EB45-4E32222D6750}"/>
              </a:ext>
            </a:extLst>
          </p:cNvPr>
          <p:cNvSpPr txBox="1"/>
          <p:nvPr/>
        </p:nvSpPr>
        <p:spPr>
          <a:xfrm>
            <a:off x="1310045" y="3133032"/>
            <a:ext cx="61508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properties</a:t>
            </a:r>
          </a:p>
          <a:p>
            <a:r>
              <a:rPr lang="en-PH" sz="3000" dirty="0">
                <a:solidFill>
                  <a:srgbClr val="00B050"/>
                </a:solidFill>
                <a:latin typeface="Consolas" panose="020B0609020204030204" pitchFamily="49" charset="0"/>
              </a:rPr>
              <a:t>// methods</a:t>
            </a:r>
            <a:endParaRPr lang="en-PH" sz="3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5D628-47C1-937C-D5A0-413BF329E069}"/>
              </a:ext>
            </a:extLst>
          </p:cNvPr>
          <p:cNvSpPr txBox="1"/>
          <p:nvPr/>
        </p:nvSpPr>
        <p:spPr>
          <a:xfrm>
            <a:off x="1122154" y="4308144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EDC6-6451-F4F1-0CBA-955E79A3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9754-5024-D64E-AC74-880C8D49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 class?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1505A-182E-A6F4-0792-3B276445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899631"/>
            <a:ext cx="10858499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30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D5742-1443-66C9-2288-BD5AC289D2A4}"/>
              </a:ext>
            </a:extLst>
          </p:cNvPr>
          <p:cNvSpPr txBox="1"/>
          <p:nvPr/>
        </p:nvSpPr>
        <p:spPr>
          <a:xfrm>
            <a:off x="838201" y="2499707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3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42415-158F-9A31-3A4D-1E97298DF5B4}"/>
              </a:ext>
            </a:extLst>
          </p:cNvPr>
          <p:cNvSpPr txBox="1"/>
          <p:nvPr/>
        </p:nvSpPr>
        <p:spPr>
          <a:xfrm>
            <a:off x="2159643" y="2492992"/>
            <a:ext cx="13214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Fruit</a:t>
            </a:r>
            <a:endParaRPr lang="en-PH" sz="3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D2FDF-C966-FFF8-95D1-1B49D92A89E5}"/>
              </a:ext>
            </a:extLst>
          </p:cNvPr>
          <p:cNvSpPr txBox="1"/>
          <p:nvPr/>
        </p:nvSpPr>
        <p:spPr>
          <a:xfrm>
            <a:off x="3481085" y="2499707"/>
            <a:ext cx="376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A67B2-1920-3714-0826-BF6C6517D5EB}"/>
              </a:ext>
            </a:extLst>
          </p:cNvPr>
          <p:cNvSpPr txBox="1"/>
          <p:nvPr/>
        </p:nvSpPr>
        <p:spPr>
          <a:xfrm>
            <a:off x="1213981" y="3147845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color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FAC46-2812-3727-D076-C8C101DF9083}"/>
              </a:ext>
            </a:extLst>
          </p:cNvPr>
          <p:cNvSpPr txBox="1"/>
          <p:nvPr/>
        </p:nvSpPr>
        <p:spPr>
          <a:xfrm>
            <a:off x="838200" y="4380056"/>
            <a:ext cx="3757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3000" dirty="0">
              <a:solidFill>
                <a:srgbClr val="FF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FD5D6-BBB0-63B8-919C-9D278DD5EFD2}"/>
              </a:ext>
            </a:extLst>
          </p:cNvPr>
          <p:cNvSpPr txBox="1"/>
          <p:nvPr/>
        </p:nvSpPr>
        <p:spPr>
          <a:xfrm>
            <a:off x="1213981" y="3733261"/>
            <a:ext cx="3027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3000" dirty="0">
                <a:latin typeface="Consolas" panose="020B0609020204030204" pitchFamily="49" charset="0"/>
              </a:rPr>
              <a:t> </a:t>
            </a:r>
            <a:r>
              <a:rPr lang="en-PH" sz="3000" dirty="0">
                <a:solidFill>
                  <a:srgbClr val="00B0F0"/>
                </a:solidFill>
                <a:latin typeface="Consolas" panose="020B0609020204030204" pitchFamily="49" charset="0"/>
              </a:rPr>
              <a:t>taste</a:t>
            </a:r>
            <a:r>
              <a:rPr lang="en-PH" sz="3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717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4B3F-643A-98FE-1362-3BE768B9B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E2BF-4E75-6F49-3383-0F1B2819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How to create an object?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DF87E8-6FE9-4665-45C0-B5A5CE5D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71" y="1906893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433C3-A39F-E46E-E0B1-8A0000B09E61}"/>
              </a:ext>
            </a:extLst>
          </p:cNvPr>
          <p:cNvSpPr txBox="1"/>
          <p:nvPr/>
        </p:nvSpPr>
        <p:spPr>
          <a:xfrm>
            <a:off x="1422426" y="2621495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1D6AA-BCEB-7A6B-CD2E-3BE6A783A5D6}"/>
              </a:ext>
            </a:extLst>
          </p:cNvPr>
          <p:cNvSpPr txBox="1"/>
          <p:nvPr/>
        </p:nvSpPr>
        <p:spPr>
          <a:xfrm>
            <a:off x="4706332" y="2621495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F573E-57F6-6E98-2012-9F480509822C}"/>
              </a:ext>
            </a:extLst>
          </p:cNvPr>
          <p:cNvSpPr txBox="1"/>
          <p:nvPr/>
        </p:nvSpPr>
        <p:spPr>
          <a:xfrm>
            <a:off x="5558888" y="2622851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[]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F9A80-CF73-1B43-A122-E99002FBDF87}"/>
              </a:ext>
            </a:extLst>
          </p:cNvPr>
          <p:cNvSpPr txBox="1"/>
          <p:nvPr/>
        </p:nvSpPr>
        <p:spPr>
          <a:xfrm>
            <a:off x="8286686" y="261872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CB8EB-D5FB-B2EB-DC62-FF47A7C04179}"/>
              </a:ext>
            </a:extLst>
          </p:cNvPr>
          <p:cNvSpPr txBox="1"/>
          <p:nvPr/>
        </p:nvSpPr>
        <p:spPr>
          <a:xfrm>
            <a:off x="1422426" y="4981009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56A1B-B908-12D3-C0E4-9F44F606A7FA}"/>
              </a:ext>
            </a:extLst>
          </p:cNvPr>
          <p:cNvSpPr txBox="1"/>
          <p:nvPr/>
        </p:nvSpPr>
        <p:spPr>
          <a:xfrm>
            <a:off x="947483" y="202370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App</a:t>
            </a:r>
            <a:endParaRPr lang="en-PH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E6116-398B-814C-69C3-1C207A8B181E}"/>
              </a:ext>
            </a:extLst>
          </p:cNvPr>
          <p:cNvSpPr txBox="1"/>
          <p:nvPr/>
        </p:nvSpPr>
        <p:spPr>
          <a:xfrm>
            <a:off x="3959821" y="200179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2DF1B-5442-99DF-242F-9B428BF64B2B}"/>
              </a:ext>
            </a:extLst>
          </p:cNvPr>
          <p:cNvSpPr txBox="1"/>
          <p:nvPr/>
        </p:nvSpPr>
        <p:spPr>
          <a:xfrm>
            <a:off x="947483" y="555457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29218-DD9D-7B4B-CA68-BF35442F018C}"/>
              </a:ext>
            </a:extLst>
          </p:cNvPr>
          <p:cNvSpPr txBox="1"/>
          <p:nvPr/>
        </p:nvSpPr>
        <p:spPr>
          <a:xfrm>
            <a:off x="1879725" y="3382480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Fruit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  <a:endParaRPr lang="en-PH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AB7DF-9B72-F118-5C9C-A88879CF6401}"/>
              </a:ext>
            </a:extLst>
          </p:cNvPr>
          <p:cNvSpPr txBox="1"/>
          <p:nvPr/>
        </p:nvSpPr>
        <p:spPr>
          <a:xfrm>
            <a:off x="1879724" y="396208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“Yellow”;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A17B8-7F08-D14D-0BC7-915309F81D3F}"/>
              </a:ext>
            </a:extLst>
          </p:cNvPr>
          <p:cNvSpPr txBox="1"/>
          <p:nvPr/>
        </p:nvSpPr>
        <p:spPr>
          <a:xfrm>
            <a:off x="1879723" y="4471549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Mango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taste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“Sweet”;</a:t>
            </a:r>
            <a:endParaRPr lang="en-PH" sz="25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D343F-3926-9D3D-B059-4F03BC164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5F14-2983-5D39-380D-7DF2C4AA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Methods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A895-F416-A723-6F22-D65B37D8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000" dirty="0"/>
              <a:t>A method is a block of code that </a:t>
            </a:r>
            <a:r>
              <a:rPr lang="en-US" sz="3000" b="1" dirty="0">
                <a:solidFill>
                  <a:srgbClr val="0070C0"/>
                </a:solidFill>
              </a:rPr>
              <a:t>performs a specific task </a:t>
            </a:r>
            <a:r>
              <a:rPr lang="en-US" sz="3000" dirty="0"/>
              <a:t>which only runs </a:t>
            </a:r>
            <a:r>
              <a:rPr lang="en-US" sz="3000" b="1" dirty="0">
                <a:solidFill>
                  <a:srgbClr val="0070C0"/>
                </a:solidFill>
              </a:rPr>
              <a:t>when it is called</a:t>
            </a:r>
            <a:r>
              <a:rPr lang="en-US" sz="3000" dirty="0"/>
              <a:t>.</a:t>
            </a:r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696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493EE-1CD1-837F-DF35-196F35248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94E6-60AB-2B0C-43E8-21FD67F2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Types of Methods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DC9A-64EC-2281-A9CF-6CFDAA11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0070C0"/>
                </a:solidFill>
              </a:rPr>
              <a:t>User-defined Methods</a:t>
            </a:r>
          </a:p>
          <a:p>
            <a:pPr marL="0" indent="0" algn="l">
              <a:buNone/>
            </a:pPr>
            <a:r>
              <a:rPr lang="en-US" sz="3500" dirty="0"/>
              <a:t>Methods created by the user that is based on some specific  requirements.</a:t>
            </a:r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r>
              <a:rPr lang="en-US" sz="3500" b="1" dirty="0">
                <a:solidFill>
                  <a:srgbClr val="0070C0"/>
                </a:solidFill>
              </a:rPr>
              <a:t>Standard Library Methods</a:t>
            </a:r>
          </a:p>
          <a:p>
            <a:pPr marL="0" indent="0" algn="l">
              <a:buNone/>
            </a:pPr>
            <a:r>
              <a:rPr lang="en-US" sz="3500" dirty="0"/>
              <a:t>These are built-in methods in Java that are available to use.</a:t>
            </a:r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  <a:p>
            <a:pPr marL="0" indent="0" algn="l">
              <a:buNone/>
            </a:pP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8862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4133</TotalTime>
  <Words>460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(Body)</vt:lpstr>
      <vt:lpstr>Aptos Display</vt:lpstr>
      <vt:lpstr>Arial</vt:lpstr>
      <vt:lpstr>Consolas</vt:lpstr>
      <vt:lpstr>Wingdings</vt:lpstr>
      <vt:lpstr>Office Theme</vt:lpstr>
      <vt:lpstr>Classes and Objects</vt:lpstr>
      <vt:lpstr>What are Classes and Objects?</vt:lpstr>
      <vt:lpstr>What are Classes and Objects?</vt:lpstr>
      <vt:lpstr>What are Classes and Objects?</vt:lpstr>
      <vt:lpstr>How to create a class?</vt:lpstr>
      <vt:lpstr>How to create a class?</vt:lpstr>
      <vt:lpstr>How to create an object?</vt:lpstr>
      <vt:lpstr>Methods</vt:lpstr>
      <vt:lpstr>Types of Methods</vt:lpstr>
      <vt:lpstr>Why use Methods</vt:lpstr>
      <vt:lpstr>How to declare a method?</vt:lpstr>
      <vt:lpstr>How to declare a method?</vt:lpstr>
      <vt:lpstr>How to declare a method?</vt:lpstr>
      <vt:lpstr>How to declare a method?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747</cp:revision>
  <dcterms:created xsi:type="dcterms:W3CDTF">2024-08-08T01:29:50Z</dcterms:created>
  <dcterms:modified xsi:type="dcterms:W3CDTF">2025-03-25T01:29:00Z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