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336" r:id="rId3"/>
    <p:sldId id="331" r:id="rId4"/>
    <p:sldId id="332" r:id="rId5"/>
    <p:sldId id="333" r:id="rId6"/>
    <p:sldId id="335" r:id="rId7"/>
    <p:sldId id="33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3"/>
    <p:restoredTop sz="94444"/>
  </p:normalViewPr>
  <p:slideViewPr>
    <p:cSldViewPr snapToGrid="0">
      <p:cViewPr varScale="1">
        <p:scale>
          <a:sx n="142" d="100"/>
          <a:sy n="142" d="100"/>
        </p:scale>
        <p:origin x="16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CCOBJPGL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Classes and Objects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2CC86-0E64-88F9-6539-D0D0F59F3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BD9E-C99E-D828-633E-17B42DCF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What are Classes and Objects?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25C45-727B-A0B0-A92E-4421DC08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Aptos (Body)"/>
              </a:rPr>
              <a:t>A </a:t>
            </a:r>
            <a:r>
              <a:rPr lang="en-US" sz="3400" b="1" i="0" dirty="0">
                <a:effectLst/>
                <a:latin typeface="Aptos (Body)"/>
              </a:rPr>
              <a:t>class</a:t>
            </a:r>
            <a:r>
              <a:rPr lang="en-US" sz="3400" b="0" i="0" dirty="0">
                <a:effectLst/>
                <a:latin typeface="Aptos (Body)"/>
              </a:rPr>
              <a:t> is a template used to create objects.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Aptos (Body)"/>
              </a:rPr>
              <a:t>An </a:t>
            </a:r>
            <a:r>
              <a:rPr lang="en-US" sz="3400" b="1" i="0" dirty="0">
                <a:effectLst/>
                <a:latin typeface="Aptos (Body)"/>
              </a:rPr>
              <a:t>object</a:t>
            </a:r>
            <a:r>
              <a:rPr lang="en-US" sz="3400" b="0" i="0" dirty="0">
                <a:effectLst/>
                <a:latin typeface="Aptos (Body)"/>
              </a:rPr>
              <a:t> is any entity that has a 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state (properties)</a:t>
            </a:r>
            <a:r>
              <a:rPr lang="en-US" sz="3400" b="0" i="0" dirty="0">
                <a:solidFill>
                  <a:srgbClr val="0070C0"/>
                </a:solidFill>
                <a:effectLst/>
                <a:latin typeface="Aptos (Body)"/>
              </a:rPr>
              <a:t> </a:t>
            </a:r>
            <a:r>
              <a:rPr lang="en-US" sz="3400" b="0" i="0" dirty="0">
                <a:effectLst/>
                <a:latin typeface="Aptos (Body)"/>
              </a:rPr>
              <a:t>and</a:t>
            </a:r>
            <a:r>
              <a:rPr lang="en-US" sz="3400" b="0" i="0" dirty="0">
                <a:solidFill>
                  <a:srgbClr val="0070C0"/>
                </a:solidFill>
                <a:effectLst/>
                <a:latin typeface="Aptos (Body)"/>
              </a:rPr>
              <a:t> 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behavior (methods).</a:t>
            </a:r>
            <a:endParaRPr lang="en-US" sz="3400" b="0" i="0" dirty="0">
              <a:solidFill>
                <a:srgbClr val="0070C0"/>
              </a:solidFill>
              <a:effectLst/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solidFill>
                <a:srgbClr val="273239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b="0" i="0" dirty="0"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sz="3400" dirty="0"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0247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0AE5-53B4-0A53-00D7-90FE456E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What are Classes and Objects?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5C49-4161-8A02-1300-123C68F2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3400" i="0" dirty="0">
                <a:effectLst/>
                <a:latin typeface="Aptos (Body)"/>
              </a:rPr>
              <a:t>Classes are 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categories</a:t>
            </a:r>
            <a:r>
              <a:rPr lang="en-US" sz="3400" b="0" i="0" dirty="0">
                <a:effectLst/>
                <a:latin typeface="Aptos (Body)"/>
              </a:rPr>
              <a:t>, and </a:t>
            </a:r>
            <a:r>
              <a:rPr lang="en-US" sz="3400" i="0" dirty="0">
                <a:effectLst/>
                <a:latin typeface="Aptos (Body)"/>
              </a:rPr>
              <a:t>objects</a:t>
            </a:r>
            <a:r>
              <a:rPr lang="en-US" sz="3400" b="1" i="0" dirty="0">
                <a:effectLst/>
                <a:latin typeface="Aptos (Body)"/>
              </a:rPr>
              <a:t> 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are items within each category</a:t>
            </a:r>
            <a:r>
              <a:rPr lang="en-US" sz="3400" b="0" i="0" dirty="0">
                <a:solidFill>
                  <a:srgbClr val="0070C0"/>
                </a:solidFill>
                <a:effectLst/>
                <a:latin typeface="Aptos (Body)"/>
              </a:rPr>
              <a:t>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3400" b="0" i="0" dirty="0">
              <a:effectLst/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3400" b="0" i="0" dirty="0">
                <a:solidFill>
                  <a:srgbClr val="273239"/>
                </a:solidFill>
                <a:effectLst/>
                <a:latin typeface="Aptos (Body)"/>
              </a:rPr>
              <a:t>Classes and Objects are basic concepts of Object Oriented Programming that revolve around 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real life entities</a:t>
            </a:r>
            <a:r>
              <a:rPr lang="en-US" sz="3400" b="0" i="0" dirty="0">
                <a:solidFill>
                  <a:srgbClr val="273239"/>
                </a:solidFill>
                <a:effectLst/>
                <a:latin typeface="Aptos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26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0FFF-72E0-E349-D881-A5FB929B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are Classes and Objects?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9ADC12-1BA6-70F8-4B40-23C60D706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37" y="4495082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DE6E87-4C7D-8C9A-ECF7-1FC351D7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60" y="3201795"/>
            <a:ext cx="2143125" cy="214312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7B65A02-D2D0-38D8-32BF-5AB3A05C3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273" y="4495081"/>
            <a:ext cx="2143125" cy="2143125"/>
          </a:xfrm>
          <a:prstGeom prst="rect">
            <a:avLst/>
          </a:prstGeom>
        </p:spPr>
      </p:pic>
      <p:pic>
        <p:nvPicPr>
          <p:cNvPr id="11" name="Picture 10" descr="Bubble chart&#10;&#10;Description automatically generated with low confidence">
            <a:extLst>
              <a:ext uri="{FF2B5EF4-FFF2-40B4-BE49-F238E27FC236}">
                <a16:creationId xmlns:a16="http://schemas.microsoft.com/office/drawing/2014/main" id="{C194215C-2C93-EF31-61A3-0E44B6E738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31" y="2949359"/>
            <a:ext cx="2647995" cy="264799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9A3F36-2C9A-CCA3-6830-5CEF856E6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687"/>
            <a:ext cx="1051560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400" b="0" dirty="0">
                <a:solidFill>
                  <a:srgbClr val="273239"/>
                </a:solidFill>
                <a:latin typeface="Aptos (Body)"/>
              </a:rPr>
              <a:t>If </a:t>
            </a:r>
            <a:r>
              <a:rPr lang="en-US" sz="3400" dirty="0">
                <a:solidFill>
                  <a:srgbClr val="273239"/>
                </a:solidFill>
                <a:latin typeface="Aptos (Body)"/>
              </a:rPr>
              <a:t>we have a Fruit class, the objects under it can be..</a:t>
            </a:r>
            <a:endParaRPr lang="en-US" sz="3400" b="0" i="0" dirty="0">
              <a:solidFill>
                <a:srgbClr val="273239"/>
              </a:solidFill>
              <a:effectLst/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724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ACC70-A149-7A04-49AA-534A13EBD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1D29-D78E-6066-C870-EDD5CB04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create a class?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AC5A17C-17BE-ACFA-ED89-37E2BFE3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917" y="1973026"/>
            <a:ext cx="10515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25103-8390-7415-5138-86828707FA03}"/>
              </a:ext>
            </a:extLst>
          </p:cNvPr>
          <p:cNvSpPr txBox="1"/>
          <p:nvPr/>
        </p:nvSpPr>
        <p:spPr>
          <a:xfrm>
            <a:off x="1122155" y="2419585"/>
            <a:ext cx="132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endParaRPr lang="en-PH" sz="3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3295E5-4A78-A9FA-84C0-972CC7BF7F68}"/>
              </a:ext>
            </a:extLst>
          </p:cNvPr>
          <p:cNvSpPr txBox="1"/>
          <p:nvPr/>
        </p:nvSpPr>
        <p:spPr>
          <a:xfrm>
            <a:off x="2318266" y="2415045"/>
            <a:ext cx="2158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ClassName</a:t>
            </a:r>
            <a:endParaRPr lang="en-PH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5FB7D-F998-6DB8-5F0E-E8E5F9D14750}"/>
              </a:ext>
            </a:extLst>
          </p:cNvPr>
          <p:cNvSpPr txBox="1"/>
          <p:nvPr/>
        </p:nvSpPr>
        <p:spPr>
          <a:xfrm>
            <a:off x="4401033" y="2383918"/>
            <a:ext cx="376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3000" dirty="0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B3026-ECC9-955F-EB45-4E32222D6750}"/>
              </a:ext>
            </a:extLst>
          </p:cNvPr>
          <p:cNvSpPr txBox="1"/>
          <p:nvPr/>
        </p:nvSpPr>
        <p:spPr>
          <a:xfrm>
            <a:off x="1310045" y="3133032"/>
            <a:ext cx="6150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B050"/>
                </a:solidFill>
                <a:latin typeface="Consolas" panose="020B0609020204030204" pitchFamily="49" charset="0"/>
              </a:rPr>
              <a:t>// properties</a:t>
            </a:r>
          </a:p>
          <a:p>
            <a:r>
              <a:rPr lang="en-PH" sz="3000" dirty="0">
                <a:solidFill>
                  <a:srgbClr val="00B050"/>
                </a:solidFill>
                <a:latin typeface="Consolas" panose="020B0609020204030204" pitchFamily="49" charset="0"/>
              </a:rPr>
              <a:t>// methods</a:t>
            </a:r>
            <a:endParaRPr lang="en-PH" sz="30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5D628-47C1-937C-D5A0-413BF329E069}"/>
              </a:ext>
            </a:extLst>
          </p:cNvPr>
          <p:cNvSpPr txBox="1"/>
          <p:nvPr/>
        </p:nvSpPr>
        <p:spPr>
          <a:xfrm>
            <a:off x="1122154" y="4308144"/>
            <a:ext cx="375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AEDC6-6451-F4F1-0CBA-955E79A38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9754-5024-D64E-AC74-880C8D49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create a class?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1505A-182E-A6F4-0792-3B276445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899631"/>
            <a:ext cx="10858499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0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D5742-1443-66C9-2288-BD5AC289D2A4}"/>
              </a:ext>
            </a:extLst>
          </p:cNvPr>
          <p:cNvSpPr txBox="1"/>
          <p:nvPr/>
        </p:nvSpPr>
        <p:spPr>
          <a:xfrm>
            <a:off x="838201" y="2499707"/>
            <a:ext cx="132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endParaRPr lang="en-PH" sz="3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42415-158F-9A31-3A4D-1E97298DF5B4}"/>
              </a:ext>
            </a:extLst>
          </p:cNvPr>
          <p:cNvSpPr txBox="1"/>
          <p:nvPr/>
        </p:nvSpPr>
        <p:spPr>
          <a:xfrm>
            <a:off x="2159643" y="2492992"/>
            <a:ext cx="132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Fruit</a:t>
            </a:r>
            <a:endParaRPr lang="en-PH" sz="3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D2FDF-C966-FFF8-95D1-1B49D92A89E5}"/>
              </a:ext>
            </a:extLst>
          </p:cNvPr>
          <p:cNvSpPr txBox="1"/>
          <p:nvPr/>
        </p:nvSpPr>
        <p:spPr>
          <a:xfrm>
            <a:off x="3481085" y="2499707"/>
            <a:ext cx="376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30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A67B2-1920-3714-0826-BF6C6517D5EB}"/>
              </a:ext>
            </a:extLst>
          </p:cNvPr>
          <p:cNvSpPr txBox="1"/>
          <p:nvPr/>
        </p:nvSpPr>
        <p:spPr>
          <a:xfrm>
            <a:off x="1213981" y="3147845"/>
            <a:ext cx="3027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PH" sz="3000" dirty="0">
                <a:latin typeface="Consolas" panose="020B0609020204030204" pitchFamily="49" charset="0"/>
              </a:rPr>
              <a:t> </a:t>
            </a:r>
            <a:r>
              <a:rPr lang="en-PH" sz="3000" dirty="0">
                <a:solidFill>
                  <a:srgbClr val="00B0F0"/>
                </a:solidFill>
                <a:latin typeface="Consolas" panose="020B0609020204030204" pitchFamily="49" charset="0"/>
              </a:rPr>
              <a:t>color</a:t>
            </a:r>
            <a:r>
              <a:rPr lang="en-PH" sz="3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PH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FAC46-2812-3727-D076-C8C101DF9083}"/>
              </a:ext>
            </a:extLst>
          </p:cNvPr>
          <p:cNvSpPr txBox="1"/>
          <p:nvPr/>
        </p:nvSpPr>
        <p:spPr>
          <a:xfrm>
            <a:off x="838200" y="4380056"/>
            <a:ext cx="375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3000" dirty="0">
              <a:solidFill>
                <a:srgbClr val="FF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FD5D6-BBB0-63B8-919C-9D278DD5EFD2}"/>
              </a:ext>
            </a:extLst>
          </p:cNvPr>
          <p:cNvSpPr txBox="1"/>
          <p:nvPr/>
        </p:nvSpPr>
        <p:spPr>
          <a:xfrm>
            <a:off x="1213981" y="3733261"/>
            <a:ext cx="3027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PH" sz="3000" dirty="0">
                <a:latin typeface="Consolas" panose="020B0609020204030204" pitchFamily="49" charset="0"/>
              </a:rPr>
              <a:t> </a:t>
            </a:r>
            <a:r>
              <a:rPr lang="en-PH" sz="3000" dirty="0">
                <a:solidFill>
                  <a:srgbClr val="00B0F0"/>
                </a:solidFill>
                <a:latin typeface="Consolas" panose="020B0609020204030204" pitchFamily="49" charset="0"/>
              </a:rPr>
              <a:t>taste</a:t>
            </a:r>
            <a:r>
              <a:rPr lang="en-PH" sz="3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67172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24B3F-643A-98FE-1362-3BE768B9B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E2BF-4E75-6F49-3383-0F1B2819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create an object?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0DF87E8-6FE9-4665-45C0-B5A5CE5D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71" y="1906893"/>
            <a:ext cx="10515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433C3-A39F-E46E-E0B1-8A0000B09E61}"/>
              </a:ext>
            </a:extLst>
          </p:cNvPr>
          <p:cNvSpPr txBox="1"/>
          <p:nvPr/>
        </p:nvSpPr>
        <p:spPr>
          <a:xfrm>
            <a:off x="1422426" y="2621495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1D6AA-BCEB-7A6B-CD2E-3BE6A783A5D6}"/>
              </a:ext>
            </a:extLst>
          </p:cNvPr>
          <p:cNvSpPr txBox="1"/>
          <p:nvPr/>
        </p:nvSpPr>
        <p:spPr>
          <a:xfrm>
            <a:off x="4706332" y="2621495"/>
            <a:ext cx="903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main</a:t>
            </a:r>
            <a:endParaRPr lang="en-PH" sz="25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F573E-57F6-6E98-2012-9F480509822C}"/>
              </a:ext>
            </a:extLst>
          </p:cNvPr>
          <p:cNvSpPr txBox="1"/>
          <p:nvPr/>
        </p:nvSpPr>
        <p:spPr>
          <a:xfrm>
            <a:off x="5558888" y="2622851"/>
            <a:ext cx="28695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(</a:t>
            </a:r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String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[]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)</a:t>
            </a:r>
            <a:endParaRPr lang="en-PH" sz="2500" dirty="0">
              <a:solidFill>
                <a:srgbClr val="FF4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F9A80-CF73-1B43-A122-E99002FBDF87}"/>
              </a:ext>
            </a:extLst>
          </p:cNvPr>
          <p:cNvSpPr txBox="1"/>
          <p:nvPr/>
        </p:nvSpPr>
        <p:spPr>
          <a:xfrm>
            <a:off x="8286686" y="2618721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CB8EB-D5FB-B2EB-DC62-FF47A7C04179}"/>
              </a:ext>
            </a:extLst>
          </p:cNvPr>
          <p:cNvSpPr txBox="1"/>
          <p:nvPr/>
        </p:nvSpPr>
        <p:spPr>
          <a:xfrm>
            <a:off x="1422426" y="4981009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56A1B-B908-12D3-C0E4-9F44F606A7FA}"/>
              </a:ext>
            </a:extLst>
          </p:cNvPr>
          <p:cNvSpPr txBox="1"/>
          <p:nvPr/>
        </p:nvSpPr>
        <p:spPr>
          <a:xfrm>
            <a:off x="947483" y="2023702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App</a:t>
            </a:r>
            <a:endParaRPr lang="en-PH" sz="2500" dirty="0">
              <a:solidFill>
                <a:srgbClr val="00CC9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E6116-398B-814C-69C3-1C207A8B181E}"/>
              </a:ext>
            </a:extLst>
          </p:cNvPr>
          <p:cNvSpPr txBox="1"/>
          <p:nvPr/>
        </p:nvSpPr>
        <p:spPr>
          <a:xfrm>
            <a:off x="3959821" y="2001797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2DF1B-5442-99DF-242F-9B428BF64B2B}"/>
              </a:ext>
            </a:extLst>
          </p:cNvPr>
          <p:cNvSpPr txBox="1"/>
          <p:nvPr/>
        </p:nvSpPr>
        <p:spPr>
          <a:xfrm>
            <a:off x="947483" y="5554577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729218-DD9D-7B4B-CA68-BF35442F018C}"/>
              </a:ext>
            </a:extLst>
          </p:cNvPr>
          <p:cNvSpPr txBox="1"/>
          <p:nvPr/>
        </p:nvSpPr>
        <p:spPr>
          <a:xfrm>
            <a:off x="1879725" y="3382480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Fruit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Mango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PH" sz="25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AB7DF-9B72-F118-5C9C-A88879CF6401}"/>
              </a:ext>
            </a:extLst>
          </p:cNvPr>
          <p:cNvSpPr txBox="1"/>
          <p:nvPr/>
        </p:nvSpPr>
        <p:spPr>
          <a:xfrm>
            <a:off x="1879724" y="3962089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rgbClr val="00CC99"/>
                </a:solidFill>
                <a:latin typeface="Consolas" panose="020B0609020204030204" pitchFamily="49" charset="0"/>
              </a:rPr>
              <a:t>Mango</a:t>
            </a:r>
            <a:r>
              <a:rPr lang="en-PH" sz="25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PH" sz="2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“Yellow”;</a:t>
            </a:r>
            <a:endParaRPr lang="en-PH" sz="2500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A17B8-7F08-D14D-0BC7-915309F81D3F}"/>
              </a:ext>
            </a:extLst>
          </p:cNvPr>
          <p:cNvSpPr txBox="1"/>
          <p:nvPr/>
        </p:nvSpPr>
        <p:spPr>
          <a:xfrm>
            <a:off x="1879723" y="4471549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rgbClr val="00CC99"/>
                </a:solidFill>
                <a:latin typeface="Consolas" panose="020B0609020204030204" pitchFamily="49" charset="0"/>
              </a:rPr>
              <a:t>Mango</a:t>
            </a:r>
            <a:r>
              <a:rPr lang="en-PH" sz="25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PH" sz="2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taste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“Sweet”;</a:t>
            </a:r>
            <a:endParaRPr lang="en-PH" sz="25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9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4119</TotalTime>
  <Words>163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(Body)</vt:lpstr>
      <vt:lpstr>Aptos Display</vt:lpstr>
      <vt:lpstr>Arial</vt:lpstr>
      <vt:lpstr>Consolas</vt:lpstr>
      <vt:lpstr>Wingdings</vt:lpstr>
      <vt:lpstr>Office Theme</vt:lpstr>
      <vt:lpstr>Classes and Objects</vt:lpstr>
      <vt:lpstr>What are Classes and Objects?</vt:lpstr>
      <vt:lpstr>What are Classes and Objects?</vt:lpstr>
      <vt:lpstr>What are Classes and Objects?</vt:lpstr>
      <vt:lpstr>How to create a class?</vt:lpstr>
      <vt:lpstr>How to create a class?</vt:lpstr>
      <vt:lpstr>How to create an object?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749</cp:revision>
  <dcterms:created xsi:type="dcterms:W3CDTF">2024-08-08T01:29:50Z</dcterms:created>
  <dcterms:modified xsi:type="dcterms:W3CDTF">2025-03-26T08:00:48Z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