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36" r:id="rId3"/>
    <p:sldId id="344" r:id="rId4"/>
    <p:sldId id="350" r:id="rId5"/>
    <p:sldId id="347" r:id="rId6"/>
    <p:sldId id="352" r:id="rId7"/>
    <p:sldId id="353" r:id="rId8"/>
    <p:sldId id="354" r:id="rId9"/>
    <p:sldId id="351" r:id="rId10"/>
    <p:sldId id="346" r:id="rId11"/>
    <p:sldId id="348" r:id="rId12"/>
    <p:sldId id="345" r:id="rId13"/>
    <p:sldId id="355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40FF"/>
    <a:srgbClr val="009999"/>
    <a:srgbClr val="008080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23"/>
    <p:restoredTop sz="94444"/>
  </p:normalViewPr>
  <p:slideViewPr>
    <p:cSldViewPr snapToGrid="0">
      <p:cViewPr varScale="1">
        <p:scale>
          <a:sx n="142" d="100"/>
          <a:sy n="142" d="100"/>
        </p:scale>
        <p:origin x="16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CCOBJPGL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>
                <a:solidFill>
                  <a:srgbClr val="32418C"/>
                </a:solidFill>
                <a:latin typeface="Aptos" panose="020B0004020202020204" pitchFamily="34" charset="0"/>
              </a:rPr>
              <a:t>Encapsulation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88AA-D2D7-CC05-025B-F42349B5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84BE-01EF-94BE-F4E5-005678B6B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Private variables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8F0F-9041-5D1D-8C16-AA95783E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000" dirty="0"/>
              <a:t>You will not be able to change the value of private variables if you are in another class.</a:t>
            </a:r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r>
              <a:rPr lang="en-US" sz="3000" dirty="0"/>
              <a:t>You will get an error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</a:rPr>
              <a:t>“The field name is not visible” </a:t>
            </a:r>
            <a:r>
              <a:rPr lang="en-US" sz="3000" dirty="0"/>
              <a:t>if you try to access private variables outside another class.</a:t>
            </a:r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413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B4955-183D-51FC-C8BB-A263074E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EDDF-7862-CCCD-0D24-9B8A98A8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set() and get() methods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C72E-4062-2B0C-8DBD-7D7919F3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000" dirty="0"/>
              <a:t>These methods are used to </a:t>
            </a:r>
            <a:r>
              <a:rPr lang="en-US" sz="3000" b="1" dirty="0">
                <a:solidFill>
                  <a:srgbClr val="0070C0"/>
                </a:solidFill>
              </a:rPr>
              <a:t>provide access to private variables to other classes</a:t>
            </a:r>
            <a:r>
              <a:rPr lang="en-US" sz="3000" dirty="0"/>
              <a:t>.</a:t>
            </a:r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r>
              <a:rPr lang="en-US" sz="3000" dirty="0"/>
              <a:t>The get method returns the variable value, and the set method sets the value.</a:t>
            </a:r>
          </a:p>
        </p:txBody>
      </p:sp>
    </p:spTree>
    <p:extLst>
      <p:ext uri="{BB962C8B-B14F-4D97-AF65-F5344CB8AC3E}">
        <p14:creationId xmlns:p14="http://schemas.microsoft.com/office/powerpoint/2010/main" val="961638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2B34-6884-C494-64EF-419F937AF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set() and get() methods</a:t>
            </a:r>
            <a:endParaRPr lang="en-PH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376C784-9C14-2C34-35C1-DEEDE74A39E8}"/>
              </a:ext>
            </a:extLst>
          </p:cNvPr>
          <p:cNvSpPr txBox="1">
            <a:spLocks/>
          </p:cNvSpPr>
          <p:nvPr/>
        </p:nvSpPr>
        <p:spPr>
          <a:xfrm>
            <a:off x="490818" y="2053431"/>
            <a:ext cx="11349318" cy="47386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4591D4-9822-7A69-578D-01B413AB59D4}"/>
              </a:ext>
            </a:extLst>
          </p:cNvPr>
          <p:cNvSpPr txBox="1"/>
          <p:nvPr/>
        </p:nvSpPr>
        <p:spPr>
          <a:xfrm>
            <a:off x="997324" y="2159025"/>
            <a:ext cx="1321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61100-75F7-A84E-FB29-CD6ED5B463A5}"/>
              </a:ext>
            </a:extLst>
          </p:cNvPr>
          <p:cNvSpPr txBox="1"/>
          <p:nvPr/>
        </p:nvSpPr>
        <p:spPr>
          <a:xfrm>
            <a:off x="2060086" y="2154111"/>
            <a:ext cx="1252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Person</a:t>
            </a:r>
            <a:endParaRPr lang="en-PH" sz="2500" dirty="0">
              <a:solidFill>
                <a:srgbClr val="00CC9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D70125-50CF-C8E7-64EE-2F85629809D9}"/>
              </a:ext>
            </a:extLst>
          </p:cNvPr>
          <p:cNvSpPr txBox="1"/>
          <p:nvPr/>
        </p:nvSpPr>
        <p:spPr>
          <a:xfrm>
            <a:off x="3312550" y="2125589"/>
            <a:ext cx="3764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F5D76B-0A5A-8F5C-6D63-465A7EA25AF8}"/>
              </a:ext>
            </a:extLst>
          </p:cNvPr>
          <p:cNvSpPr txBox="1"/>
          <p:nvPr/>
        </p:nvSpPr>
        <p:spPr>
          <a:xfrm>
            <a:off x="1373104" y="2772004"/>
            <a:ext cx="39686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PH" sz="2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F7DF3-EF6F-400D-DCB0-CFA380E362D8}"/>
              </a:ext>
            </a:extLst>
          </p:cNvPr>
          <p:cNvSpPr txBox="1"/>
          <p:nvPr/>
        </p:nvSpPr>
        <p:spPr>
          <a:xfrm>
            <a:off x="997323" y="6218903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2279F1-CEA1-8B74-D06B-954E5631C3B2}"/>
              </a:ext>
            </a:extLst>
          </p:cNvPr>
          <p:cNvSpPr txBox="1"/>
          <p:nvPr/>
        </p:nvSpPr>
        <p:spPr>
          <a:xfrm>
            <a:off x="1373104" y="3376913"/>
            <a:ext cx="50459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getName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	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return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DB1572-C788-49D0-8D4E-1B52FA966A87}"/>
              </a:ext>
            </a:extLst>
          </p:cNvPr>
          <p:cNvSpPr txBox="1"/>
          <p:nvPr/>
        </p:nvSpPr>
        <p:spPr>
          <a:xfrm>
            <a:off x="1373103" y="4844552"/>
            <a:ext cx="68371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setName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newName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	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this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newName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FB2F70-40A2-656F-0F40-9303925DA409}"/>
              </a:ext>
            </a:extLst>
          </p:cNvPr>
          <p:cNvSpPr txBox="1"/>
          <p:nvPr/>
        </p:nvSpPr>
        <p:spPr>
          <a:xfrm>
            <a:off x="6832622" y="2774228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chemeClr val="bg1"/>
                </a:solidFill>
              </a:rPr>
              <a:t>Private variable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D450F782-7818-1908-A740-758BBF9E3F1A}"/>
              </a:ext>
            </a:extLst>
          </p:cNvPr>
          <p:cNvSpPr/>
          <p:nvPr/>
        </p:nvSpPr>
        <p:spPr>
          <a:xfrm>
            <a:off x="5653086" y="2766798"/>
            <a:ext cx="978408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15E1A-3350-A340-0A9A-ACF17B87FCF1}"/>
              </a:ext>
            </a:extLst>
          </p:cNvPr>
          <p:cNvSpPr txBox="1"/>
          <p:nvPr/>
        </p:nvSpPr>
        <p:spPr>
          <a:xfrm>
            <a:off x="7208403" y="3537581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chemeClr val="bg1"/>
                </a:solidFill>
              </a:rPr>
              <a:t>get() method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F0C765E6-3C84-F6BC-928D-B2BA1B68A68A}"/>
              </a:ext>
            </a:extLst>
          </p:cNvPr>
          <p:cNvSpPr/>
          <p:nvPr/>
        </p:nvSpPr>
        <p:spPr>
          <a:xfrm>
            <a:off x="6028867" y="3530151"/>
            <a:ext cx="978408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5DE73F-EA52-AEB1-C7CC-FA3FC43525E0}"/>
              </a:ext>
            </a:extLst>
          </p:cNvPr>
          <p:cNvSpPr txBox="1"/>
          <p:nvPr/>
        </p:nvSpPr>
        <p:spPr>
          <a:xfrm>
            <a:off x="9370520" y="4846201"/>
            <a:ext cx="20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chemeClr val="bg1"/>
                </a:solidFill>
              </a:rPr>
              <a:t>set() method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73301BFD-46B1-CFBF-B1A5-4D0FA419FF5C}"/>
              </a:ext>
            </a:extLst>
          </p:cNvPr>
          <p:cNvSpPr/>
          <p:nvPr/>
        </p:nvSpPr>
        <p:spPr>
          <a:xfrm>
            <a:off x="8190984" y="4838771"/>
            <a:ext cx="978408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36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29" grpId="0" animBg="1"/>
      <p:bldP spid="30" grpId="0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77BEA-B273-128A-CC4D-6751C078C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75C5-6458-7120-EB7F-F72AF177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set() and get() methods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758F5A-59E3-695F-C9C1-F92F16CD1EED}"/>
              </a:ext>
            </a:extLst>
          </p:cNvPr>
          <p:cNvSpPr txBox="1"/>
          <p:nvPr/>
        </p:nvSpPr>
        <p:spPr>
          <a:xfrm>
            <a:off x="9370520" y="4846201"/>
            <a:ext cx="20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chemeClr val="bg1"/>
                </a:solidFill>
              </a:rPr>
              <a:t>set()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D6C99-BC88-AAA7-433C-C026E9A2D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71" y="1906893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9E0A0-A031-C133-A8CE-E71A0AAB7C9F}"/>
              </a:ext>
            </a:extLst>
          </p:cNvPr>
          <p:cNvSpPr txBox="1"/>
          <p:nvPr/>
        </p:nvSpPr>
        <p:spPr>
          <a:xfrm>
            <a:off x="1422426" y="2621495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435BA-C40B-EC69-3797-C70705D20660}"/>
              </a:ext>
            </a:extLst>
          </p:cNvPr>
          <p:cNvSpPr txBox="1"/>
          <p:nvPr/>
        </p:nvSpPr>
        <p:spPr>
          <a:xfrm>
            <a:off x="4706332" y="2621495"/>
            <a:ext cx="903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main</a:t>
            </a:r>
            <a:endParaRPr lang="en-PH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5993-E94B-9D0C-8234-86C3D1645D89}"/>
              </a:ext>
            </a:extLst>
          </p:cNvPr>
          <p:cNvSpPr txBox="1"/>
          <p:nvPr/>
        </p:nvSpPr>
        <p:spPr>
          <a:xfrm>
            <a:off x="5558888" y="2622851"/>
            <a:ext cx="2869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[]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)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E53DC-0567-3FBC-D54D-C30E8BED8847}"/>
              </a:ext>
            </a:extLst>
          </p:cNvPr>
          <p:cNvSpPr txBox="1"/>
          <p:nvPr/>
        </p:nvSpPr>
        <p:spPr>
          <a:xfrm>
            <a:off x="8286686" y="2618721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B9767-9EB4-1708-2158-6C3EE985FC93}"/>
              </a:ext>
            </a:extLst>
          </p:cNvPr>
          <p:cNvSpPr txBox="1"/>
          <p:nvPr/>
        </p:nvSpPr>
        <p:spPr>
          <a:xfrm>
            <a:off x="1422426" y="5048527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B419C-70AA-6ABA-48E4-14A1F58B04DF}"/>
              </a:ext>
            </a:extLst>
          </p:cNvPr>
          <p:cNvSpPr txBox="1"/>
          <p:nvPr/>
        </p:nvSpPr>
        <p:spPr>
          <a:xfrm>
            <a:off x="947483" y="2023702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App</a:t>
            </a:r>
            <a:endParaRPr lang="en-PH" sz="2500" dirty="0">
              <a:solidFill>
                <a:srgbClr val="00CC9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CBCE2-E92B-51A0-84D3-5035A1469511}"/>
              </a:ext>
            </a:extLst>
          </p:cNvPr>
          <p:cNvSpPr txBox="1"/>
          <p:nvPr/>
        </p:nvSpPr>
        <p:spPr>
          <a:xfrm>
            <a:off x="3959821" y="200179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D7BC5-7AF4-8798-865E-AB9535E56C0C}"/>
              </a:ext>
            </a:extLst>
          </p:cNvPr>
          <p:cNvSpPr txBox="1"/>
          <p:nvPr/>
        </p:nvSpPr>
        <p:spPr>
          <a:xfrm>
            <a:off x="947483" y="5411203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5278A-8871-3871-1A7D-D96FB15680C0}"/>
              </a:ext>
            </a:extLst>
          </p:cNvPr>
          <p:cNvSpPr txBox="1"/>
          <p:nvPr/>
        </p:nvSpPr>
        <p:spPr>
          <a:xfrm>
            <a:off x="1879725" y="3382480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Person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PH" sz="25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F4639-48D3-B0D1-4437-68E95BC5DE16}"/>
              </a:ext>
            </a:extLst>
          </p:cNvPr>
          <p:cNvSpPr txBox="1"/>
          <p:nvPr/>
        </p:nvSpPr>
        <p:spPr>
          <a:xfrm>
            <a:off x="1879724" y="3962089"/>
            <a:ext cx="471928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setName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</a:t>
            </a:r>
            <a:r>
              <a:rPr lang="en-PH" sz="2500" dirty="0" err="1">
                <a:solidFill>
                  <a:srgbClr val="FFC000"/>
                </a:solidFill>
                <a:latin typeface="Consolas" panose="020B0609020204030204" pitchFamily="49" charset="0"/>
              </a:rPr>
              <a:t>Elizer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”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PH" sz="25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7C268-CCDC-F1BB-1C2F-76A4A3F8ADF6}"/>
              </a:ext>
            </a:extLst>
          </p:cNvPr>
          <p:cNvSpPr txBox="1"/>
          <p:nvPr/>
        </p:nvSpPr>
        <p:spPr>
          <a:xfrm>
            <a:off x="1879723" y="4505308"/>
            <a:ext cx="86896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rgbClr val="00CC99"/>
                </a:solidFill>
                <a:latin typeface="Consolas" panose="020B0609020204030204" pitchFamily="49" charset="0"/>
              </a:rPr>
              <a:t>System</a:t>
            </a:r>
            <a:r>
              <a:rPr lang="en-PH" sz="2500" dirty="0" err="1">
                <a:solidFill>
                  <a:srgbClr val="FF40FF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out</a:t>
            </a:r>
            <a:r>
              <a:rPr lang="en-PH" sz="2500" dirty="0" err="1">
                <a:solidFill>
                  <a:srgbClr val="FF40FF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println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“My name is” + </a:t>
            </a:r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getName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())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12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F0C99-55A2-BFA2-2A35-A290A388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1B7-F804-4374-3322-5122FF36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Why use Encapsulation?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D0058-2E10-2DFB-CA37-FF0CEF5D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Control of Data</a:t>
            </a:r>
            <a:r>
              <a:rPr lang="en-US" dirty="0"/>
              <a:t>. We can make the variables of the class read-only or write-only depending on our requirement.</a:t>
            </a:r>
          </a:p>
          <a:p>
            <a:pPr marL="0" indent="0" algn="l">
              <a:lnSpc>
                <a:spcPct val="110000"/>
              </a:lnSpc>
              <a:buNone/>
            </a:pPr>
            <a:endParaRPr lang="en-US" dirty="0"/>
          </a:p>
          <a:p>
            <a:pPr marL="0" indent="0" algn="l">
              <a:lnSpc>
                <a:spcPct val="110000"/>
              </a:lnSpc>
              <a:buNone/>
            </a:pPr>
            <a:r>
              <a:rPr lang="en-US" b="1" dirty="0">
                <a:solidFill>
                  <a:srgbClr val="0070C0"/>
                </a:solidFill>
              </a:rPr>
              <a:t>Hide and Protect Data</a:t>
            </a:r>
            <a:r>
              <a:rPr lang="en-US" dirty="0"/>
              <a:t>. You do not need to show to everyone especially to other users the implementation and the structure of a class. There are confidential data that should be hidden (e.g. credit card numbers) and data that can be visible to others (e.g. username).</a:t>
            </a:r>
          </a:p>
          <a:p>
            <a:pPr marL="0" indent="0" algn="l">
              <a:lnSpc>
                <a:spcPct val="110000"/>
              </a:lnSpc>
              <a:buNone/>
            </a:pPr>
            <a:endParaRPr lang="en-US" dirty="0"/>
          </a:p>
          <a:p>
            <a:pPr marL="0" indent="0" algn="l">
              <a:lnSpc>
                <a:spcPct val="110000"/>
              </a:lnSpc>
              <a:buNone/>
            </a:pPr>
            <a:endParaRPr lang="en-US" dirty="0"/>
          </a:p>
          <a:p>
            <a:pPr marL="0" indent="0" algn="l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30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CC86-0E64-88F9-6539-D0D0F59F3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D9E-C99E-D828-633E-17B42DCF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What is Encapsulation?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25C45-727B-A0B0-A92E-4421DC084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b="0" i="0" dirty="0">
                <a:effectLst/>
                <a:latin typeface="Calibri (Body)"/>
              </a:rPr>
              <a:t>Encapsulation is one of the key features of object-oriented programming. The other three are </a:t>
            </a:r>
            <a:r>
              <a:rPr lang="en-US" sz="3600" b="1" i="0" dirty="0">
                <a:solidFill>
                  <a:srgbClr val="0070C0"/>
                </a:solidFill>
                <a:effectLst/>
                <a:latin typeface="Calibri (Body)"/>
              </a:rPr>
              <a:t>inheritance</a:t>
            </a:r>
            <a:r>
              <a:rPr lang="en-US" sz="3600" b="0" i="0" dirty="0">
                <a:effectLst/>
                <a:latin typeface="Calibri (Body)"/>
              </a:rPr>
              <a:t>, </a:t>
            </a:r>
            <a:r>
              <a:rPr lang="en-US" sz="3600" b="1" dirty="0">
                <a:solidFill>
                  <a:srgbClr val="0070C0"/>
                </a:solidFill>
                <a:latin typeface="Calibri (Body)"/>
              </a:rPr>
              <a:t>polymorphism</a:t>
            </a:r>
            <a:r>
              <a:rPr lang="en-US" sz="3600" dirty="0">
                <a:latin typeface="Calibri (Body)"/>
              </a:rPr>
              <a:t> and </a:t>
            </a:r>
            <a:r>
              <a:rPr lang="en-US" sz="3600" b="1" dirty="0">
                <a:solidFill>
                  <a:srgbClr val="0070C0"/>
                </a:solidFill>
                <a:latin typeface="Calibri (Body)"/>
              </a:rPr>
              <a:t>abstraction</a:t>
            </a:r>
            <a:r>
              <a:rPr lang="en-US" sz="3600" dirty="0">
                <a:latin typeface="Calibri (Body)"/>
              </a:rPr>
              <a:t>.</a:t>
            </a:r>
            <a:endParaRPr lang="en-US" sz="3600" b="0" i="0" dirty="0">
              <a:effectLst/>
              <a:latin typeface="Calibri (Body)"/>
            </a:endParaRPr>
          </a:p>
          <a:p>
            <a:pPr marL="0" indent="0" algn="l">
              <a:buNone/>
            </a:pPr>
            <a:endParaRPr lang="en-US" sz="3600" b="0" i="0" dirty="0">
              <a:effectLst/>
              <a:latin typeface="Calibri (Body)"/>
            </a:endParaRPr>
          </a:p>
          <a:p>
            <a:pPr marL="0" indent="0" algn="l">
              <a:buNone/>
            </a:pPr>
            <a:r>
              <a:rPr lang="en-US" sz="3600" b="0" i="0" dirty="0">
                <a:effectLst/>
                <a:latin typeface="Calibri (Body)"/>
              </a:rPr>
              <a:t>It </a:t>
            </a:r>
            <a:r>
              <a:rPr lang="en-US" sz="3600" b="1" i="0" dirty="0">
                <a:effectLst/>
                <a:latin typeface="Calibri (Body)"/>
              </a:rPr>
              <a:t>prevents outer classes from accessing and changing fields and methods of a class</a:t>
            </a:r>
            <a:r>
              <a:rPr lang="en-US" sz="3600" b="0" i="0" dirty="0">
                <a:effectLst/>
                <a:latin typeface="Calibri (Body)"/>
              </a:rPr>
              <a:t>. This also helps to achieve </a:t>
            </a:r>
            <a:r>
              <a:rPr lang="en-US" sz="3600" b="1" i="0" dirty="0">
                <a:solidFill>
                  <a:srgbClr val="0070C0"/>
                </a:solidFill>
                <a:effectLst/>
                <a:latin typeface="Calibri (Body)"/>
              </a:rPr>
              <a:t>data hiding</a:t>
            </a:r>
            <a:r>
              <a:rPr lang="en-US" sz="3600" b="0" i="0" dirty="0">
                <a:effectLst/>
                <a:latin typeface="Calibri (Body)"/>
              </a:rPr>
              <a:t>.</a:t>
            </a:r>
          </a:p>
          <a:p>
            <a:pPr marL="0" indent="0" algn="l">
              <a:buNone/>
            </a:pPr>
            <a:endParaRPr lang="en-US" sz="36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0" indent="0" algn="l">
              <a:buNone/>
            </a:pPr>
            <a:endParaRPr lang="en-US" sz="3600" b="0" i="0" dirty="0">
              <a:effectLst/>
              <a:latin typeface="Calibri (Body)"/>
            </a:endParaRPr>
          </a:p>
          <a:p>
            <a:pPr marL="0" indent="0">
              <a:buNone/>
            </a:pPr>
            <a:br>
              <a:rPr lang="en-US" sz="3600" dirty="0">
                <a:latin typeface="Calibri (Body)"/>
              </a:rPr>
            </a:br>
            <a:endParaRPr lang="en-US" sz="3600" b="0" i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80247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FFEAB-5BD7-FE13-3FC4-B116AEA2C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DC54-A3C3-FCB5-2052-F484D8B4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What is Encapsulation?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D4DD-53D1-E9CA-DCDB-B1264B761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b="0" i="0" dirty="0">
                <a:solidFill>
                  <a:srgbClr val="273239"/>
                </a:solidFill>
                <a:effectLst/>
                <a:latin typeface="Calibri (Body)"/>
              </a:rPr>
              <a:t>Encapsulation can be achieved by declaring all the variables in the class as </a:t>
            </a:r>
            <a:r>
              <a:rPr lang="en-US" sz="3600" b="1" i="0" dirty="0">
                <a:solidFill>
                  <a:srgbClr val="FF0000"/>
                </a:solidFill>
                <a:effectLst/>
                <a:latin typeface="Calibri (Body)"/>
              </a:rPr>
              <a:t>private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Calibri (Body)"/>
              </a:rPr>
              <a:t> and writing public methods in the class to</a:t>
            </a:r>
            <a:r>
              <a:rPr lang="en-US" sz="3600" b="1" i="0" dirty="0">
                <a:solidFill>
                  <a:srgbClr val="273239"/>
                </a:solidFill>
                <a:effectLst/>
                <a:latin typeface="Calibri (Body)"/>
              </a:rPr>
              <a:t> </a:t>
            </a:r>
            <a:r>
              <a:rPr lang="en-US" sz="3600" b="1" i="0" dirty="0">
                <a:solidFill>
                  <a:srgbClr val="0070C0"/>
                </a:solidFill>
                <a:effectLst/>
                <a:latin typeface="Calibri (Body)"/>
              </a:rPr>
              <a:t>set</a:t>
            </a:r>
            <a:r>
              <a:rPr lang="en-US" sz="3600" b="1" i="0" dirty="0">
                <a:solidFill>
                  <a:srgbClr val="273239"/>
                </a:solidFill>
                <a:effectLst/>
                <a:latin typeface="Calibri (Body)"/>
              </a:rPr>
              <a:t> </a:t>
            </a:r>
            <a:r>
              <a:rPr lang="en-US" sz="3600" i="0" dirty="0">
                <a:solidFill>
                  <a:srgbClr val="273239"/>
                </a:solidFill>
                <a:effectLst/>
                <a:latin typeface="Calibri (Body)"/>
              </a:rPr>
              <a:t>and</a:t>
            </a:r>
            <a:r>
              <a:rPr lang="en-US" sz="3600" b="1" i="0" dirty="0">
                <a:solidFill>
                  <a:srgbClr val="273239"/>
                </a:solidFill>
                <a:effectLst/>
                <a:latin typeface="Calibri (Body)"/>
              </a:rPr>
              <a:t> </a:t>
            </a:r>
            <a:r>
              <a:rPr lang="en-US" sz="3600" b="1" i="0" dirty="0">
                <a:solidFill>
                  <a:srgbClr val="0070C0"/>
                </a:solidFill>
                <a:effectLst/>
                <a:latin typeface="Calibri (Body)"/>
              </a:rPr>
              <a:t>get</a:t>
            </a:r>
            <a:r>
              <a:rPr lang="en-US" sz="3600" b="1" i="0" dirty="0">
                <a:solidFill>
                  <a:srgbClr val="273239"/>
                </a:solidFill>
                <a:effectLst/>
                <a:latin typeface="Calibri (Body)"/>
              </a:rPr>
              <a:t> </a:t>
            </a:r>
            <a:r>
              <a:rPr lang="en-US" sz="3600" i="0" dirty="0">
                <a:solidFill>
                  <a:srgbClr val="273239"/>
                </a:solidFill>
                <a:effectLst/>
                <a:latin typeface="Calibri (Body)"/>
              </a:rPr>
              <a:t>the values of variables</a:t>
            </a:r>
            <a:r>
              <a:rPr lang="en-US" sz="3600" b="0" i="0" dirty="0">
                <a:solidFill>
                  <a:srgbClr val="273239"/>
                </a:solidFill>
                <a:effectLst/>
                <a:latin typeface="Calibri (Body)"/>
              </a:rPr>
              <a:t>.</a:t>
            </a:r>
          </a:p>
          <a:p>
            <a:pPr marL="0" indent="0" algn="l">
              <a:buNone/>
            </a:pPr>
            <a:endParaRPr lang="en-US" sz="3600" b="0" i="0" dirty="0">
              <a:solidFill>
                <a:srgbClr val="273239"/>
              </a:solidFill>
              <a:effectLst/>
              <a:latin typeface="Calibri (Body)"/>
            </a:endParaRPr>
          </a:p>
          <a:p>
            <a:pPr marL="0" indent="0" algn="l">
              <a:buNone/>
            </a:pPr>
            <a:endParaRPr lang="en-US" sz="3600" b="0" i="0" dirty="0">
              <a:effectLst/>
              <a:latin typeface="Calibri (Body)"/>
            </a:endParaRPr>
          </a:p>
          <a:p>
            <a:pPr marL="0" indent="0">
              <a:buNone/>
            </a:pPr>
            <a:br>
              <a:rPr lang="en-US" sz="3600" dirty="0">
                <a:latin typeface="Calibri (Body)"/>
              </a:rPr>
            </a:br>
            <a:endParaRPr lang="en-US" sz="3600" b="0" i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6552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5FAFD-F129-B8CC-DEB4-ED0B2D727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B64C-0614-BF2D-DA05-0872181C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000" dirty="0"/>
              <a:t>Class Attributes and Methods Access Modifiers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64DDEA-6AB6-4721-A017-1A7FC82F6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64615"/>
              </p:ext>
            </p:extLst>
          </p:nvPr>
        </p:nvGraphicFramePr>
        <p:xfrm>
          <a:off x="838200" y="2610318"/>
          <a:ext cx="10515600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475052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1263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5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dirty="0"/>
                        <a:t>Access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7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5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public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code is accessible for all classes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3915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5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The code is only accessible within the declared class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38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5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The code is only accessible in the same package. This is used when you don't specify a modifier.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120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250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code is accessible in the same package and </a:t>
                      </a:r>
                      <a:r>
                        <a:rPr lang="en-US" b="0" dirty="0">
                          <a:effectLst/>
                        </a:rPr>
                        <a:t>subclasses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374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82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241D7-7401-56DA-21B9-8DF05B017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8D3D-C542-CB00-A97E-E8DBEAE0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Public variables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AF410-16D4-18AF-8316-52C616C06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86869"/>
            <a:ext cx="10867465" cy="4351338"/>
          </a:xfrm>
        </p:spPr>
        <p:txBody>
          <a:bodyPr>
            <a:noAutofit/>
          </a:bodyPr>
          <a:lstStyle/>
          <a:p>
            <a:r>
              <a:rPr lang="en-US" sz="3000" dirty="0"/>
              <a:t>Public variables </a:t>
            </a:r>
            <a:r>
              <a:rPr lang="en-US" sz="3000" b="1" dirty="0">
                <a:solidFill>
                  <a:srgbClr val="0070C0"/>
                </a:solidFill>
              </a:rPr>
              <a:t>can be accessed by all classes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dirty="0"/>
              <a:t>Use public variables when </a:t>
            </a:r>
            <a:r>
              <a:rPr lang="en-US" sz="3000" b="1" dirty="0">
                <a:solidFill>
                  <a:srgbClr val="0070C0"/>
                </a:solidFill>
              </a:rPr>
              <a:t>encapsulation is not necessary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dirty="0"/>
              <a:t>If the </a:t>
            </a:r>
            <a:r>
              <a:rPr lang="en-US" sz="3000" b="1" dirty="0">
                <a:solidFill>
                  <a:srgbClr val="0070C0"/>
                </a:solidFill>
              </a:rPr>
              <a:t>variable is a constant</a:t>
            </a:r>
            <a:r>
              <a:rPr lang="en-US" sz="3000" dirty="0"/>
              <a:t>.</a:t>
            </a:r>
          </a:p>
          <a:p>
            <a:endParaRPr lang="en-US" sz="3000" dirty="0"/>
          </a:p>
          <a:p>
            <a:r>
              <a:rPr lang="en-US" sz="3000" dirty="0"/>
              <a:t>When a </a:t>
            </a:r>
            <a:r>
              <a:rPr lang="en-US" sz="3000" b="1" dirty="0">
                <a:solidFill>
                  <a:srgbClr val="0070C0"/>
                </a:solidFill>
              </a:rPr>
              <a:t>variable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needs to be accessed across multiple classes</a:t>
            </a:r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6771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C4BA2-7B43-A3FA-35F4-A0CA894AC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2536-6B06-A61A-8C07-8375C804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370"/>
            <a:ext cx="10515600" cy="1053784"/>
          </a:xfrm>
        </p:spPr>
        <p:txBody>
          <a:bodyPr/>
          <a:lstStyle/>
          <a:p>
            <a:r>
              <a:rPr lang="en-PH" dirty="0"/>
              <a:t>When to use public?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0EE8535-86F2-03A2-7C16-F54AE43630FA}"/>
              </a:ext>
            </a:extLst>
          </p:cNvPr>
          <p:cNvSpPr txBox="1">
            <a:spLocks/>
          </p:cNvSpPr>
          <p:nvPr/>
        </p:nvSpPr>
        <p:spPr>
          <a:xfrm>
            <a:off x="510989" y="2053431"/>
            <a:ext cx="11349318" cy="47386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1B40C-623E-1B72-E87C-AF3F7C7D3B78}"/>
              </a:ext>
            </a:extLst>
          </p:cNvPr>
          <p:cNvSpPr txBox="1"/>
          <p:nvPr/>
        </p:nvSpPr>
        <p:spPr>
          <a:xfrm>
            <a:off x="997324" y="2159025"/>
            <a:ext cx="1321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E58A2-6720-0449-E7AD-D4ADD829D367}"/>
              </a:ext>
            </a:extLst>
          </p:cNvPr>
          <p:cNvSpPr txBox="1"/>
          <p:nvPr/>
        </p:nvSpPr>
        <p:spPr>
          <a:xfrm>
            <a:off x="2060086" y="2154111"/>
            <a:ext cx="1252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Person</a:t>
            </a:r>
            <a:endParaRPr lang="en-PH" sz="2500" dirty="0">
              <a:solidFill>
                <a:srgbClr val="00CC9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0913B-F4E1-E6AE-BA31-6F7FBB6B3A23}"/>
              </a:ext>
            </a:extLst>
          </p:cNvPr>
          <p:cNvSpPr txBox="1"/>
          <p:nvPr/>
        </p:nvSpPr>
        <p:spPr>
          <a:xfrm>
            <a:off x="3312550" y="2125589"/>
            <a:ext cx="3764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B6F92-8EB1-8C36-DCBF-4E451E3634EE}"/>
              </a:ext>
            </a:extLst>
          </p:cNvPr>
          <p:cNvSpPr txBox="1"/>
          <p:nvPr/>
        </p:nvSpPr>
        <p:spPr>
          <a:xfrm>
            <a:off x="1373104" y="2866457"/>
            <a:ext cx="65606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static final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int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pi =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3.14159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7151BA-DAF9-4881-EE0A-A38D162093C9}"/>
              </a:ext>
            </a:extLst>
          </p:cNvPr>
          <p:cNvSpPr txBox="1"/>
          <p:nvPr/>
        </p:nvSpPr>
        <p:spPr>
          <a:xfrm>
            <a:off x="997323" y="5438339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BDE97-13C6-6E3F-1FF7-A5176A1F56CA}"/>
              </a:ext>
            </a:extLst>
          </p:cNvPr>
          <p:cNvSpPr txBox="1"/>
          <p:nvPr/>
        </p:nvSpPr>
        <p:spPr>
          <a:xfrm>
            <a:off x="9275503" y="2877975"/>
            <a:ext cx="2405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chemeClr val="bg1"/>
                </a:solidFill>
              </a:rPr>
              <a:t>Public variable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8B3A9337-24B0-981C-5C1D-737F1F8BDEF1}"/>
              </a:ext>
            </a:extLst>
          </p:cNvPr>
          <p:cNvSpPr/>
          <p:nvPr/>
        </p:nvSpPr>
        <p:spPr>
          <a:xfrm>
            <a:off x="8008974" y="2866457"/>
            <a:ext cx="978408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7CF87-5966-2789-1D26-9021E6C64E43}"/>
              </a:ext>
            </a:extLst>
          </p:cNvPr>
          <p:cNvSpPr txBox="1"/>
          <p:nvPr/>
        </p:nvSpPr>
        <p:spPr>
          <a:xfrm>
            <a:off x="1373104" y="3461245"/>
            <a:ext cx="4792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facebookURL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A8096-4C93-A48E-171E-18A9B2396998}"/>
              </a:ext>
            </a:extLst>
          </p:cNvPr>
          <p:cNvSpPr txBox="1"/>
          <p:nvPr/>
        </p:nvSpPr>
        <p:spPr>
          <a:xfrm>
            <a:off x="7531867" y="3481661"/>
            <a:ext cx="2405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chemeClr val="bg1"/>
                </a:solidFill>
              </a:rPr>
              <a:t>Public variable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72E11DD8-0796-54B7-146F-133A55E50B70}"/>
              </a:ext>
            </a:extLst>
          </p:cNvPr>
          <p:cNvSpPr/>
          <p:nvPr/>
        </p:nvSpPr>
        <p:spPr>
          <a:xfrm>
            <a:off x="6265338" y="3460566"/>
            <a:ext cx="978408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E87D65-FC36-117A-21B7-5D673BC5851F}"/>
              </a:ext>
            </a:extLst>
          </p:cNvPr>
          <p:cNvSpPr txBox="1"/>
          <p:nvPr/>
        </p:nvSpPr>
        <p:spPr>
          <a:xfrm>
            <a:off x="1373102" y="4212257"/>
            <a:ext cx="67758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showTikTokHandle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PH" sz="2500" dirty="0">
                <a:latin typeface="Consolas" panose="020B0609020204030204" pitchFamily="49" charset="0"/>
              </a:rPr>
              <a:t>	</a:t>
            </a:r>
            <a:r>
              <a:rPr lang="en-PH" sz="2500" dirty="0" err="1">
                <a:solidFill>
                  <a:srgbClr val="00CC99"/>
                </a:solidFill>
                <a:latin typeface="Consolas" panose="020B0609020204030204" pitchFamily="49" charset="0"/>
              </a:rPr>
              <a:t>System</a:t>
            </a:r>
            <a:r>
              <a:rPr lang="en-PH" sz="2500" dirty="0" err="1">
                <a:solidFill>
                  <a:srgbClr val="FF40FF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out</a:t>
            </a:r>
            <a:r>
              <a:rPr lang="en-PH" sz="2500" dirty="0" err="1">
                <a:solidFill>
                  <a:srgbClr val="FF40FF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println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“@machoman”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6A44F-76EF-745A-85EB-E5FADCC3D4D9}"/>
              </a:ext>
            </a:extLst>
          </p:cNvPr>
          <p:cNvSpPr txBox="1"/>
          <p:nvPr/>
        </p:nvSpPr>
        <p:spPr>
          <a:xfrm>
            <a:off x="9415446" y="4649283"/>
            <a:ext cx="2405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chemeClr val="bg1"/>
                </a:solidFill>
              </a:rPr>
              <a:t>Public method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04FDF38-4098-B198-8467-2483237DA8C4}"/>
              </a:ext>
            </a:extLst>
          </p:cNvPr>
          <p:cNvSpPr/>
          <p:nvPr/>
        </p:nvSpPr>
        <p:spPr>
          <a:xfrm>
            <a:off x="8148917" y="4628188"/>
            <a:ext cx="978408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755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6" grpId="0"/>
      <p:bldP spid="27" grpId="0" animBg="1"/>
      <p:bldP spid="4" grpId="0"/>
      <p:bldP spid="5" grpId="0"/>
      <p:bldP spid="6" grpId="0" animBg="1"/>
      <p:bldP spid="7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43F39-DD3A-5B47-FB95-6805CD10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D8DB-738A-B528-9968-ED5E4556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Private variables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CF42-073D-DB36-878F-82962228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000" dirty="0"/>
              <a:t>Private variables </a:t>
            </a:r>
            <a:r>
              <a:rPr lang="en-US" sz="3000" b="1" dirty="0">
                <a:solidFill>
                  <a:srgbClr val="0070C0"/>
                </a:solidFill>
              </a:rPr>
              <a:t>can only be accessed within the same class where it is declared</a:t>
            </a:r>
            <a:r>
              <a:rPr lang="en-US" sz="3000" dirty="0"/>
              <a:t>. Other classes cannot access private variables.</a:t>
            </a:r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r>
              <a:rPr lang="en-US" sz="3000" b="1" dirty="0">
                <a:solidFill>
                  <a:srgbClr val="0070C0"/>
                </a:solidFill>
              </a:rPr>
              <a:t>You will not be able to print the value of private variables </a:t>
            </a:r>
            <a:r>
              <a:rPr lang="en-US" sz="3000" dirty="0"/>
              <a:t>if you are trying to print it in another class.</a:t>
            </a:r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  <a:p>
            <a:pPr marL="0" indent="0" algn="l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3550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E6E09-D7BC-49A0-4E44-BBD0A736C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16D9-6F89-9DF5-6A1D-F828E419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When to use private?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2DE194D-72FB-954A-0069-65DA225B7F00}"/>
              </a:ext>
            </a:extLst>
          </p:cNvPr>
          <p:cNvSpPr txBox="1">
            <a:spLocks/>
          </p:cNvSpPr>
          <p:nvPr/>
        </p:nvSpPr>
        <p:spPr>
          <a:xfrm>
            <a:off x="490818" y="2053431"/>
            <a:ext cx="11349318" cy="473867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4DD7FF-946C-230E-833C-3A90DAEC47AF}"/>
              </a:ext>
            </a:extLst>
          </p:cNvPr>
          <p:cNvSpPr txBox="1"/>
          <p:nvPr/>
        </p:nvSpPr>
        <p:spPr>
          <a:xfrm>
            <a:off x="997324" y="2159025"/>
            <a:ext cx="13214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endParaRPr lang="en-PH" sz="25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2395DF-CAC2-A461-2FA4-6DDDA3877AE4}"/>
              </a:ext>
            </a:extLst>
          </p:cNvPr>
          <p:cNvSpPr txBox="1"/>
          <p:nvPr/>
        </p:nvSpPr>
        <p:spPr>
          <a:xfrm>
            <a:off x="2060086" y="2154111"/>
            <a:ext cx="12524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Person</a:t>
            </a:r>
            <a:endParaRPr lang="en-PH" sz="2500" dirty="0">
              <a:solidFill>
                <a:srgbClr val="00CC99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C9A473-7236-B14B-AD53-28E18EB6C56C}"/>
              </a:ext>
            </a:extLst>
          </p:cNvPr>
          <p:cNvSpPr txBox="1"/>
          <p:nvPr/>
        </p:nvSpPr>
        <p:spPr>
          <a:xfrm>
            <a:off x="3312550" y="2125589"/>
            <a:ext cx="3764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267112-5CB1-8A33-4F19-0783D8D12CBA}"/>
              </a:ext>
            </a:extLst>
          </p:cNvPr>
          <p:cNvSpPr txBox="1"/>
          <p:nvPr/>
        </p:nvSpPr>
        <p:spPr>
          <a:xfrm>
            <a:off x="1373104" y="2772004"/>
            <a:ext cx="39686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1F58AA-E6E9-8C27-694A-682933DBF520}"/>
              </a:ext>
            </a:extLst>
          </p:cNvPr>
          <p:cNvSpPr txBox="1"/>
          <p:nvPr/>
        </p:nvSpPr>
        <p:spPr>
          <a:xfrm>
            <a:off x="997323" y="4253850"/>
            <a:ext cx="3757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7D151E-493C-B848-DBA0-EEF16BC39D2A}"/>
              </a:ext>
            </a:extLst>
          </p:cNvPr>
          <p:cNvSpPr txBox="1"/>
          <p:nvPr/>
        </p:nvSpPr>
        <p:spPr>
          <a:xfrm>
            <a:off x="6832622" y="2774228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chemeClr val="bg1"/>
                </a:solidFill>
              </a:rPr>
              <a:t>Private variable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A2EC088E-6B9A-0CEC-533C-A9339F37B105}"/>
              </a:ext>
            </a:extLst>
          </p:cNvPr>
          <p:cNvSpPr/>
          <p:nvPr/>
        </p:nvSpPr>
        <p:spPr>
          <a:xfrm>
            <a:off x="5653086" y="2766798"/>
            <a:ext cx="978408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DFF4D-0DB3-493E-1636-8B8C050071EA}"/>
              </a:ext>
            </a:extLst>
          </p:cNvPr>
          <p:cNvSpPr txBox="1"/>
          <p:nvPr/>
        </p:nvSpPr>
        <p:spPr>
          <a:xfrm>
            <a:off x="1373104" y="3463530"/>
            <a:ext cx="54595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int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creditcardnumber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1BCAF-7045-650D-6A9F-290D4D49E142}"/>
              </a:ext>
            </a:extLst>
          </p:cNvPr>
          <p:cNvSpPr txBox="1"/>
          <p:nvPr/>
        </p:nvSpPr>
        <p:spPr>
          <a:xfrm>
            <a:off x="8012158" y="3479965"/>
            <a:ext cx="28546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chemeClr val="bg1"/>
                </a:solidFill>
              </a:rPr>
              <a:t>Private variable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63FFEB7-7998-E93D-AEDB-3C428CDFC88D}"/>
              </a:ext>
            </a:extLst>
          </p:cNvPr>
          <p:cNvSpPr/>
          <p:nvPr/>
        </p:nvSpPr>
        <p:spPr>
          <a:xfrm>
            <a:off x="6832622" y="3472535"/>
            <a:ext cx="978408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270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6" grpId="0"/>
      <p:bldP spid="27" grpId="0" animBg="1"/>
      <p:bldP spid="4" grpId="0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135B2-24C1-EF5F-3A6A-068D9B954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E17C4-320F-5560-7F46-A64328A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When to use private?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5FBF46-DB02-9EA2-FEC8-3723D6515FF4}"/>
              </a:ext>
            </a:extLst>
          </p:cNvPr>
          <p:cNvSpPr txBox="1"/>
          <p:nvPr/>
        </p:nvSpPr>
        <p:spPr>
          <a:xfrm>
            <a:off x="9370520" y="4846201"/>
            <a:ext cx="20505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chemeClr val="bg1"/>
                </a:solidFill>
              </a:rPr>
              <a:t>set()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971B7-131A-C1E4-F6DA-01070F8F0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71" y="1906893"/>
            <a:ext cx="10515600" cy="4351338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  <a:latin typeface="Aptos (Body)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en-US" sz="2800" b="0" i="0" dirty="0">
              <a:solidFill>
                <a:schemeClr val="bg1"/>
              </a:solidFill>
              <a:effectLst/>
              <a:latin typeface="Aptos (Body)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C6C0D-1AEE-70B1-506A-9D14E9D10301}"/>
              </a:ext>
            </a:extLst>
          </p:cNvPr>
          <p:cNvSpPr txBox="1"/>
          <p:nvPr/>
        </p:nvSpPr>
        <p:spPr>
          <a:xfrm>
            <a:off x="1422426" y="2621495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static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void</a:t>
            </a:r>
            <a:r>
              <a:rPr lang="en-PH" sz="25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endParaRPr lang="en-PH" sz="2500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DA2EE9-DB22-0A1C-3CFB-ED61EC9E5AF6}"/>
              </a:ext>
            </a:extLst>
          </p:cNvPr>
          <p:cNvSpPr txBox="1"/>
          <p:nvPr/>
        </p:nvSpPr>
        <p:spPr>
          <a:xfrm>
            <a:off x="4706332" y="2621495"/>
            <a:ext cx="9039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main</a:t>
            </a:r>
            <a:endParaRPr lang="en-PH" sz="25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F8A3D-7A3A-97CD-DF68-C0D1008BB02E}"/>
              </a:ext>
            </a:extLst>
          </p:cNvPr>
          <p:cNvSpPr txBox="1"/>
          <p:nvPr/>
        </p:nvSpPr>
        <p:spPr>
          <a:xfrm>
            <a:off x="5558888" y="2622851"/>
            <a:ext cx="28695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(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String</a:t>
            </a:r>
            <a:r>
              <a:rPr lang="en-PH" sz="2500" dirty="0">
                <a:solidFill>
                  <a:srgbClr val="00B0F0"/>
                </a:solidFill>
                <a:latin typeface="Consolas" panose="020B0609020204030204" pitchFamily="49" charset="0"/>
              </a:rPr>
              <a:t>[]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PH" sz="2500" dirty="0">
                <a:solidFill>
                  <a:srgbClr val="FF40FF"/>
                </a:solidFill>
                <a:latin typeface="Consolas" panose="020B0609020204030204" pitchFamily="49" charset="0"/>
              </a:rPr>
              <a:t>)</a:t>
            </a:r>
            <a:endParaRPr lang="en-PH" sz="2500" dirty="0">
              <a:solidFill>
                <a:srgbClr val="FF4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26598-E992-9982-87A0-130FFB4ED82F}"/>
              </a:ext>
            </a:extLst>
          </p:cNvPr>
          <p:cNvSpPr txBox="1"/>
          <p:nvPr/>
        </p:nvSpPr>
        <p:spPr>
          <a:xfrm>
            <a:off x="8286686" y="2618721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D42FE-6D40-A5CA-3D41-3835EEA2DC28}"/>
              </a:ext>
            </a:extLst>
          </p:cNvPr>
          <p:cNvSpPr txBox="1"/>
          <p:nvPr/>
        </p:nvSpPr>
        <p:spPr>
          <a:xfrm>
            <a:off x="1422426" y="5048527"/>
            <a:ext cx="5469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ED046-05CE-4939-4B0B-FC7409935E98}"/>
              </a:ext>
            </a:extLst>
          </p:cNvPr>
          <p:cNvSpPr txBox="1"/>
          <p:nvPr/>
        </p:nvSpPr>
        <p:spPr>
          <a:xfrm>
            <a:off x="947483" y="2023702"/>
            <a:ext cx="3599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App</a:t>
            </a:r>
            <a:endParaRPr lang="en-PH" sz="2500" dirty="0">
              <a:solidFill>
                <a:srgbClr val="00CC9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12EAF-E8A0-0CD1-C3AE-BD3049ED2CCD}"/>
              </a:ext>
            </a:extLst>
          </p:cNvPr>
          <p:cNvSpPr txBox="1"/>
          <p:nvPr/>
        </p:nvSpPr>
        <p:spPr>
          <a:xfrm>
            <a:off x="3959821" y="2001797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85E91-AE2D-44E3-691F-A6EF66817C08}"/>
              </a:ext>
            </a:extLst>
          </p:cNvPr>
          <p:cNvSpPr txBox="1"/>
          <p:nvPr/>
        </p:nvSpPr>
        <p:spPr>
          <a:xfrm>
            <a:off x="947483" y="5411203"/>
            <a:ext cx="47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  <a:endParaRPr lang="en-PH" sz="25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E3843-D1EF-9F74-B1D7-0FA495481001}"/>
              </a:ext>
            </a:extLst>
          </p:cNvPr>
          <p:cNvSpPr txBox="1"/>
          <p:nvPr/>
        </p:nvSpPr>
        <p:spPr>
          <a:xfrm>
            <a:off x="1879725" y="3382480"/>
            <a:ext cx="52656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rgbClr val="00CC99"/>
                </a:solidFill>
                <a:latin typeface="Consolas" panose="020B0609020204030204" pitchFamily="49" charset="0"/>
              </a:rPr>
              <a:t>Person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Person</a:t>
            </a:r>
            <a:r>
              <a:rPr lang="en-PH" sz="25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PH" sz="25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E5A03-5214-C488-78C1-A7DFA1F8BC5D}"/>
              </a:ext>
            </a:extLst>
          </p:cNvPr>
          <p:cNvSpPr txBox="1"/>
          <p:nvPr/>
        </p:nvSpPr>
        <p:spPr>
          <a:xfrm>
            <a:off x="1879724" y="3962089"/>
            <a:ext cx="35424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</a:t>
            </a:r>
            <a:r>
              <a:rPr lang="en-PH" sz="2500" dirty="0" err="1">
                <a:solidFill>
                  <a:srgbClr val="FFC000"/>
                </a:solidFill>
                <a:latin typeface="Consolas" panose="020B0609020204030204" pitchFamily="49" charset="0"/>
              </a:rPr>
              <a:t>Elizer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”;</a:t>
            </a:r>
            <a:endParaRPr lang="en-PH" sz="25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7DB5F8-7A50-D2B5-AB4D-127474CD5EAB}"/>
              </a:ext>
            </a:extLst>
          </p:cNvPr>
          <p:cNvSpPr txBox="1"/>
          <p:nvPr/>
        </p:nvSpPr>
        <p:spPr>
          <a:xfrm>
            <a:off x="8170700" y="3758096"/>
            <a:ext cx="295842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chemeClr val="bg1"/>
                </a:solidFill>
              </a:rPr>
              <a:t>This will be an error. We cannot set values for private variables like this.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EFC20483-8506-3EFB-866F-BE7CD714E7B2}"/>
              </a:ext>
            </a:extLst>
          </p:cNvPr>
          <p:cNvSpPr/>
          <p:nvPr/>
        </p:nvSpPr>
        <p:spPr>
          <a:xfrm>
            <a:off x="5675718" y="3987594"/>
            <a:ext cx="978408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A981D5-57E2-3E6F-3077-5AFA0711435D}"/>
              </a:ext>
            </a:extLst>
          </p:cNvPr>
          <p:cNvSpPr txBox="1"/>
          <p:nvPr/>
        </p:nvSpPr>
        <p:spPr>
          <a:xfrm>
            <a:off x="1879723" y="4505308"/>
            <a:ext cx="56976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Me</a:t>
            </a:r>
            <a:r>
              <a:rPr lang="en-PH" sz="25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PH" sz="25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creditcardnumber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PH" sz="2500" dirty="0">
                <a:latin typeface="Consolas" panose="020B0609020204030204" pitchFamily="49" charset="0"/>
              </a:rPr>
              <a:t> </a:t>
            </a:r>
            <a:r>
              <a:rPr lang="en-PH" sz="2500" dirty="0">
                <a:solidFill>
                  <a:srgbClr val="FFC000"/>
                </a:solidFill>
                <a:latin typeface="Consolas" panose="020B0609020204030204" pitchFamily="49" charset="0"/>
              </a:rPr>
              <a:t>“123”;</a:t>
            </a:r>
            <a:endParaRPr lang="en-PH" sz="2500" dirty="0">
              <a:solidFill>
                <a:srgbClr val="FFC000"/>
              </a:solidFill>
            </a:endParaRP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91A60B0E-9141-C8AA-D96B-DB9149D1CAAE}"/>
              </a:ext>
            </a:extLst>
          </p:cNvPr>
          <p:cNvSpPr/>
          <p:nvPr/>
        </p:nvSpPr>
        <p:spPr>
          <a:xfrm>
            <a:off x="7037518" y="4439143"/>
            <a:ext cx="978408" cy="484632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707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 animBg="1"/>
      <p:bldP spid="34" grpId="0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4216</TotalTime>
  <Words>614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(Body)</vt:lpstr>
      <vt:lpstr>Aptos Display</vt:lpstr>
      <vt:lpstr>Arial</vt:lpstr>
      <vt:lpstr>Calibri (Body)</vt:lpstr>
      <vt:lpstr>Consolas</vt:lpstr>
      <vt:lpstr>Wingdings</vt:lpstr>
      <vt:lpstr>Office Theme</vt:lpstr>
      <vt:lpstr>Encapsulation</vt:lpstr>
      <vt:lpstr>What is Encapsulation?</vt:lpstr>
      <vt:lpstr>What is Encapsulation?</vt:lpstr>
      <vt:lpstr>Class Attributes and Methods Access Modifiers </vt:lpstr>
      <vt:lpstr>Public variables</vt:lpstr>
      <vt:lpstr>When to use public?</vt:lpstr>
      <vt:lpstr>Private variables</vt:lpstr>
      <vt:lpstr>When to use private?</vt:lpstr>
      <vt:lpstr>When to use private?</vt:lpstr>
      <vt:lpstr>Private variables</vt:lpstr>
      <vt:lpstr>set() and get() methods</vt:lpstr>
      <vt:lpstr>set() and get() methods</vt:lpstr>
      <vt:lpstr>set() and get() methods</vt:lpstr>
      <vt:lpstr>Why use Encapsulation?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772</cp:revision>
  <dcterms:created xsi:type="dcterms:W3CDTF">2024-08-08T01:29:50Z</dcterms:created>
  <dcterms:modified xsi:type="dcterms:W3CDTF">2025-03-26T08:38:37Z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