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14" r:id="rId3"/>
    <p:sldId id="318" r:id="rId4"/>
    <p:sldId id="319" r:id="rId5"/>
    <p:sldId id="320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84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2096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968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060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Encapsulation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Encapsulation?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0" i="0" dirty="0">
                <a:effectLst/>
                <a:latin typeface="Calibri (Body)"/>
              </a:rPr>
              <a:t>Encapsulation is one of the key features of object-oriented programming. The other three are inheritance, </a:t>
            </a:r>
            <a:r>
              <a:rPr lang="en-US" sz="2500" dirty="0">
                <a:latin typeface="Calibri (Body)"/>
              </a:rPr>
              <a:t>polymorphism and abstraction.</a:t>
            </a: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0" i="0" dirty="0">
                <a:effectLst/>
                <a:latin typeface="Calibri (Body)"/>
              </a:rPr>
              <a:t>It prevents outer classes from accessing and changing fields and methods of a class. This also helps to achieve </a:t>
            </a:r>
            <a:r>
              <a:rPr lang="en-US" sz="2500" b="1" i="0" dirty="0">
                <a:effectLst/>
                <a:latin typeface="Calibri (Body)"/>
              </a:rPr>
              <a:t>data hiding</a:t>
            </a:r>
            <a:r>
              <a:rPr lang="en-US" sz="2500" b="0" i="0" dirty="0">
                <a:effectLst/>
                <a:latin typeface="Calibri (Body)"/>
              </a:rPr>
              <a:t>.</a:t>
            </a:r>
          </a:p>
          <a:p>
            <a:pPr algn="l"/>
            <a:endParaRPr lang="en-US" sz="25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Encapsulation can be achieved by declaring all the variables in the class as </a:t>
            </a:r>
            <a:r>
              <a:rPr lang="en-US" sz="2500" b="1" i="0" dirty="0">
                <a:solidFill>
                  <a:srgbClr val="273239"/>
                </a:solidFill>
                <a:effectLst/>
                <a:latin typeface="Calibri (Body)"/>
              </a:rPr>
              <a:t>private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 and writing public methods in the class to</a:t>
            </a:r>
            <a:r>
              <a:rPr lang="en-US" sz="2500" b="1" i="0" dirty="0">
                <a:solidFill>
                  <a:srgbClr val="273239"/>
                </a:solidFill>
                <a:effectLst/>
                <a:latin typeface="Calibri (Body)"/>
              </a:rPr>
              <a:t> set and get the values of variables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algn="l"/>
            <a:endParaRPr lang="en-US" sz="2500" b="0" i="0" dirty="0">
              <a:effectLst/>
              <a:latin typeface="Calibri (Body)"/>
            </a:endParaRPr>
          </a:p>
          <a:p>
            <a:br>
              <a:rPr lang="en-US" sz="2500" dirty="0">
                <a:latin typeface="Calibri (Body)"/>
              </a:rPr>
            </a:b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Encapsulation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997B6-88B9-349C-E569-ABEEC3C7C40D}"/>
              </a:ext>
            </a:extLst>
          </p:cNvPr>
          <p:cNvSpPr txBox="1"/>
          <p:nvPr/>
        </p:nvSpPr>
        <p:spPr>
          <a:xfrm>
            <a:off x="1524001" y="1358925"/>
            <a:ext cx="1321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E82C8-A7B9-50F5-E98D-05387CC12707}"/>
              </a:ext>
            </a:extLst>
          </p:cNvPr>
          <p:cNvSpPr txBox="1"/>
          <p:nvPr/>
        </p:nvSpPr>
        <p:spPr>
          <a:xfrm>
            <a:off x="2586763" y="1354011"/>
            <a:ext cx="1252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Person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FA346-6F6B-455B-2F73-53E216089A2D}"/>
              </a:ext>
            </a:extLst>
          </p:cNvPr>
          <p:cNvSpPr txBox="1"/>
          <p:nvPr/>
        </p:nvSpPr>
        <p:spPr>
          <a:xfrm>
            <a:off x="3839227" y="1325489"/>
            <a:ext cx="3764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723478-D7FD-912A-2441-3181E3A0B246}"/>
              </a:ext>
            </a:extLst>
          </p:cNvPr>
          <p:cNvSpPr txBox="1"/>
          <p:nvPr/>
        </p:nvSpPr>
        <p:spPr>
          <a:xfrm>
            <a:off x="1899781" y="1971904"/>
            <a:ext cx="39686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private</a:t>
            </a:r>
            <a:r>
              <a:rPr lang="en-PH" sz="2500" dirty="0">
                <a:latin typeface="Consolas" panose="020B0609020204030204" pitchFamily="49" charset="0"/>
              </a:rPr>
              <a:t> String name;</a:t>
            </a:r>
          </a:p>
          <a:p>
            <a:endParaRPr lang="en-PH" sz="2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5D87-049F-62A3-F9D5-C92277952366}"/>
              </a:ext>
            </a:extLst>
          </p:cNvPr>
          <p:cNvSpPr txBox="1"/>
          <p:nvPr/>
        </p:nvSpPr>
        <p:spPr>
          <a:xfrm>
            <a:off x="1524000" y="5418803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5A662F-2675-F064-1F7E-8743A79E1383}"/>
              </a:ext>
            </a:extLst>
          </p:cNvPr>
          <p:cNvSpPr txBox="1"/>
          <p:nvPr/>
        </p:nvSpPr>
        <p:spPr>
          <a:xfrm>
            <a:off x="1899781" y="2576813"/>
            <a:ext cx="50459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String </a:t>
            </a:r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getName</a:t>
            </a:r>
            <a:r>
              <a:rPr lang="en-PH" sz="2500" dirty="0">
                <a:latin typeface="Consolas" panose="020B0609020204030204" pitchFamily="49" charset="0"/>
              </a:rPr>
              <a:t>(){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	return name;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D8A09A-E85D-0EAB-1C3C-9C27C1732DBA}"/>
              </a:ext>
            </a:extLst>
          </p:cNvPr>
          <p:cNvSpPr txBox="1"/>
          <p:nvPr/>
        </p:nvSpPr>
        <p:spPr>
          <a:xfrm>
            <a:off x="1899780" y="4044452"/>
            <a:ext cx="68371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String </a:t>
            </a:r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setName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latin typeface="Consolas" panose="020B0609020204030204" pitchFamily="49" charset="0"/>
              </a:rPr>
              <a:t>newName</a:t>
            </a:r>
            <a:r>
              <a:rPr lang="en-PH" sz="2500" dirty="0">
                <a:latin typeface="Consolas" panose="020B0609020204030204" pitchFamily="49" charset="0"/>
              </a:rPr>
              <a:t>){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	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PH" sz="2500" dirty="0">
                <a:latin typeface="Consolas" panose="020B0609020204030204" pitchFamily="49" charset="0"/>
              </a:rPr>
              <a:t>.name = </a:t>
            </a:r>
            <a:r>
              <a:rPr lang="en-PH" sz="2500" dirty="0" err="1">
                <a:latin typeface="Consolas" panose="020B0609020204030204" pitchFamily="49" charset="0"/>
              </a:rPr>
              <a:t>newName</a:t>
            </a:r>
            <a:r>
              <a:rPr lang="en-PH" sz="2500" dirty="0">
                <a:latin typeface="Consolas" panose="020B0609020204030204" pitchFamily="49" charset="0"/>
              </a:rPr>
              <a:t>;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CC3F0-3D8D-2346-D504-8AC15F9D866B}"/>
              </a:ext>
            </a:extLst>
          </p:cNvPr>
          <p:cNvSpPr txBox="1"/>
          <p:nvPr/>
        </p:nvSpPr>
        <p:spPr>
          <a:xfrm>
            <a:off x="7359299" y="1974128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Private variable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2DEAE189-B3F4-63ED-23CD-48CE3F9EC2BC}"/>
              </a:ext>
            </a:extLst>
          </p:cNvPr>
          <p:cNvSpPr/>
          <p:nvPr/>
        </p:nvSpPr>
        <p:spPr>
          <a:xfrm>
            <a:off x="6179763" y="196669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E6E896-1724-3D05-D276-1BB6CE596EFC}"/>
              </a:ext>
            </a:extLst>
          </p:cNvPr>
          <p:cNvSpPr txBox="1"/>
          <p:nvPr/>
        </p:nvSpPr>
        <p:spPr>
          <a:xfrm>
            <a:off x="7735080" y="2737481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get() method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E9863833-5E2A-4308-6E8D-4B56354109AC}"/>
              </a:ext>
            </a:extLst>
          </p:cNvPr>
          <p:cNvSpPr/>
          <p:nvPr/>
        </p:nvSpPr>
        <p:spPr>
          <a:xfrm>
            <a:off x="6555544" y="273005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D34272-98E9-2A70-B975-7086F1D7EE15}"/>
              </a:ext>
            </a:extLst>
          </p:cNvPr>
          <p:cNvSpPr txBox="1"/>
          <p:nvPr/>
        </p:nvSpPr>
        <p:spPr>
          <a:xfrm>
            <a:off x="9897197" y="4046101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set() method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2DAD2C9A-8D7B-31D4-6940-5008077B9178}"/>
              </a:ext>
            </a:extLst>
          </p:cNvPr>
          <p:cNvSpPr/>
          <p:nvPr/>
        </p:nvSpPr>
        <p:spPr>
          <a:xfrm>
            <a:off x="8717661" y="403867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91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23" grpId="0"/>
      <p:bldP spid="24" grpId="0"/>
      <p:bldP spid="26" grpId="0"/>
      <p:bldP spid="27" grpId="0"/>
      <p:bldP spid="28" grpId="0"/>
      <p:bldP spid="29" grpId="0" animBg="1"/>
      <p:bldP spid="30" grpId="0"/>
      <p:bldP spid="31" grpId="0" animBg="1"/>
      <p:bldP spid="3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Private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>
                <a:latin typeface="Calibri (Body)"/>
              </a:rPr>
              <a:t>P</a:t>
            </a:r>
            <a:r>
              <a:rPr lang="en-US" sz="2500" b="1" dirty="0">
                <a:effectLst/>
                <a:latin typeface="Calibri (Body)"/>
              </a:rPr>
              <a:t>rivate variables can only be accessed within the same class </a:t>
            </a:r>
            <a:r>
              <a:rPr lang="en-US" sz="2500" dirty="0">
                <a:effectLst/>
                <a:latin typeface="Calibri (Body)"/>
              </a:rPr>
              <a:t>where it is declared. Other classes cannot access private variables.</a:t>
            </a:r>
          </a:p>
          <a:p>
            <a:pPr algn="l"/>
            <a:endParaRPr lang="en-US" sz="2500" dirty="0"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i="0" dirty="0">
                <a:solidFill>
                  <a:srgbClr val="000000"/>
                </a:solidFill>
                <a:latin typeface="Calibri (Body)"/>
              </a:rPr>
              <a:t>You will no</a:t>
            </a:r>
            <a:r>
              <a:rPr lang="en-US" sz="2500" b="1" dirty="0">
                <a:solidFill>
                  <a:srgbClr val="000000"/>
                </a:solidFill>
                <a:latin typeface="Calibri (Body)"/>
              </a:rPr>
              <a:t>t be able to print the value of private variables </a:t>
            </a:r>
            <a:r>
              <a:rPr lang="en-US" sz="2500" dirty="0">
                <a:solidFill>
                  <a:srgbClr val="000000"/>
                </a:solidFill>
                <a:latin typeface="Calibri (Body)"/>
              </a:rPr>
              <a:t>if you are trying to print it in another class.</a:t>
            </a:r>
            <a:endParaRPr lang="en-US" sz="2500" b="0" i="0" dirty="0">
              <a:solidFill>
                <a:srgbClr val="000000"/>
              </a:solidFill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i="0" dirty="0">
                <a:solidFill>
                  <a:srgbClr val="000000"/>
                </a:solidFill>
                <a:latin typeface="Calibri (Body)"/>
              </a:rPr>
              <a:t>You will no</a:t>
            </a:r>
            <a:r>
              <a:rPr lang="en-US" sz="2500" b="1" dirty="0">
                <a:solidFill>
                  <a:srgbClr val="000000"/>
                </a:solidFill>
                <a:latin typeface="Calibri (Body)"/>
              </a:rPr>
              <a:t>t be able to change the value of private variables </a:t>
            </a:r>
            <a:r>
              <a:rPr lang="en-US" sz="2500" dirty="0">
                <a:solidFill>
                  <a:srgbClr val="000000"/>
                </a:solidFill>
                <a:latin typeface="Calibri (Body)"/>
              </a:rPr>
              <a:t>if you are in another class.</a:t>
            </a:r>
            <a:endParaRPr lang="en-US" sz="2500" b="0" i="0" dirty="0">
              <a:solidFill>
                <a:srgbClr val="000000"/>
              </a:solidFill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u="sng" dirty="0">
              <a:solidFill>
                <a:srgbClr val="000000"/>
              </a:solidFill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latin typeface="Calibri (Body)"/>
              </a:rPr>
              <a:t>You will get an error “</a:t>
            </a:r>
            <a:r>
              <a:rPr lang="en-US" sz="2500" b="1" i="0" dirty="0">
                <a:solidFill>
                  <a:srgbClr val="000000"/>
                </a:solidFill>
                <a:latin typeface="Calibri (Body)"/>
              </a:rPr>
              <a:t>The field name is not visible</a:t>
            </a:r>
            <a:r>
              <a:rPr lang="en-US" sz="2500" b="0" i="0" dirty="0">
                <a:solidFill>
                  <a:srgbClr val="000000"/>
                </a:solidFill>
                <a:latin typeface="Calibri (Body)"/>
              </a:rPr>
              <a:t>” if you try to access private variables outside another class.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527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set() and get()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>
                <a:latin typeface="Calibri (Body)"/>
              </a:rPr>
              <a:t>These methods are used to provide access to private variables to other classes.</a:t>
            </a:r>
          </a:p>
          <a:p>
            <a:pPr algn="l"/>
            <a:endParaRPr lang="en-US" sz="25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>
                <a:latin typeface="Calibri (Body)"/>
              </a:rPr>
              <a:t>The get method returns the variable value, and the set method sets the value.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br>
              <a:rPr lang="en-US" sz="2500" dirty="0">
                <a:latin typeface="Calibri (Body)"/>
              </a:rPr>
            </a:b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3167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Why use Encapsulation?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500" b="1" i="0" dirty="0">
                <a:solidFill>
                  <a:srgbClr val="273239"/>
                </a:solidFill>
                <a:effectLst/>
                <a:latin typeface="Calibri (Body)"/>
              </a:rPr>
              <a:t>Control of Data. 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We can make the variables of the class </a:t>
            </a:r>
            <a:r>
              <a:rPr lang="en-US" sz="2500" i="0" dirty="0">
                <a:solidFill>
                  <a:srgbClr val="273239"/>
                </a:solidFill>
                <a:effectLst/>
                <a:latin typeface="Calibri (Body)"/>
              </a:rPr>
              <a:t>read-only or write-only </a:t>
            </a:r>
            <a:r>
              <a:rPr lang="en-US" sz="2500" dirty="0">
                <a:solidFill>
                  <a:srgbClr val="273239"/>
                </a:solidFill>
                <a:latin typeface="Calibri (Body)"/>
              </a:rPr>
              <a:t>depending on 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our requirement.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500" b="1" i="0" dirty="0">
                <a:solidFill>
                  <a:srgbClr val="273239"/>
                </a:solidFill>
                <a:effectLst/>
                <a:latin typeface="Calibri (Body)"/>
              </a:rPr>
              <a:t>Hide and Protect Data. </a:t>
            </a:r>
            <a:r>
              <a:rPr lang="en-US" sz="2500" i="0" dirty="0">
                <a:solidFill>
                  <a:srgbClr val="273239"/>
                </a:solidFill>
                <a:effectLst/>
                <a:latin typeface="Calibri (Body)"/>
              </a:rPr>
              <a:t>You do not need to show to everyone especially to other users the implementation and the structure of a class. Ther</a:t>
            </a:r>
            <a:r>
              <a:rPr lang="en-US" sz="2500" dirty="0">
                <a:solidFill>
                  <a:srgbClr val="273239"/>
                </a:solidFill>
                <a:latin typeface="Calibri (Body)"/>
              </a:rPr>
              <a:t>e are confidential</a:t>
            </a:r>
            <a:r>
              <a:rPr lang="en-US" sz="2500" i="0" dirty="0">
                <a:solidFill>
                  <a:srgbClr val="273239"/>
                </a:solidFill>
                <a:effectLst/>
                <a:latin typeface="Calibri (Body)"/>
              </a:rPr>
              <a:t> data that should be hidden (e.g. </a:t>
            </a:r>
            <a:r>
              <a:rPr lang="en-US" sz="2500" dirty="0">
                <a:solidFill>
                  <a:srgbClr val="273239"/>
                </a:solidFill>
                <a:latin typeface="Calibri (Body)"/>
              </a:rPr>
              <a:t>credit card numbers</a:t>
            </a:r>
            <a:r>
              <a:rPr lang="en-US" sz="2500" i="0" dirty="0">
                <a:solidFill>
                  <a:srgbClr val="273239"/>
                </a:solidFill>
                <a:effectLst/>
                <a:latin typeface="Calibri (Body)"/>
              </a:rPr>
              <a:t>) and data that can be visible to others (e.g. username).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500" b="1" dirty="0">
              <a:solidFill>
                <a:srgbClr val="273239"/>
              </a:solidFill>
              <a:latin typeface="Calibri (Body)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500" b="1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8883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1069</TotalTime>
  <Words>348</Words>
  <Application>Microsoft Office PowerPoint</Application>
  <PresentationFormat>Widescreen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Encapsulation</vt:lpstr>
      <vt:lpstr>What is Encapsulation?</vt:lpstr>
      <vt:lpstr>Encapsulation</vt:lpstr>
      <vt:lpstr>Private variables</vt:lpstr>
      <vt:lpstr>set() and get() methods</vt:lpstr>
      <vt:lpstr>Why use Encapsulation?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164</cp:revision>
  <dcterms:created xsi:type="dcterms:W3CDTF">2022-05-11T03:47:05Z</dcterms:created>
  <dcterms:modified xsi:type="dcterms:W3CDTF">2023-02-04T08:17:09Z</dcterms:modified>
</cp:coreProperties>
</file>