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63" r:id="rId3"/>
    <p:sldId id="365" r:id="rId4"/>
    <p:sldId id="437" r:id="rId5"/>
    <p:sldId id="397" r:id="rId6"/>
    <p:sldId id="398" r:id="rId7"/>
    <p:sldId id="456" r:id="rId8"/>
    <p:sldId id="439" r:id="rId9"/>
    <p:sldId id="440" r:id="rId10"/>
    <p:sldId id="442" r:id="rId11"/>
    <p:sldId id="443" r:id="rId12"/>
    <p:sldId id="449" r:id="rId13"/>
    <p:sldId id="444" r:id="rId14"/>
    <p:sldId id="445" r:id="rId15"/>
    <p:sldId id="446" r:id="rId16"/>
    <p:sldId id="447" r:id="rId17"/>
    <p:sldId id="448" r:id="rId18"/>
    <p:sldId id="450" r:id="rId19"/>
    <p:sldId id="451" r:id="rId20"/>
    <p:sldId id="453" r:id="rId21"/>
    <p:sldId id="454" r:id="rId22"/>
    <p:sldId id="45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CC99"/>
    <a:srgbClr val="009999"/>
    <a:srgbClr val="008080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490"/>
  </p:normalViewPr>
  <p:slideViewPr>
    <p:cSldViewPr snapToGrid="0">
      <p:cViewPr varScale="1">
        <p:scale>
          <a:sx n="121" d="100"/>
          <a:sy n="121" d="100"/>
        </p:scale>
        <p:origin x="14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CCOBJPGL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Threads and </a:t>
            </a:r>
            <a:r>
              <a:rPr lang="en-US" sz="7000">
                <a:solidFill>
                  <a:srgbClr val="32418C"/>
                </a:solidFill>
                <a:latin typeface="Aptos" panose="020B0004020202020204" pitchFamily="34" charset="0"/>
              </a:rPr>
              <a:t>Multithreading in Java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9C-2D30-02FF-A63C-8FDC0BA4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Thread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847312-5381-CEFF-68DE-DDC94E950628}"/>
              </a:ext>
            </a:extLst>
          </p:cNvPr>
          <p:cNvGrpSpPr/>
          <p:nvPr/>
        </p:nvGrpSpPr>
        <p:grpSpPr>
          <a:xfrm>
            <a:off x="10001402" y="1969851"/>
            <a:ext cx="1712230" cy="369332"/>
            <a:chOff x="9913262" y="1679539"/>
            <a:chExt cx="1712230" cy="369332"/>
          </a:xfrm>
        </p:grpSpPr>
        <p:pic>
          <p:nvPicPr>
            <p:cNvPr id="5" name="Picture 4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101C3336-D9EE-FAC3-EC55-17D4C0A89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DAD33F-EB3D-77DA-4971-62CD2DC2538A}"/>
                </a:ext>
              </a:extLst>
            </p:cNvPr>
            <p:cNvSpPr txBox="1"/>
            <p:nvPr/>
          </p:nvSpPr>
          <p:spPr>
            <a:xfrm>
              <a:off x="10273262" y="1679539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Animal.java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77EA-1D1A-72BE-24F9-5A23EEC2C9BF}"/>
              </a:ext>
            </a:extLst>
          </p:cNvPr>
          <p:cNvSpPr txBox="1">
            <a:spLocks/>
          </p:cNvSpPr>
          <p:nvPr/>
        </p:nvSpPr>
        <p:spPr>
          <a:xfrm>
            <a:off x="606114" y="1949823"/>
            <a:ext cx="11235266" cy="31735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D0E3C-FDD2-C790-987B-2C0EB5D427C3}"/>
              </a:ext>
            </a:extLst>
          </p:cNvPr>
          <p:cNvSpPr txBox="1"/>
          <p:nvPr/>
        </p:nvSpPr>
        <p:spPr>
          <a:xfrm>
            <a:off x="870769" y="2269144"/>
            <a:ext cx="10842863" cy="2755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user thread that is running"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PH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3F55F-6FB1-ECB9-6572-D326B1E0587E}"/>
              </a:ext>
            </a:extLst>
          </p:cNvPr>
          <p:cNvSpPr txBox="1"/>
          <p:nvPr/>
        </p:nvSpPr>
        <p:spPr>
          <a:xfrm>
            <a:off x="606114" y="5334077"/>
            <a:ext cx="11235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/>
              <a:t>There are two ways to create a thread. The first option is to </a:t>
            </a:r>
            <a:r>
              <a:rPr lang="en-US" sz="3000" dirty="0">
                <a:solidFill>
                  <a:srgbClr val="0070C0"/>
                </a:solidFill>
              </a:rPr>
              <a:t>extend the </a:t>
            </a:r>
            <a:r>
              <a:rPr lang="en-US" sz="3000" b="1" dirty="0">
                <a:solidFill>
                  <a:srgbClr val="0070C0"/>
                </a:solidFill>
              </a:rPr>
              <a:t>Thread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b="1" dirty="0">
                <a:solidFill>
                  <a:srgbClr val="0070C0"/>
                </a:solidFill>
              </a:rPr>
              <a:t>class.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5904F4-9A26-8DD6-B6AE-427DDFDDA05E}"/>
              </a:ext>
            </a:extLst>
          </p:cNvPr>
          <p:cNvGrpSpPr/>
          <p:nvPr/>
        </p:nvGrpSpPr>
        <p:grpSpPr>
          <a:xfrm>
            <a:off x="9743867" y="2058395"/>
            <a:ext cx="1988587" cy="369332"/>
            <a:chOff x="9913262" y="1679539"/>
            <a:chExt cx="1988587" cy="369332"/>
          </a:xfrm>
        </p:grpSpPr>
        <p:pic>
          <p:nvPicPr>
            <p:cNvPr id="17" name="Picture 16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4986DE55-89DF-772F-9ED8-B7295431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EA2C0C-19D5-250C-A203-14049C72A18E}"/>
                </a:ext>
              </a:extLst>
            </p:cNvPr>
            <p:cNvSpPr txBox="1"/>
            <p:nvPr/>
          </p:nvSpPr>
          <p:spPr>
            <a:xfrm>
              <a:off x="10273262" y="1679539"/>
              <a:ext cx="1628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MyThread.java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C83DEE-0689-4CE5-ADD7-AC5F8CC1FC15}"/>
              </a:ext>
            </a:extLst>
          </p:cNvPr>
          <p:cNvSpPr/>
          <p:nvPr/>
        </p:nvSpPr>
        <p:spPr>
          <a:xfrm>
            <a:off x="4034060" y="2292565"/>
            <a:ext cx="197677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97C6AEB-FA34-110C-A17A-899EAF20D467}"/>
              </a:ext>
            </a:extLst>
          </p:cNvPr>
          <p:cNvSpPr/>
          <p:nvPr/>
        </p:nvSpPr>
        <p:spPr>
          <a:xfrm>
            <a:off x="6223746" y="2234915"/>
            <a:ext cx="102972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31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26C23-71D0-FBF4-A053-9761C523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01BB-E002-4EE2-F91C-6BE0B625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Thread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3C1F2-F62B-3D7D-78C1-812AF3B61479}"/>
              </a:ext>
            </a:extLst>
          </p:cNvPr>
          <p:cNvGrpSpPr/>
          <p:nvPr/>
        </p:nvGrpSpPr>
        <p:grpSpPr>
          <a:xfrm>
            <a:off x="10001402" y="1969851"/>
            <a:ext cx="1712230" cy="369332"/>
            <a:chOff x="9913262" y="1679539"/>
            <a:chExt cx="1712230" cy="369332"/>
          </a:xfrm>
        </p:grpSpPr>
        <p:pic>
          <p:nvPicPr>
            <p:cNvPr id="5" name="Picture 4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AED4C10E-9BF0-FD01-775A-71D1932C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682AE8-7E8D-C24A-9119-8FC0F2E639E2}"/>
                </a:ext>
              </a:extLst>
            </p:cNvPr>
            <p:cNvSpPr txBox="1"/>
            <p:nvPr/>
          </p:nvSpPr>
          <p:spPr>
            <a:xfrm>
              <a:off x="10273262" y="1679539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Animal.java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4C85F7-5BBA-1B0A-BBBD-3D52D4976B1E}"/>
              </a:ext>
            </a:extLst>
          </p:cNvPr>
          <p:cNvSpPr txBox="1">
            <a:spLocks/>
          </p:cNvSpPr>
          <p:nvPr/>
        </p:nvSpPr>
        <p:spPr>
          <a:xfrm>
            <a:off x="606114" y="1949823"/>
            <a:ext cx="11235266" cy="31735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6AB9C-4494-B4A6-2146-D5816FE698A2}"/>
              </a:ext>
            </a:extLst>
          </p:cNvPr>
          <p:cNvSpPr txBox="1"/>
          <p:nvPr/>
        </p:nvSpPr>
        <p:spPr>
          <a:xfrm>
            <a:off x="870769" y="2269144"/>
            <a:ext cx="108428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MyRunnable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user thread that is running"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A57AF-9381-8B72-3E3C-5700680A24A6}"/>
              </a:ext>
            </a:extLst>
          </p:cNvPr>
          <p:cNvSpPr txBox="1"/>
          <p:nvPr/>
        </p:nvSpPr>
        <p:spPr>
          <a:xfrm>
            <a:off x="606114" y="5334077"/>
            <a:ext cx="11235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/>
              <a:t>The second option is to </a:t>
            </a:r>
            <a:r>
              <a:rPr lang="en-US" sz="3000" b="1" dirty="0">
                <a:solidFill>
                  <a:srgbClr val="0070C0"/>
                </a:solidFill>
              </a:rPr>
              <a:t>implement the 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Runnable interface</a:t>
            </a:r>
            <a:r>
              <a:rPr lang="en-US" sz="3000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425534-BB21-F03E-4CAC-8EEF50A2674C}"/>
              </a:ext>
            </a:extLst>
          </p:cNvPr>
          <p:cNvGrpSpPr/>
          <p:nvPr/>
        </p:nvGrpSpPr>
        <p:grpSpPr>
          <a:xfrm>
            <a:off x="9526410" y="2025872"/>
            <a:ext cx="2251095" cy="369332"/>
            <a:chOff x="9913262" y="1679539"/>
            <a:chExt cx="2251095" cy="369332"/>
          </a:xfrm>
        </p:grpSpPr>
        <p:pic>
          <p:nvPicPr>
            <p:cNvPr id="17" name="Picture 16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3B6BBC80-69A2-FA7D-75FE-82C01486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39C5E9-31FC-D64B-5C0F-DDECBA153F8A}"/>
                </a:ext>
              </a:extLst>
            </p:cNvPr>
            <p:cNvSpPr txBox="1"/>
            <p:nvPr/>
          </p:nvSpPr>
          <p:spPr>
            <a:xfrm>
              <a:off x="10273262" y="1679539"/>
              <a:ext cx="1891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MyRunnable.java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4C4ABD4-FD05-4BDB-696B-03998DAD9000}"/>
              </a:ext>
            </a:extLst>
          </p:cNvPr>
          <p:cNvSpPr/>
          <p:nvPr/>
        </p:nvSpPr>
        <p:spPr>
          <a:xfrm>
            <a:off x="4296335" y="2279118"/>
            <a:ext cx="2680239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98D833D-0EAB-713E-2492-8D86CF26C484}"/>
              </a:ext>
            </a:extLst>
          </p:cNvPr>
          <p:cNvSpPr/>
          <p:nvPr/>
        </p:nvSpPr>
        <p:spPr>
          <a:xfrm>
            <a:off x="7189485" y="2221468"/>
            <a:ext cx="102972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72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7CE95-5A62-8FE7-F589-E4CE606C47A3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D51F1-4B36-3F26-631F-5A1F0FDBB026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2FF123-34FE-16D3-01DC-14EEEBAB1792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446BBF-3CDD-A52D-48A5-549E1A456CAB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63646-ACEA-1A2B-614A-816D0CC3FCDF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Blocked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E37D22-F443-6E38-5832-BB64C4825A3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4A7A3C-F57B-D175-AC1F-996824EFD75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52B22A-34CB-8FF8-287C-F5E6BBDF4B3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6852E3-B594-06E4-0E4C-9A00AE1B4B21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59FE5-8FD9-A5FF-1732-EB7F40B8C27F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F5217-B4F5-37F2-6E2C-1634CF2F262E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End of execution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DDCAD-05F4-436B-1D7C-A69D85BEB2FB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A7BBD-52D8-F580-BE1A-9E510293CEC9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start()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0774D-3E82-4C60-2EDA-3493972E3C43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run()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04593-7C79-755B-EB35-20BEEB54525C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sleep()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DDDFFF-6378-0160-F954-80F6622B4D20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AF87252-8F7F-357B-8212-CD3DEB686289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C74A692-1D5F-1ECB-2A1A-F413B1DBEB57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5DD95B-11E3-18D6-159A-EF1666AC6715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D5CCC4-DC08-D539-FC88-7D49DE846573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5F798-3717-35C4-3733-94C639D476C2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76C378-633B-F80A-6D96-48CDA635A536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511983-3141-4C2A-B75F-4DC0EF08BC32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BF033-457A-17B9-406F-D85B54C081F4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4B07CE-1067-44AF-430F-1F4A1B3FBC0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B3693A-D253-1E77-390E-4D9FCE825F3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97904E-FE94-480E-EB23-01764A7D46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21AAFC-C1DD-88C9-316D-4C56991AEBD6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E88F7-C0A4-B7F5-DA31-171AF5C6B05D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C8DE1F-2339-997B-647C-EACE03944C22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D0AB3-0A8D-8F1B-8630-F632B2D03B6E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FF333-CBBE-4BAF-95E9-70E84BE99191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0C7BE-FFAC-21AD-2A76-12AFCBAF7F2E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2C819-46CA-4979-666F-B4F1EB7899EE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328147-1AF6-B06B-5F88-3CAE2F734A6E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CE1944-E44E-37FE-8315-E336C7D54966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6AB401B-CC3F-C841-3BC8-4CF79D53484E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810931-6299-F016-B1DF-1D1242BC5991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3FDF07-C673-F8ED-4D86-5862EF4CD4D0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New State</a:t>
            </a:r>
            <a:r>
              <a:rPr lang="en-US" sz="1800" dirty="0"/>
              <a:t>. As we use the Thread class to construct a thread entity, the thread is born and is defined as being in the New state. </a:t>
            </a:r>
          </a:p>
        </p:txBody>
      </p:sp>
    </p:spTree>
    <p:extLst>
      <p:ext uri="{BB962C8B-B14F-4D97-AF65-F5344CB8AC3E}">
        <p14:creationId xmlns:p14="http://schemas.microsoft.com/office/powerpoint/2010/main" val="195324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783478-49E1-3C4F-36B1-FFB370EC2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322D6F-81DD-E090-B63C-70ABD9FB523B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C1C21-9085-8A0E-0333-F8665E31DFC4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422752-E5AD-ED5C-BCFA-591838AE9CC3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3462EB-9EB1-E33A-CFAC-7B8C378EE28A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24722-A47E-26D6-C5C6-CDA2079243C9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F055A-CDE5-4F4C-9260-4442F582A48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CC2440-CD27-82BB-94D3-1064A5FFBA1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FD522A-C0FE-A70A-BCF0-D8B453F5D82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AD7DFD-0508-0998-CBA2-3F7FEEC64613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8B85F-9E80-17DB-981E-23BEDCA8B194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35928-2BDB-B672-7C8C-C1DDEA0B1986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46E6D-D8E7-A871-ADB5-5308AA7A36DC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79F39-E8CB-E7C4-1455-470A607B8058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EEB79-F9D8-309C-170F-BBAFA9FA6BC4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F509C-64A8-FBE8-6747-D84F8ADA9A3E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8DE5219-44CB-1727-5F59-4B90FB6A9D5A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E97B94F-02FA-BCA4-EB1F-58954178A13B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5F6EE8D-58A4-0D3C-BC4B-9BD2AAA559B6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2C5F3D1-696D-BCF0-C887-5CA596DA9B57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FB9A3F-295E-9511-088A-DB1F7A7DC471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Runnable State</a:t>
            </a:r>
            <a:r>
              <a:rPr lang="en-US" sz="1800" dirty="0"/>
              <a:t>. A thread in the runnable state is prepared to execute the code. When a new thread's start() function is called, it enters a runnable state.</a:t>
            </a:r>
          </a:p>
        </p:txBody>
      </p:sp>
    </p:spTree>
    <p:extLst>
      <p:ext uri="{BB962C8B-B14F-4D97-AF65-F5344CB8AC3E}">
        <p14:creationId xmlns:p14="http://schemas.microsoft.com/office/powerpoint/2010/main" val="170860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0EA816-AEDF-0A0A-5746-E4E63A2A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95D7C-9340-BBA8-BABD-8831E9012303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8CD30-461A-6D8D-0AEC-6E4B7675D0C5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0E7094-A24B-3F5C-9571-41CE4D4DD054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224DE2-9298-12C8-DDFC-73A56032E1D8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430D0-F3B4-16E4-3132-F8BEEE0195DA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F7268-E77E-11D1-4566-AE4371FB584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4D6CC-3F69-3151-13B1-F0E0BEE3450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600B7A-66B3-C37D-EB44-EAE936ED6A5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9F2270-3344-30F2-FF2F-9E46E0727D7C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F5578-146E-6DBC-25EB-3AD7C5D84C12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36922-24EA-66D2-19E4-4D1C1D5AE4FE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BBF11-6293-9597-3A05-6426D05A8E7F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3C41B-BC95-AED3-8BAE-7CF55160A80A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E5656-2718-CCEB-80F1-C695EB6C4FAA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1765D-B36B-179E-903F-0B876B85406B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17CE979-9915-C822-AC33-FD1DBA6AAFF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EC000F9-CC4E-B747-8757-57BCAEB3F9D5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B9202E-DB6E-D4A3-9DF6-5ED4D56ACB36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6D15F27-FB21-3B09-7577-010B17765F04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950B095-D44A-87B4-6622-13A10C96937E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Runnable State</a:t>
            </a:r>
            <a:r>
              <a:rPr lang="en-US" sz="1800" dirty="0"/>
              <a:t>. A thread in the runnable state is prepared to execute the code. When a new thread's start() function is called, it enters a runnable state.</a:t>
            </a:r>
          </a:p>
        </p:txBody>
      </p:sp>
    </p:spTree>
    <p:extLst>
      <p:ext uri="{BB962C8B-B14F-4D97-AF65-F5344CB8AC3E}">
        <p14:creationId xmlns:p14="http://schemas.microsoft.com/office/powerpoint/2010/main" val="118243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930934-04E7-DD65-CB20-665C9A97E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71C82F-3CFB-6F61-54B8-31FE8AF17034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7F838-E832-CD66-060F-851BB8819E4A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814571-A121-A3D5-1B82-4D3B3624F5F0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7D7906-9F5E-E2F1-96D5-C6DB706CE29F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37519-FB23-449F-BFA3-15220294992D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829C6-85C4-ADD5-1660-DA6F6EB722D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838DA1-C68F-E80F-6A0A-6E90EFE8FA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AFD20B-8CA6-2636-FEAB-B907108EB6E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16113-A4C3-822D-4815-8B30B9972B56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2D128-BB2A-6D08-9AF4-91E2894FE115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D372C-CEBB-75D1-3E87-1CE8EAD6D9FD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924C3-7819-013E-B27D-AC6AD1E0236A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784DD-4F6A-0856-1588-647857DB5632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9757D-52D9-F889-942C-BC184C9462BA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727EC-35BE-83F8-6071-E0A23CE3C0B2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9B65B8E-FEA4-6B28-0449-79ACC27D421B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3BA3B3-6065-48A8-A869-974E7E326F82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3670A7F-9FEF-B1AC-45A6-54862CF60140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3CCAD2-6D46-EB15-83A9-94ACC7574F8E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F86A0B-37EE-AB81-C27C-033F497F7140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Runnable State</a:t>
            </a:r>
            <a:r>
              <a:rPr lang="en-US" sz="1800" dirty="0"/>
              <a:t>. A thread in the runnable state is prepared to execute the code. When a new thread's start() function is called, it enters a runnable state.</a:t>
            </a:r>
          </a:p>
        </p:txBody>
      </p:sp>
    </p:spTree>
    <p:extLst>
      <p:ext uri="{BB962C8B-B14F-4D97-AF65-F5344CB8AC3E}">
        <p14:creationId xmlns:p14="http://schemas.microsoft.com/office/powerpoint/2010/main" val="176685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B50749-4C02-5243-343E-F811AD2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46497C-3719-FAE3-0BD8-1A595D80540C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F86B83-0BDF-ED4F-9E7C-37F6D8C9F465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19DF8-60D4-E83D-582C-5BF55E293D53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BCEFD-CAD5-353D-E812-77FA18D76646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49731-40C1-940F-A1C5-3F8880430519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1430F1-3E49-E21E-BFF3-CD011EB18E7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BBB465-9C5E-98BB-EE15-F6A7D5BB35F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BAA15-7F8C-38BB-1A65-9661584104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0D0390-0924-C1FF-CB08-22C0A4ADA721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BA1CC-ED22-F11A-8CDA-C21476DBB67C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21C61-E568-E884-A5C6-085707C5F160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FC5B5-0A1D-8E8D-F253-F78B4C5984E2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B83B2-B1FE-D3E5-F0E4-52E8D7A65C7E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253BB-C873-BDF1-98EB-59C6A5E2A428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9003B1-DF03-208C-A993-6BFAD53D2CC9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1F9AFB1-DADF-B96D-339D-47999DEB1CB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8E1B70A-751E-61C5-5DCC-889E5326A85F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89F6A9A-E245-876A-5220-3E5A3E22B1D7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85DCC7-87F8-118D-EBE9-1757237D2371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F3F92D-0D81-F165-DB4B-0177597AA568}"/>
              </a:ext>
            </a:extLst>
          </p:cNvPr>
          <p:cNvSpPr txBox="1"/>
          <p:nvPr/>
        </p:nvSpPr>
        <p:spPr>
          <a:xfrm>
            <a:off x="2924181" y="5541321"/>
            <a:ext cx="7023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Dead State</a:t>
            </a:r>
            <a:r>
              <a:rPr lang="en-US" sz="1800" dirty="0"/>
              <a:t>. When a thread's run() function ends the execution of sentences, it automatically dies or enters the dead state. That is, when a thread exits the run() process, it is terminated or killed. When the stop() function is invoked, a thread will also go dead.</a:t>
            </a:r>
          </a:p>
        </p:txBody>
      </p:sp>
    </p:spTree>
    <p:extLst>
      <p:ext uri="{BB962C8B-B14F-4D97-AF65-F5344CB8AC3E}">
        <p14:creationId xmlns:p14="http://schemas.microsoft.com/office/powerpoint/2010/main" val="194806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091C5B-A90F-31AD-C6B8-839416FC2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1929"/>
              </p:ext>
            </p:extLst>
          </p:nvPr>
        </p:nvGraphicFramePr>
        <p:xfrm>
          <a:off x="2032000" y="1769527"/>
          <a:ext cx="8128000" cy="360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run()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start()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sleep(milliseconds)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activeCount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44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getName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8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8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join(milliseconds)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 for the specified milliseconds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5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1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7F28486-9777-FCF8-6866-3508D2F0E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31062"/>
              </p:ext>
            </p:extLst>
          </p:nvPr>
        </p:nvGraphicFramePr>
        <p:xfrm>
          <a:off x="2032000" y="1513495"/>
          <a:ext cx="8128000" cy="3855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priority of the thread</a:t>
                      </a:r>
                      <a:br>
                        <a:rPr lang="en-PH" dirty="0"/>
                      </a:br>
                      <a:r>
                        <a:rPr lang="en-PH" b="1" dirty="0"/>
                        <a:t>1 </a:t>
                      </a:r>
                      <a:r>
                        <a:rPr lang="en-PH" dirty="0"/>
                        <a:t>– lowest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5</a:t>
                      </a:r>
                      <a:r>
                        <a:rPr lang="en-PH" dirty="0"/>
                        <a:t> – default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10 </a:t>
                      </a:r>
                      <a:r>
                        <a:rPr lang="en-PH" dirty="0"/>
                        <a:t>– Highest priority</a:t>
                      </a:r>
                    </a:p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4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getPriority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Returns the priority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4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isAlive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 Daemon thread.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Marks the thread as a daemon or user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57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4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A845-8598-B400-82A4-C0B1804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6333-2F25-D0DB-EA95-DCB48F4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/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Creating Threads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Thread lifecycle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Common thread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Daemon Threads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E338-89E4-4A1B-7DF6-8C04BE92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Daemon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BCC5-D93A-1854-43F3-66D74EBB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 </a:t>
            </a:r>
            <a:r>
              <a:rPr lang="en-US" b="1" dirty="0"/>
              <a:t>daemon thread</a:t>
            </a:r>
            <a:r>
              <a:rPr lang="en-US" dirty="0"/>
              <a:t> is a background thread that does not prevent the Java Virtual Machine (JVM) from exiting when all </a:t>
            </a:r>
            <a:r>
              <a:rPr lang="en-US" b="1" dirty="0"/>
              <a:t>user (non-daemon)</a:t>
            </a:r>
            <a:r>
              <a:rPr lang="en-US" dirty="0"/>
              <a:t> threads finish execution.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5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59E5-821A-4838-95C0-50EA74B8B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FA54-E51C-0AC1-9501-B249558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Daemon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B334-D0F1-F61F-699D-118AC175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800" dirty="0"/>
              <a:t>A low priority thread that runs in background to perform tasks such as garbage collection.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All non-daemon threads are referred to as </a:t>
            </a:r>
            <a:r>
              <a:rPr lang="en-US" sz="2800" b="1" dirty="0"/>
              <a:t>User threads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83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AFCB8-31FA-1016-D549-BD41E9832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7231-7B75-98A8-86B7-C24FDF13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</a:t>
            </a:r>
            <a:r>
              <a:rPr lang="en-PH"/>
              <a:t>a Daemon Thread</a:t>
            </a:r>
            <a:endParaRPr lang="en-P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EC5E8-8F71-A74C-8B1D-ECDD706E8876}"/>
              </a:ext>
            </a:extLst>
          </p:cNvPr>
          <p:cNvGrpSpPr/>
          <p:nvPr/>
        </p:nvGrpSpPr>
        <p:grpSpPr>
          <a:xfrm>
            <a:off x="10001402" y="1969851"/>
            <a:ext cx="1712230" cy="369332"/>
            <a:chOff x="9913262" y="1679539"/>
            <a:chExt cx="1712230" cy="369332"/>
          </a:xfrm>
        </p:grpSpPr>
        <p:pic>
          <p:nvPicPr>
            <p:cNvPr id="5" name="Picture 4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97307879-23ED-48A0-9A4A-88BF315E2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8893EF-20EB-082C-C8F3-EFBF93391D45}"/>
                </a:ext>
              </a:extLst>
            </p:cNvPr>
            <p:cNvSpPr txBox="1"/>
            <p:nvPr/>
          </p:nvSpPr>
          <p:spPr>
            <a:xfrm>
              <a:off x="10273262" y="1679539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Animal.java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018FD0-F6D2-E711-2334-4CBB65583C1B}"/>
              </a:ext>
            </a:extLst>
          </p:cNvPr>
          <p:cNvSpPr txBox="1">
            <a:spLocks/>
          </p:cNvSpPr>
          <p:nvPr/>
        </p:nvSpPr>
        <p:spPr>
          <a:xfrm>
            <a:off x="606114" y="1949823"/>
            <a:ext cx="11235266" cy="31735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BE3F-13A3-D06A-A201-467075AE948C}"/>
              </a:ext>
            </a:extLst>
          </p:cNvPr>
          <p:cNvSpPr txBox="1"/>
          <p:nvPr/>
        </p:nvSpPr>
        <p:spPr>
          <a:xfrm>
            <a:off x="870769" y="2269144"/>
            <a:ext cx="10842863" cy="244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 new thread instance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setDaemon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the thread as a daemon thread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isDaemon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 true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6651A-B399-3888-AAB1-70CD89F542A5}"/>
              </a:ext>
            </a:extLst>
          </p:cNvPr>
          <p:cNvSpPr txBox="1"/>
          <p:nvPr/>
        </p:nvSpPr>
        <p:spPr>
          <a:xfrm>
            <a:off x="606114" y="5334077"/>
            <a:ext cx="11235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/>
              <a:t>The second option is to </a:t>
            </a:r>
            <a:r>
              <a:rPr lang="en-US" sz="3000" b="1" dirty="0">
                <a:solidFill>
                  <a:srgbClr val="0070C0"/>
                </a:solidFill>
              </a:rPr>
              <a:t>implement the 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Runnable interface</a:t>
            </a:r>
            <a:r>
              <a:rPr lang="en-US" sz="3000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104994-85F3-4B5C-1E54-470EEA1FEDED}"/>
              </a:ext>
            </a:extLst>
          </p:cNvPr>
          <p:cNvGrpSpPr/>
          <p:nvPr/>
        </p:nvGrpSpPr>
        <p:grpSpPr>
          <a:xfrm>
            <a:off x="10264141" y="2025872"/>
            <a:ext cx="1502236" cy="369332"/>
            <a:chOff x="9913262" y="1679539"/>
            <a:chExt cx="1502236" cy="369332"/>
          </a:xfrm>
        </p:grpSpPr>
        <p:pic>
          <p:nvPicPr>
            <p:cNvPr id="17" name="Picture 16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3F6094CD-C8ED-3C37-03A6-7CFBDD80E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885B5-2D07-BEBA-7710-2BB34268AFA2}"/>
                </a:ext>
              </a:extLst>
            </p:cNvPr>
            <p:cNvSpPr txBox="1"/>
            <p:nvPr/>
          </p:nvSpPr>
          <p:spPr>
            <a:xfrm>
              <a:off x="10273262" y="1679539"/>
              <a:ext cx="1142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Main.java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1272DD4-27AB-573C-16B0-C66954D95148}"/>
              </a:ext>
            </a:extLst>
          </p:cNvPr>
          <p:cNvSpPr/>
          <p:nvPr/>
        </p:nvSpPr>
        <p:spPr>
          <a:xfrm>
            <a:off x="2010335" y="3452964"/>
            <a:ext cx="339986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FC3B630-BF6F-4460-D06C-9027C069BDBC}"/>
              </a:ext>
            </a:extLst>
          </p:cNvPr>
          <p:cNvSpPr/>
          <p:nvPr/>
        </p:nvSpPr>
        <p:spPr>
          <a:xfrm flipH="1">
            <a:off x="804281" y="3395314"/>
            <a:ext cx="102972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12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D3B1-7249-6B97-5971-3016157C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2987-D3CC-AEC3-ABB8-420BCE8D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932"/>
            <a:ext cx="6111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computing, multitasking allows a user to </a:t>
            </a:r>
            <a:r>
              <a:rPr lang="en-US" sz="2800" b="1" dirty="0">
                <a:solidFill>
                  <a:srgbClr val="0070C0"/>
                </a:solidFill>
              </a:rPr>
              <a:t>perform more than one computer task at a time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The operating system can keep track of where you are in these tasks and go from one to the other without losing information.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A picture containing yellow&#10;&#10;Description automatically generated">
            <a:extLst>
              <a:ext uri="{FF2B5EF4-FFF2-40B4-BE49-F238E27FC236}">
                <a16:creationId xmlns:a16="http://schemas.microsoft.com/office/drawing/2014/main" id="{732E9938-0F89-210B-CA36-17718F43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01" y="2151932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F4D4-36B7-45BE-39A2-D9EE1EC89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7F5-E795-ADAD-D694-00851B5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80DE-288A-8A0D-42C5-F1D1C430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932"/>
            <a:ext cx="6111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During multitasking, tasks that are not visible to the user are called </a:t>
            </a:r>
            <a:r>
              <a:rPr lang="en-US" sz="2800" b="1" dirty="0">
                <a:solidFill>
                  <a:srgbClr val="0070C0"/>
                </a:solidFill>
              </a:rPr>
              <a:t>background</a:t>
            </a:r>
            <a:r>
              <a:rPr lang="en-US" sz="2800" dirty="0"/>
              <a:t> while tasks that the user is currently using and is directly visible are called </a:t>
            </a:r>
            <a:r>
              <a:rPr lang="en-US" sz="2800" b="1" dirty="0">
                <a:solidFill>
                  <a:srgbClr val="0070C0"/>
                </a:solidFill>
              </a:rPr>
              <a:t>foreground</a:t>
            </a:r>
            <a:r>
              <a:rPr lang="en-US" sz="2800" dirty="0"/>
              <a:t>.</a:t>
            </a:r>
            <a:endParaRPr lang="en-PH" sz="2800" dirty="0"/>
          </a:p>
        </p:txBody>
      </p:sp>
      <p:pic>
        <p:nvPicPr>
          <p:cNvPr id="4" name="Picture 3" descr="A picture containing yellow&#10;&#10;Description automatically generated">
            <a:extLst>
              <a:ext uri="{FF2B5EF4-FFF2-40B4-BE49-F238E27FC236}">
                <a16:creationId xmlns:a16="http://schemas.microsoft.com/office/drawing/2014/main" id="{19347E6B-7885-5515-0263-43D68360E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01" y="2151932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9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856F-F89C-2C2A-362F-C92BA40EA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517-9582-53E8-5DBF-200825CF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Java Threads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6025-08FC-1722-C7E9-E43BA176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6355976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Threads allows a program to operate more efficiently by doing </a:t>
            </a:r>
            <a:r>
              <a:rPr lang="en-US" sz="2800" b="1" dirty="0">
                <a:solidFill>
                  <a:srgbClr val="002060"/>
                </a:solidFill>
              </a:rPr>
              <a:t>multiple things at the same time</a:t>
            </a:r>
            <a:r>
              <a:rPr lang="en-US" sz="2800" dirty="0"/>
              <a:t>.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Threads can be used to perform complicated tasks in the background without interrupting the main program.</a:t>
            </a:r>
          </a:p>
        </p:txBody>
      </p:sp>
      <p:pic>
        <p:nvPicPr>
          <p:cNvPr id="4" name="Picture 3" descr="A group of spools of thread&#10;&#10;AI-generated content may be incorrect.">
            <a:extLst>
              <a:ext uri="{FF2B5EF4-FFF2-40B4-BE49-F238E27FC236}">
                <a16:creationId xmlns:a16="http://schemas.microsoft.com/office/drawing/2014/main" id="{11194117-D4C7-CBBD-3B8D-36B22FBF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20273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2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87CE6-AF43-CCA9-C39B-C72EA48C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622E-D2EA-07FC-AC5C-C281FCC3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Multithreading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1C78-08D4-9469-C90E-34F377DC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6355976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 err="1"/>
              <a:t>MultiThreading</a:t>
            </a:r>
            <a:r>
              <a:rPr lang="en-US" sz="2800" dirty="0"/>
              <a:t> is the process of executing multiple threads simultaneously that helps maximum utilization of the CPU.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Each thread are independent, they do not affect execution of other threads. An exception in one thread will not interrupt other threads</a:t>
            </a:r>
          </a:p>
          <a:p>
            <a:pPr marL="0" indent="0" algn="l">
              <a:buNone/>
            </a:pPr>
            <a:endParaRPr lang="en-US" sz="2800" dirty="0"/>
          </a:p>
        </p:txBody>
      </p:sp>
      <p:pic>
        <p:nvPicPr>
          <p:cNvPr id="6" name="Picture 5" descr="A group of spools of thread&#10;&#10;AI-generated content may be incorrect.">
            <a:extLst>
              <a:ext uri="{FF2B5EF4-FFF2-40B4-BE49-F238E27FC236}">
                <a16:creationId xmlns:a16="http://schemas.microsoft.com/office/drawing/2014/main" id="{2E28E89B-05D1-99B2-6FF6-4EE37660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20273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1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17084-DDB5-0625-9C35-8D107CB7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118C-FEB8-B484-1634-5FD5AAB7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Multithreading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A73A-EF95-E3A8-0485-0780FC00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6355976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Mostly used for serving multiple clients, multiplayer games or other mutually independent tasks.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endParaRPr lang="en-US" sz="2800" dirty="0"/>
          </a:p>
        </p:txBody>
      </p:sp>
      <p:pic>
        <p:nvPicPr>
          <p:cNvPr id="6" name="Picture 5" descr="A group of spools of thread&#10;&#10;AI-generated content may be incorrect.">
            <a:extLst>
              <a:ext uri="{FF2B5EF4-FFF2-40B4-BE49-F238E27FC236}">
                <a16:creationId xmlns:a16="http://schemas.microsoft.com/office/drawing/2014/main" id="{FDB926C0-212C-BE74-0FD5-B45257EA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20273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5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149-56DD-B389-AFD8-31AA9881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Real world use cases</a:t>
            </a:r>
          </a:p>
        </p:txBody>
      </p:sp>
      <p:pic>
        <p:nvPicPr>
          <p:cNvPr id="4" name="Picture 3" descr="A group of laptops&#10;&#10;Description automatically generated with low confidence">
            <a:extLst>
              <a:ext uri="{FF2B5EF4-FFF2-40B4-BE49-F238E27FC236}">
                <a16:creationId xmlns:a16="http://schemas.microsoft.com/office/drawing/2014/main" id="{E03DE34F-5AB1-A940-DF3B-B5550D007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038957"/>
            <a:ext cx="428625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DED60-43DD-249C-834A-9A5BC693C17A}"/>
              </a:ext>
            </a:extLst>
          </p:cNvPr>
          <p:cNvSpPr txBox="1"/>
          <p:nvPr/>
        </p:nvSpPr>
        <p:spPr>
          <a:xfrm>
            <a:off x="1303468" y="5800798"/>
            <a:ext cx="958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Server handling multiple requests from different clients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5086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38B5-A117-B52A-D019-28F734C68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F888-8583-5F73-D592-5950CC1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Real world 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1763D-A6DD-D589-1414-40BDD51080B2}"/>
              </a:ext>
            </a:extLst>
          </p:cNvPr>
          <p:cNvSpPr txBox="1"/>
          <p:nvPr/>
        </p:nvSpPr>
        <p:spPr>
          <a:xfrm>
            <a:off x="4494453" y="5650191"/>
            <a:ext cx="32030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Multiplayer games</a:t>
            </a:r>
          </a:p>
        </p:txBody>
      </p: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72ED768-F80F-C300-CCD6-BE3A46551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60" y="2267576"/>
            <a:ext cx="5250879" cy="29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</TotalTime>
  <Words>911</Words>
  <Application>Microsoft Macintosh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(Body)</vt:lpstr>
      <vt:lpstr>Aptos Display</vt:lpstr>
      <vt:lpstr>Arial</vt:lpstr>
      <vt:lpstr>Consolas</vt:lpstr>
      <vt:lpstr>Wingdings</vt:lpstr>
      <vt:lpstr>Office Theme</vt:lpstr>
      <vt:lpstr>Threads and Multithreading in Java</vt:lpstr>
      <vt:lpstr>Outline</vt:lpstr>
      <vt:lpstr>Introduction</vt:lpstr>
      <vt:lpstr>Introduction</vt:lpstr>
      <vt:lpstr>Java Threads</vt:lpstr>
      <vt:lpstr>Multithreading</vt:lpstr>
      <vt:lpstr>Multithreading</vt:lpstr>
      <vt:lpstr>Real world use cases</vt:lpstr>
      <vt:lpstr>Real world use cases</vt:lpstr>
      <vt:lpstr>Creating a Thread</vt:lpstr>
      <vt:lpstr>Creating a Thread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Daemon Threads</vt:lpstr>
      <vt:lpstr>Daemon Threads</vt:lpstr>
      <vt:lpstr>Creating a Daemon 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1009</cp:revision>
  <dcterms:created xsi:type="dcterms:W3CDTF">2024-08-08T01:29:50Z</dcterms:created>
  <dcterms:modified xsi:type="dcterms:W3CDTF">2025-06-02T04:53:34Z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