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36" r:id="rId3"/>
    <p:sldId id="335" r:id="rId4"/>
    <p:sldId id="337" r:id="rId5"/>
    <p:sldId id="338" r:id="rId6"/>
    <p:sldId id="339" r:id="rId7"/>
    <p:sldId id="341" r:id="rId8"/>
    <p:sldId id="340" r:id="rId9"/>
    <p:sldId id="349" r:id="rId10"/>
    <p:sldId id="346" r:id="rId11"/>
    <p:sldId id="343" r:id="rId12"/>
    <p:sldId id="342" r:id="rId13"/>
    <p:sldId id="347" r:id="rId14"/>
    <p:sldId id="344" r:id="rId15"/>
    <p:sldId id="345" r:id="rId16"/>
    <p:sldId id="3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4102" autoAdjust="0"/>
  </p:normalViewPr>
  <p:slideViewPr>
    <p:cSldViewPr snapToGrid="0">
      <p:cViewPr varScale="1">
        <p:scale>
          <a:sx n="153" d="100"/>
          <a:sy n="153" d="100"/>
        </p:scale>
        <p:origin x="60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01/05/2023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1685342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2066575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3784492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3452567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3950977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894498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247065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35072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373941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4102638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2630031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255089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204847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1597539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4292640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01/05/2023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01/05/2023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01/05/2023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01/05/2023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01/05/2023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01/05/2023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01/05/2023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01/05/2023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01/05/2023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01/05/2023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01/05/2023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01/05/2023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dirty="0"/>
              <a:t>The Visitor Design Pattern</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lstStyle/>
          <a:p>
            <a:pPr algn="l"/>
            <a:endParaRPr lang="en-PH" sz="2000" dirty="0"/>
          </a:p>
          <a:p>
            <a:pPr algn="l"/>
            <a:r>
              <a:rPr lang="en-PH" sz="2000" dirty="0"/>
              <a:t>Presented by:</a:t>
            </a:r>
          </a:p>
          <a:p>
            <a:pPr algn="l"/>
            <a:r>
              <a:rPr lang="en-PH" sz="2000" dirty="0" err="1"/>
              <a:t>Elizer</a:t>
            </a:r>
            <a:r>
              <a:rPr lang="en-PH" sz="2000" dirty="0"/>
              <a:t> Ponio Jr</a:t>
            </a:r>
            <a:r>
              <a:rPr lang="en-PH" dirty="0"/>
              <a:t>.</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endParaRPr lang="en-PH"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2852043"/>
            <a:ext cx="9144000" cy="718459"/>
          </a:xfrm>
        </p:spPr>
        <p:txBody>
          <a:bodyPr>
            <a:noAutofit/>
          </a:bodyPr>
          <a:lstStyle/>
          <a:p>
            <a:r>
              <a:rPr lang="en-PH" sz="5000" b="1" dirty="0"/>
              <a:t>Single Dispatch Example</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Tree>
    <p:extLst>
      <p:ext uri="{BB962C8B-B14F-4D97-AF65-F5344CB8AC3E}">
        <p14:creationId xmlns:p14="http://schemas.microsoft.com/office/powerpoint/2010/main" val="2632398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13" name="TextBox 12">
            <a:extLst>
              <a:ext uri="{FF2B5EF4-FFF2-40B4-BE49-F238E27FC236}">
                <a16:creationId xmlns:a16="http://schemas.microsoft.com/office/drawing/2014/main" id="{823F581E-7388-8598-0E89-9E045382FCC6}"/>
              </a:ext>
            </a:extLst>
          </p:cNvPr>
          <p:cNvSpPr txBox="1"/>
          <p:nvPr/>
        </p:nvSpPr>
        <p:spPr>
          <a:xfrm>
            <a:off x="1084613" y="648847"/>
            <a:ext cx="4231710" cy="477054"/>
          </a:xfrm>
          <a:prstGeom prst="rect">
            <a:avLst/>
          </a:prstGeom>
          <a:noFill/>
        </p:spPr>
        <p:txBody>
          <a:bodyPr wrap="square" rtlCol="0">
            <a:spAutoFit/>
          </a:bodyPr>
          <a:lstStyle/>
          <a:p>
            <a:r>
              <a:rPr lang="en-PH" sz="2500" dirty="0">
                <a:solidFill>
                  <a:srgbClr val="7030A0"/>
                </a:solidFill>
                <a:latin typeface="Consolas" panose="020B0609020204030204" pitchFamily="49" charset="0"/>
              </a:rPr>
              <a:t>interface </a:t>
            </a:r>
            <a:r>
              <a:rPr lang="en-PH" sz="2500" dirty="0">
                <a:solidFill>
                  <a:srgbClr val="0070C0"/>
                </a:solidFill>
                <a:latin typeface="Consolas" panose="020B0609020204030204" pitchFamily="49" charset="0"/>
              </a:rPr>
              <a:t>Animal</a:t>
            </a:r>
            <a:r>
              <a:rPr lang="en-PH" sz="2500" dirty="0">
                <a:solidFill>
                  <a:srgbClr val="7030A0"/>
                </a:solidFill>
                <a:latin typeface="Consolas" panose="020B0609020204030204" pitchFamily="49" charset="0"/>
              </a:rPr>
              <a:t> </a:t>
            </a:r>
            <a:r>
              <a:rPr lang="en-PH" sz="2500" dirty="0">
                <a:latin typeface="Consolas" panose="020B0609020204030204" pitchFamily="49" charset="0"/>
              </a:rPr>
              <a:t>{</a:t>
            </a:r>
            <a:endParaRPr lang="en-PH" sz="2500" dirty="0"/>
          </a:p>
        </p:txBody>
      </p:sp>
      <p:sp>
        <p:nvSpPr>
          <p:cNvPr id="14" name="TextBox 13">
            <a:extLst>
              <a:ext uri="{FF2B5EF4-FFF2-40B4-BE49-F238E27FC236}">
                <a16:creationId xmlns:a16="http://schemas.microsoft.com/office/drawing/2014/main" id="{217B4422-96B2-1807-56B1-1EC0A838FBC3}"/>
              </a:ext>
            </a:extLst>
          </p:cNvPr>
          <p:cNvSpPr txBox="1"/>
          <p:nvPr/>
        </p:nvSpPr>
        <p:spPr>
          <a:xfrm>
            <a:off x="1460394" y="1261826"/>
            <a:ext cx="6498920" cy="861774"/>
          </a:xfrm>
          <a:prstGeom prst="rect">
            <a:avLst/>
          </a:prstGeom>
          <a:noFill/>
        </p:spPr>
        <p:txBody>
          <a:bodyPr wrap="square" rtlCol="0">
            <a:spAutoFit/>
          </a:bodyPr>
          <a:lstStyle/>
          <a:p>
            <a:r>
              <a:rPr lang="en-PH" sz="2500" dirty="0">
                <a:solidFill>
                  <a:srgbClr val="00B0F0"/>
                </a:solidFill>
                <a:latin typeface="Consolas" panose="020B0609020204030204" pitchFamily="49" charset="0"/>
              </a:rPr>
              <a:t>void</a:t>
            </a:r>
            <a:r>
              <a:rPr lang="en-PH" sz="2500" dirty="0">
                <a:latin typeface="Consolas" panose="020B0609020204030204" pitchFamily="49" charset="0"/>
              </a:rPr>
              <a:t> </a:t>
            </a:r>
            <a:r>
              <a:rPr lang="en-PH" sz="2500" dirty="0" err="1">
                <a:solidFill>
                  <a:srgbClr val="0070C0"/>
                </a:solidFill>
                <a:latin typeface="Consolas" panose="020B0609020204030204" pitchFamily="49" charset="0"/>
              </a:rPr>
              <a:t>makeSound</a:t>
            </a:r>
            <a:r>
              <a:rPr lang="en-PH" sz="2500" dirty="0">
                <a:solidFill>
                  <a:srgbClr val="0070C0"/>
                </a:solidFill>
                <a:latin typeface="Consolas" panose="020B0609020204030204" pitchFamily="49" charset="0"/>
              </a:rPr>
              <a:t>()</a:t>
            </a:r>
            <a:r>
              <a:rPr lang="en-PH" sz="2500" dirty="0">
                <a:latin typeface="Consolas" panose="020B0609020204030204" pitchFamily="49" charset="0"/>
              </a:rPr>
              <a:t>;</a:t>
            </a:r>
          </a:p>
          <a:p>
            <a:endParaRPr lang="en-PH" sz="2500" b="1" dirty="0"/>
          </a:p>
        </p:txBody>
      </p:sp>
      <p:sp>
        <p:nvSpPr>
          <p:cNvPr id="15" name="TextBox 14">
            <a:extLst>
              <a:ext uri="{FF2B5EF4-FFF2-40B4-BE49-F238E27FC236}">
                <a16:creationId xmlns:a16="http://schemas.microsoft.com/office/drawing/2014/main" id="{2AAC2F7B-74D4-9E79-6CDA-9F02901E1D1B}"/>
              </a:ext>
            </a:extLst>
          </p:cNvPr>
          <p:cNvSpPr txBox="1"/>
          <p:nvPr/>
        </p:nvSpPr>
        <p:spPr>
          <a:xfrm>
            <a:off x="1084612" y="1762174"/>
            <a:ext cx="375781" cy="477054"/>
          </a:xfrm>
          <a:prstGeom prst="rect">
            <a:avLst/>
          </a:prstGeom>
          <a:noFill/>
        </p:spPr>
        <p:txBody>
          <a:bodyPr wrap="square" rtlCol="0">
            <a:spAutoFit/>
          </a:bodyPr>
          <a:lstStyle/>
          <a:p>
            <a:r>
              <a:rPr lang="en-PH" sz="2500" dirty="0">
                <a:latin typeface="Consolas" panose="020B0609020204030204" pitchFamily="49" charset="0"/>
              </a:rPr>
              <a:t>}</a:t>
            </a:r>
            <a:endParaRPr lang="en-PH" sz="2500" dirty="0"/>
          </a:p>
        </p:txBody>
      </p:sp>
      <p:sp>
        <p:nvSpPr>
          <p:cNvPr id="17" name="TextBox 16">
            <a:extLst>
              <a:ext uri="{FF2B5EF4-FFF2-40B4-BE49-F238E27FC236}">
                <a16:creationId xmlns:a16="http://schemas.microsoft.com/office/drawing/2014/main" id="{E87C680E-C415-A282-22EC-926EED0A37B5}"/>
              </a:ext>
            </a:extLst>
          </p:cNvPr>
          <p:cNvSpPr txBox="1"/>
          <p:nvPr/>
        </p:nvSpPr>
        <p:spPr>
          <a:xfrm>
            <a:off x="1084612" y="2501049"/>
            <a:ext cx="6498919" cy="477054"/>
          </a:xfrm>
          <a:prstGeom prst="rect">
            <a:avLst/>
          </a:prstGeom>
          <a:noFill/>
        </p:spPr>
        <p:txBody>
          <a:bodyPr wrap="square" rtlCol="0">
            <a:spAutoFit/>
          </a:bodyPr>
          <a:lstStyle/>
          <a:p>
            <a:r>
              <a:rPr lang="en-PH" sz="2500" dirty="0">
                <a:solidFill>
                  <a:srgbClr val="7030A0"/>
                </a:solidFill>
                <a:latin typeface="Consolas" panose="020B0609020204030204" pitchFamily="49" charset="0"/>
              </a:rPr>
              <a:t>public class </a:t>
            </a:r>
            <a:r>
              <a:rPr lang="en-PH" sz="2500" dirty="0">
                <a:solidFill>
                  <a:srgbClr val="0070C0"/>
                </a:solidFill>
                <a:latin typeface="Consolas" panose="020B0609020204030204" pitchFamily="49" charset="0"/>
              </a:rPr>
              <a:t>Cat</a:t>
            </a:r>
            <a:r>
              <a:rPr lang="en-PH" sz="2500" dirty="0">
                <a:solidFill>
                  <a:srgbClr val="7030A0"/>
                </a:solidFill>
                <a:latin typeface="Consolas" panose="020B0609020204030204" pitchFamily="49" charset="0"/>
              </a:rPr>
              <a:t> implements </a:t>
            </a:r>
            <a:r>
              <a:rPr lang="en-PH" sz="2500" dirty="0">
                <a:solidFill>
                  <a:srgbClr val="0070C0"/>
                </a:solidFill>
                <a:latin typeface="Consolas" panose="020B0609020204030204" pitchFamily="49" charset="0"/>
              </a:rPr>
              <a:t>Animal</a:t>
            </a:r>
            <a:r>
              <a:rPr lang="en-PH" sz="2500" dirty="0">
                <a:solidFill>
                  <a:srgbClr val="7030A0"/>
                </a:solidFill>
                <a:latin typeface="Consolas" panose="020B0609020204030204" pitchFamily="49" charset="0"/>
              </a:rPr>
              <a:t> </a:t>
            </a:r>
            <a:r>
              <a:rPr lang="en-PH" sz="2500" dirty="0">
                <a:latin typeface="Consolas" panose="020B0609020204030204" pitchFamily="49" charset="0"/>
              </a:rPr>
              <a:t>{</a:t>
            </a:r>
            <a:endParaRPr lang="en-PH" sz="2500" dirty="0"/>
          </a:p>
        </p:txBody>
      </p:sp>
      <p:sp>
        <p:nvSpPr>
          <p:cNvPr id="18" name="TextBox 17">
            <a:extLst>
              <a:ext uri="{FF2B5EF4-FFF2-40B4-BE49-F238E27FC236}">
                <a16:creationId xmlns:a16="http://schemas.microsoft.com/office/drawing/2014/main" id="{80BC6392-26DB-9EC4-F631-D2D32460D1BE}"/>
              </a:ext>
            </a:extLst>
          </p:cNvPr>
          <p:cNvSpPr txBox="1"/>
          <p:nvPr/>
        </p:nvSpPr>
        <p:spPr>
          <a:xfrm>
            <a:off x="1460393" y="3131092"/>
            <a:ext cx="6498920" cy="861774"/>
          </a:xfrm>
          <a:prstGeom prst="rect">
            <a:avLst/>
          </a:prstGeom>
          <a:noFill/>
        </p:spPr>
        <p:txBody>
          <a:bodyPr wrap="square" rtlCol="0">
            <a:spAutoFit/>
          </a:bodyPr>
          <a:lstStyle/>
          <a:p>
            <a:r>
              <a:rPr lang="en-PH" sz="2500" dirty="0">
                <a:solidFill>
                  <a:srgbClr val="7030A0"/>
                </a:solidFill>
                <a:latin typeface="Consolas" panose="020B0609020204030204" pitchFamily="49" charset="0"/>
              </a:rPr>
              <a:t>public</a:t>
            </a:r>
            <a:r>
              <a:rPr lang="en-PH" sz="2500" dirty="0">
                <a:solidFill>
                  <a:srgbClr val="00B0F0"/>
                </a:solidFill>
                <a:latin typeface="Consolas" panose="020B0609020204030204" pitchFamily="49" charset="0"/>
              </a:rPr>
              <a:t> void</a:t>
            </a:r>
            <a:r>
              <a:rPr lang="en-PH" sz="2500" dirty="0">
                <a:latin typeface="Consolas" panose="020B0609020204030204" pitchFamily="49" charset="0"/>
              </a:rPr>
              <a:t> </a:t>
            </a:r>
            <a:r>
              <a:rPr lang="en-PH" sz="2500" dirty="0" err="1">
                <a:solidFill>
                  <a:srgbClr val="0070C0"/>
                </a:solidFill>
                <a:latin typeface="Consolas" panose="020B0609020204030204" pitchFamily="49" charset="0"/>
              </a:rPr>
              <a:t>makeSound</a:t>
            </a:r>
            <a:r>
              <a:rPr lang="en-PH" sz="2500" dirty="0">
                <a:latin typeface="Consolas" panose="020B0609020204030204" pitchFamily="49" charset="0"/>
              </a:rPr>
              <a:t>()</a:t>
            </a:r>
            <a:r>
              <a:rPr lang="en-PH" sz="2500" dirty="0">
                <a:solidFill>
                  <a:srgbClr val="0070C0"/>
                </a:solidFill>
                <a:latin typeface="Consolas" panose="020B0609020204030204" pitchFamily="49" charset="0"/>
              </a:rPr>
              <a:t> </a:t>
            </a:r>
            <a:r>
              <a:rPr lang="en-PH" sz="2500" dirty="0">
                <a:latin typeface="Consolas" panose="020B0609020204030204" pitchFamily="49" charset="0"/>
              </a:rPr>
              <a:t>{“Meow”};</a:t>
            </a:r>
          </a:p>
          <a:p>
            <a:endParaRPr lang="en-PH" sz="2500" dirty="0"/>
          </a:p>
        </p:txBody>
      </p:sp>
      <p:sp>
        <p:nvSpPr>
          <p:cNvPr id="19" name="TextBox 18">
            <a:extLst>
              <a:ext uri="{FF2B5EF4-FFF2-40B4-BE49-F238E27FC236}">
                <a16:creationId xmlns:a16="http://schemas.microsoft.com/office/drawing/2014/main" id="{B592C48A-7A3C-5DAF-444E-A3F0859F33A6}"/>
              </a:ext>
            </a:extLst>
          </p:cNvPr>
          <p:cNvSpPr txBox="1"/>
          <p:nvPr/>
        </p:nvSpPr>
        <p:spPr>
          <a:xfrm>
            <a:off x="1084612" y="3624079"/>
            <a:ext cx="375781" cy="477054"/>
          </a:xfrm>
          <a:prstGeom prst="rect">
            <a:avLst/>
          </a:prstGeom>
          <a:noFill/>
        </p:spPr>
        <p:txBody>
          <a:bodyPr wrap="square" rtlCol="0">
            <a:spAutoFit/>
          </a:bodyPr>
          <a:lstStyle/>
          <a:p>
            <a:r>
              <a:rPr lang="en-PH" sz="2500" dirty="0">
                <a:latin typeface="Consolas" panose="020B0609020204030204" pitchFamily="49" charset="0"/>
              </a:rPr>
              <a:t>}</a:t>
            </a:r>
            <a:endParaRPr lang="en-PH" sz="2500" dirty="0"/>
          </a:p>
        </p:txBody>
      </p:sp>
      <p:sp>
        <p:nvSpPr>
          <p:cNvPr id="23" name="TextBox 22">
            <a:extLst>
              <a:ext uri="{FF2B5EF4-FFF2-40B4-BE49-F238E27FC236}">
                <a16:creationId xmlns:a16="http://schemas.microsoft.com/office/drawing/2014/main" id="{3858840B-D3B7-7210-A0B4-8C715FA5572F}"/>
              </a:ext>
            </a:extLst>
          </p:cNvPr>
          <p:cNvSpPr txBox="1"/>
          <p:nvPr/>
        </p:nvSpPr>
        <p:spPr>
          <a:xfrm>
            <a:off x="1084612" y="4319796"/>
            <a:ext cx="6498919" cy="477054"/>
          </a:xfrm>
          <a:prstGeom prst="rect">
            <a:avLst/>
          </a:prstGeom>
          <a:noFill/>
        </p:spPr>
        <p:txBody>
          <a:bodyPr wrap="square" rtlCol="0">
            <a:spAutoFit/>
          </a:bodyPr>
          <a:lstStyle/>
          <a:p>
            <a:r>
              <a:rPr lang="en-PH" sz="2500" dirty="0">
                <a:solidFill>
                  <a:srgbClr val="7030A0"/>
                </a:solidFill>
                <a:latin typeface="Consolas" panose="020B0609020204030204" pitchFamily="49" charset="0"/>
              </a:rPr>
              <a:t>public class </a:t>
            </a:r>
            <a:r>
              <a:rPr lang="en-PH" sz="2500" dirty="0">
                <a:solidFill>
                  <a:srgbClr val="0070C0"/>
                </a:solidFill>
                <a:latin typeface="Consolas" panose="020B0609020204030204" pitchFamily="49" charset="0"/>
              </a:rPr>
              <a:t>Dog</a:t>
            </a:r>
            <a:r>
              <a:rPr lang="en-PH" sz="2500" dirty="0">
                <a:solidFill>
                  <a:srgbClr val="7030A0"/>
                </a:solidFill>
                <a:latin typeface="Consolas" panose="020B0609020204030204" pitchFamily="49" charset="0"/>
              </a:rPr>
              <a:t> implements </a:t>
            </a:r>
            <a:r>
              <a:rPr lang="en-PH" sz="2500" dirty="0">
                <a:solidFill>
                  <a:srgbClr val="0070C0"/>
                </a:solidFill>
                <a:latin typeface="Consolas" panose="020B0609020204030204" pitchFamily="49" charset="0"/>
              </a:rPr>
              <a:t>Animal</a:t>
            </a:r>
            <a:r>
              <a:rPr lang="en-PH" sz="2500" dirty="0">
                <a:solidFill>
                  <a:srgbClr val="7030A0"/>
                </a:solidFill>
                <a:latin typeface="Consolas" panose="020B0609020204030204" pitchFamily="49" charset="0"/>
              </a:rPr>
              <a:t> </a:t>
            </a:r>
            <a:r>
              <a:rPr lang="en-PH" sz="2500" dirty="0">
                <a:latin typeface="Consolas" panose="020B0609020204030204" pitchFamily="49" charset="0"/>
              </a:rPr>
              <a:t>{</a:t>
            </a:r>
            <a:endParaRPr lang="en-PH" sz="2500" dirty="0"/>
          </a:p>
        </p:txBody>
      </p:sp>
      <p:sp>
        <p:nvSpPr>
          <p:cNvPr id="24" name="TextBox 23">
            <a:extLst>
              <a:ext uri="{FF2B5EF4-FFF2-40B4-BE49-F238E27FC236}">
                <a16:creationId xmlns:a16="http://schemas.microsoft.com/office/drawing/2014/main" id="{7D954560-1E20-73C3-09DA-8F9348AAF3B9}"/>
              </a:ext>
            </a:extLst>
          </p:cNvPr>
          <p:cNvSpPr txBox="1"/>
          <p:nvPr/>
        </p:nvSpPr>
        <p:spPr>
          <a:xfrm>
            <a:off x="1460393" y="4949839"/>
            <a:ext cx="6498920" cy="861774"/>
          </a:xfrm>
          <a:prstGeom prst="rect">
            <a:avLst/>
          </a:prstGeom>
          <a:noFill/>
        </p:spPr>
        <p:txBody>
          <a:bodyPr wrap="square" rtlCol="0">
            <a:spAutoFit/>
          </a:bodyPr>
          <a:lstStyle/>
          <a:p>
            <a:r>
              <a:rPr lang="en-PH" sz="2500" dirty="0">
                <a:solidFill>
                  <a:srgbClr val="7030A0"/>
                </a:solidFill>
                <a:latin typeface="Consolas" panose="020B0609020204030204" pitchFamily="49" charset="0"/>
              </a:rPr>
              <a:t>public</a:t>
            </a:r>
            <a:r>
              <a:rPr lang="en-PH" sz="2500" dirty="0">
                <a:solidFill>
                  <a:srgbClr val="00B0F0"/>
                </a:solidFill>
                <a:latin typeface="Consolas" panose="020B0609020204030204" pitchFamily="49" charset="0"/>
              </a:rPr>
              <a:t> void</a:t>
            </a:r>
            <a:r>
              <a:rPr lang="en-PH" sz="2500" dirty="0">
                <a:latin typeface="Consolas" panose="020B0609020204030204" pitchFamily="49" charset="0"/>
              </a:rPr>
              <a:t> </a:t>
            </a:r>
            <a:r>
              <a:rPr lang="en-PH" sz="2500" dirty="0" err="1">
                <a:solidFill>
                  <a:srgbClr val="0070C0"/>
                </a:solidFill>
                <a:latin typeface="Consolas" panose="020B0609020204030204" pitchFamily="49" charset="0"/>
              </a:rPr>
              <a:t>makeSound</a:t>
            </a:r>
            <a:r>
              <a:rPr lang="en-PH" sz="2500" dirty="0">
                <a:latin typeface="Consolas" panose="020B0609020204030204" pitchFamily="49" charset="0"/>
              </a:rPr>
              <a:t>()</a:t>
            </a:r>
            <a:r>
              <a:rPr lang="en-PH" sz="2500" dirty="0">
                <a:solidFill>
                  <a:srgbClr val="0070C0"/>
                </a:solidFill>
                <a:latin typeface="Consolas" panose="020B0609020204030204" pitchFamily="49" charset="0"/>
              </a:rPr>
              <a:t> </a:t>
            </a:r>
            <a:r>
              <a:rPr lang="en-PH" sz="2500" dirty="0">
                <a:latin typeface="Consolas" panose="020B0609020204030204" pitchFamily="49" charset="0"/>
              </a:rPr>
              <a:t>{“Woof”};</a:t>
            </a:r>
          </a:p>
          <a:p>
            <a:endParaRPr lang="en-PH" sz="2500" dirty="0"/>
          </a:p>
        </p:txBody>
      </p:sp>
      <p:sp>
        <p:nvSpPr>
          <p:cNvPr id="25" name="TextBox 24">
            <a:extLst>
              <a:ext uri="{FF2B5EF4-FFF2-40B4-BE49-F238E27FC236}">
                <a16:creationId xmlns:a16="http://schemas.microsoft.com/office/drawing/2014/main" id="{A82B8958-AFCB-0AD6-0391-7F291F568D65}"/>
              </a:ext>
            </a:extLst>
          </p:cNvPr>
          <p:cNvSpPr txBox="1"/>
          <p:nvPr/>
        </p:nvSpPr>
        <p:spPr>
          <a:xfrm>
            <a:off x="1084612" y="5442826"/>
            <a:ext cx="375781" cy="477054"/>
          </a:xfrm>
          <a:prstGeom prst="rect">
            <a:avLst/>
          </a:prstGeom>
          <a:noFill/>
        </p:spPr>
        <p:txBody>
          <a:bodyPr wrap="square" rtlCol="0">
            <a:spAutoFit/>
          </a:bodyPr>
          <a:lstStyle/>
          <a:p>
            <a:r>
              <a:rPr lang="en-PH" sz="2500" dirty="0">
                <a:latin typeface="Consolas" panose="020B0609020204030204" pitchFamily="49" charset="0"/>
              </a:rPr>
              <a:t>}</a:t>
            </a:r>
            <a:endParaRPr lang="en-PH" sz="2500" dirty="0"/>
          </a:p>
        </p:txBody>
      </p:sp>
    </p:spTree>
    <p:extLst>
      <p:ext uri="{BB962C8B-B14F-4D97-AF65-F5344CB8AC3E}">
        <p14:creationId xmlns:p14="http://schemas.microsoft.com/office/powerpoint/2010/main" val="20268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anim calcmode="lin" valueType="num">
                                      <p:cBhvr>
                                        <p:cTn id="11" dur="1000" fill="hold"/>
                                        <p:tgtEl>
                                          <p:spTgt spid="15"/>
                                        </p:tgtEl>
                                        <p:attrNameLst>
                                          <p:attrName>ppt_x</p:attrName>
                                        </p:attrNameLst>
                                      </p:cBhvr>
                                      <p:tavLst>
                                        <p:tav tm="0">
                                          <p:val>
                                            <p:strVal val="#ppt_x"/>
                                          </p:val>
                                        </p:tav>
                                        <p:tav tm="100000">
                                          <p:val>
                                            <p:strVal val="#ppt_x"/>
                                          </p:val>
                                        </p:tav>
                                      </p:tavLst>
                                    </p:anim>
                                    <p:anim calcmode="lin" valueType="num">
                                      <p:cBhvr>
                                        <p:cTn id="1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randombar(horizontal)">
                                      <p:cBhvr>
                                        <p:cTn id="41" dur="500"/>
                                        <p:tgtEl>
                                          <p:spTgt spid="23"/>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1000"/>
                                        <p:tgtEl>
                                          <p:spTgt spid="24"/>
                                        </p:tgtEl>
                                      </p:cBhvr>
                                    </p:animEffect>
                                    <p:anim calcmode="lin" valueType="num">
                                      <p:cBhvr>
                                        <p:cTn id="52" dur="1000" fill="hold"/>
                                        <p:tgtEl>
                                          <p:spTgt spid="24"/>
                                        </p:tgtEl>
                                        <p:attrNameLst>
                                          <p:attrName>ppt_x</p:attrName>
                                        </p:attrNameLst>
                                      </p:cBhvr>
                                      <p:tavLst>
                                        <p:tav tm="0">
                                          <p:val>
                                            <p:strVal val="#ppt_x"/>
                                          </p:val>
                                        </p:tav>
                                        <p:tav tm="100000">
                                          <p:val>
                                            <p:strVal val="#ppt_x"/>
                                          </p:val>
                                        </p:tav>
                                      </p:tavLst>
                                    </p:anim>
                                    <p:anim calcmode="lin" valueType="num">
                                      <p:cBhvr>
                                        <p:cTn id="5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8" grpId="0"/>
      <p:bldP spid="19"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13" name="TextBox 12">
            <a:extLst>
              <a:ext uri="{FF2B5EF4-FFF2-40B4-BE49-F238E27FC236}">
                <a16:creationId xmlns:a16="http://schemas.microsoft.com/office/drawing/2014/main" id="{823F581E-7388-8598-0E89-9E045382FCC6}"/>
              </a:ext>
            </a:extLst>
          </p:cNvPr>
          <p:cNvSpPr txBox="1"/>
          <p:nvPr/>
        </p:nvSpPr>
        <p:spPr>
          <a:xfrm>
            <a:off x="1084613" y="648847"/>
            <a:ext cx="8083138" cy="477054"/>
          </a:xfrm>
          <a:prstGeom prst="rect">
            <a:avLst/>
          </a:prstGeom>
          <a:noFill/>
        </p:spPr>
        <p:txBody>
          <a:bodyPr wrap="square" rtlCol="0">
            <a:spAutoFit/>
          </a:bodyPr>
          <a:lstStyle/>
          <a:p>
            <a:r>
              <a:rPr lang="en-PH" sz="2500" dirty="0">
                <a:solidFill>
                  <a:srgbClr val="7030A0"/>
                </a:solidFill>
                <a:latin typeface="Consolas" panose="020B0609020204030204" pitchFamily="49" charset="0"/>
              </a:rPr>
              <a:t>public static </a:t>
            </a:r>
            <a:r>
              <a:rPr lang="en-PH" sz="2500" dirty="0">
                <a:solidFill>
                  <a:srgbClr val="00B0F0"/>
                </a:solidFill>
                <a:latin typeface="Consolas" panose="020B0609020204030204" pitchFamily="49" charset="0"/>
              </a:rPr>
              <a:t>void</a:t>
            </a:r>
            <a:r>
              <a:rPr lang="en-PH" sz="2500" dirty="0">
                <a:solidFill>
                  <a:srgbClr val="7030A0"/>
                </a:solidFill>
                <a:latin typeface="Consolas" panose="020B0609020204030204" pitchFamily="49" charset="0"/>
              </a:rPr>
              <a:t> </a:t>
            </a:r>
            <a:r>
              <a:rPr lang="en-PH" sz="2500" dirty="0">
                <a:solidFill>
                  <a:srgbClr val="0070C0"/>
                </a:solidFill>
                <a:latin typeface="Consolas" panose="020B0609020204030204" pitchFamily="49" charset="0"/>
              </a:rPr>
              <a:t>main</a:t>
            </a:r>
            <a:r>
              <a:rPr lang="en-PH" sz="2500" dirty="0">
                <a:solidFill>
                  <a:srgbClr val="7030A0"/>
                </a:solidFill>
                <a:latin typeface="Consolas" panose="020B0609020204030204" pitchFamily="49" charset="0"/>
              </a:rPr>
              <a:t>() </a:t>
            </a:r>
            <a:r>
              <a:rPr lang="en-PH" sz="2500" dirty="0">
                <a:latin typeface="Consolas" panose="020B0609020204030204" pitchFamily="49" charset="0"/>
              </a:rPr>
              <a:t>{</a:t>
            </a:r>
            <a:endParaRPr lang="en-PH" sz="2500" dirty="0"/>
          </a:p>
        </p:txBody>
      </p:sp>
      <p:sp>
        <p:nvSpPr>
          <p:cNvPr id="14" name="TextBox 13">
            <a:extLst>
              <a:ext uri="{FF2B5EF4-FFF2-40B4-BE49-F238E27FC236}">
                <a16:creationId xmlns:a16="http://schemas.microsoft.com/office/drawing/2014/main" id="{217B4422-96B2-1807-56B1-1EC0A838FBC3}"/>
              </a:ext>
            </a:extLst>
          </p:cNvPr>
          <p:cNvSpPr txBox="1"/>
          <p:nvPr/>
        </p:nvSpPr>
        <p:spPr>
          <a:xfrm>
            <a:off x="1460394" y="1261826"/>
            <a:ext cx="6498920" cy="3170099"/>
          </a:xfrm>
          <a:prstGeom prst="rect">
            <a:avLst/>
          </a:prstGeom>
          <a:noFill/>
        </p:spPr>
        <p:txBody>
          <a:bodyPr wrap="square" rtlCol="0">
            <a:spAutoFit/>
          </a:bodyPr>
          <a:lstStyle/>
          <a:p>
            <a:r>
              <a:rPr lang="en-PH" sz="2500" dirty="0">
                <a:solidFill>
                  <a:srgbClr val="00B0F0"/>
                </a:solidFill>
                <a:latin typeface="Consolas" panose="020B0609020204030204" pitchFamily="49" charset="0"/>
              </a:rPr>
              <a:t>Animal dog </a:t>
            </a:r>
            <a:r>
              <a:rPr lang="en-PH" sz="2500" dirty="0">
                <a:latin typeface="Consolas" panose="020B0609020204030204" pitchFamily="49" charset="0"/>
              </a:rPr>
              <a:t>=</a:t>
            </a:r>
            <a:r>
              <a:rPr lang="en-PH" sz="2500" dirty="0">
                <a:solidFill>
                  <a:srgbClr val="00B0F0"/>
                </a:solidFill>
                <a:latin typeface="Consolas" panose="020B0609020204030204" pitchFamily="49" charset="0"/>
              </a:rPr>
              <a:t> new </a:t>
            </a:r>
            <a:r>
              <a:rPr lang="en-PH" sz="2500" dirty="0">
                <a:solidFill>
                  <a:srgbClr val="0070C0"/>
                </a:solidFill>
                <a:latin typeface="Consolas" panose="020B0609020204030204" pitchFamily="49" charset="0"/>
              </a:rPr>
              <a:t>Dog();</a:t>
            </a:r>
          </a:p>
          <a:p>
            <a:endParaRPr lang="en-PH" sz="2500" dirty="0">
              <a:solidFill>
                <a:srgbClr val="00B0F0"/>
              </a:solidFill>
              <a:latin typeface="Consolas" panose="020B0609020204030204" pitchFamily="49" charset="0"/>
            </a:endParaRPr>
          </a:p>
          <a:p>
            <a:r>
              <a:rPr lang="en-PH" sz="2500" dirty="0">
                <a:solidFill>
                  <a:srgbClr val="00B0F0"/>
                </a:solidFill>
                <a:latin typeface="Consolas" panose="020B0609020204030204" pitchFamily="49" charset="0"/>
              </a:rPr>
              <a:t>Animal cat </a:t>
            </a:r>
            <a:r>
              <a:rPr lang="en-PH" sz="2500" dirty="0">
                <a:latin typeface="Consolas" panose="020B0609020204030204" pitchFamily="49" charset="0"/>
              </a:rPr>
              <a:t>=</a:t>
            </a:r>
            <a:r>
              <a:rPr lang="en-PH" sz="2500" dirty="0">
                <a:solidFill>
                  <a:srgbClr val="00B0F0"/>
                </a:solidFill>
                <a:latin typeface="Consolas" panose="020B0609020204030204" pitchFamily="49" charset="0"/>
              </a:rPr>
              <a:t> new </a:t>
            </a:r>
            <a:r>
              <a:rPr lang="en-PH" sz="2500" dirty="0">
                <a:solidFill>
                  <a:srgbClr val="0070C0"/>
                </a:solidFill>
                <a:latin typeface="Consolas" panose="020B0609020204030204" pitchFamily="49" charset="0"/>
              </a:rPr>
              <a:t>Cat();</a:t>
            </a:r>
          </a:p>
          <a:p>
            <a:endParaRPr lang="en-PH" sz="2500" dirty="0">
              <a:latin typeface="Consolas" panose="020B0609020204030204" pitchFamily="49" charset="0"/>
            </a:endParaRPr>
          </a:p>
          <a:p>
            <a:r>
              <a:rPr lang="en-PH" sz="2500" dirty="0" err="1">
                <a:latin typeface="Consolas" panose="020B0609020204030204" pitchFamily="49" charset="0"/>
              </a:rPr>
              <a:t>dog.makeSound</a:t>
            </a:r>
            <a:r>
              <a:rPr lang="en-PH" sz="2500" dirty="0">
                <a:latin typeface="Consolas" panose="020B0609020204030204" pitchFamily="49" charset="0"/>
              </a:rPr>
              <a:t>();</a:t>
            </a:r>
          </a:p>
          <a:p>
            <a:endParaRPr lang="en-PH" sz="2500" dirty="0">
              <a:latin typeface="Consolas" panose="020B0609020204030204" pitchFamily="49" charset="0"/>
            </a:endParaRPr>
          </a:p>
          <a:p>
            <a:r>
              <a:rPr lang="en-PH" sz="2500" dirty="0" err="1">
                <a:latin typeface="Consolas" panose="020B0609020204030204" pitchFamily="49" charset="0"/>
              </a:rPr>
              <a:t>cat.makeSound</a:t>
            </a:r>
            <a:r>
              <a:rPr lang="en-PH" sz="2500" dirty="0">
                <a:latin typeface="Consolas" panose="020B0609020204030204" pitchFamily="49" charset="0"/>
              </a:rPr>
              <a:t>();</a:t>
            </a:r>
          </a:p>
          <a:p>
            <a:endParaRPr lang="en-PH" sz="2500" b="1" dirty="0"/>
          </a:p>
        </p:txBody>
      </p:sp>
      <p:sp>
        <p:nvSpPr>
          <p:cNvPr id="15" name="TextBox 14">
            <a:extLst>
              <a:ext uri="{FF2B5EF4-FFF2-40B4-BE49-F238E27FC236}">
                <a16:creationId xmlns:a16="http://schemas.microsoft.com/office/drawing/2014/main" id="{2AAC2F7B-74D4-9E79-6CDA-9F02901E1D1B}"/>
              </a:ext>
            </a:extLst>
          </p:cNvPr>
          <p:cNvSpPr txBox="1"/>
          <p:nvPr/>
        </p:nvSpPr>
        <p:spPr>
          <a:xfrm>
            <a:off x="1084613" y="4329323"/>
            <a:ext cx="375781" cy="477054"/>
          </a:xfrm>
          <a:prstGeom prst="rect">
            <a:avLst/>
          </a:prstGeom>
          <a:noFill/>
        </p:spPr>
        <p:txBody>
          <a:bodyPr wrap="square" rtlCol="0">
            <a:spAutoFit/>
          </a:bodyPr>
          <a:lstStyle/>
          <a:p>
            <a:r>
              <a:rPr lang="en-PH" sz="2500" dirty="0">
                <a:latin typeface="Consolas" panose="020B0609020204030204" pitchFamily="49" charset="0"/>
              </a:rPr>
              <a:t>}</a:t>
            </a:r>
            <a:endParaRPr lang="en-PH" sz="2500" dirty="0"/>
          </a:p>
        </p:txBody>
      </p:sp>
      <p:sp>
        <p:nvSpPr>
          <p:cNvPr id="26" name="TextBox 25">
            <a:extLst>
              <a:ext uri="{FF2B5EF4-FFF2-40B4-BE49-F238E27FC236}">
                <a16:creationId xmlns:a16="http://schemas.microsoft.com/office/drawing/2014/main" id="{3A5E0911-0A62-B42A-DB80-630A3B424A6B}"/>
              </a:ext>
            </a:extLst>
          </p:cNvPr>
          <p:cNvSpPr txBox="1"/>
          <p:nvPr/>
        </p:nvSpPr>
        <p:spPr>
          <a:xfrm>
            <a:off x="7421586" y="2833517"/>
            <a:ext cx="2854625" cy="477054"/>
          </a:xfrm>
          <a:prstGeom prst="rect">
            <a:avLst/>
          </a:prstGeom>
          <a:noFill/>
        </p:spPr>
        <p:txBody>
          <a:bodyPr wrap="square" rtlCol="0">
            <a:spAutoFit/>
          </a:bodyPr>
          <a:lstStyle/>
          <a:p>
            <a:r>
              <a:rPr lang="en-PH" sz="2500" b="1" dirty="0">
                <a:solidFill>
                  <a:srgbClr val="FF0000"/>
                </a:solidFill>
              </a:rPr>
              <a:t>“Woof!”</a:t>
            </a:r>
          </a:p>
        </p:txBody>
      </p:sp>
      <p:sp>
        <p:nvSpPr>
          <p:cNvPr id="27" name="Arrow: Left 26">
            <a:extLst>
              <a:ext uri="{FF2B5EF4-FFF2-40B4-BE49-F238E27FC236}">
                <a16:creationId xmlns:a16="http://schemas.microsoft.com/office/drawing/2014/main" id="{C98E9276-DB80-1823-6BB8-8E62822BB536}"/>
              </a:ext>
            </a:extLst>
          </p:cNvPr>
          <p:cNvSpPr/>
          <p:nvPr/>
        </p:nvSpPr>
        <p:spPr>
          <a:xfrm>
            <a:off x="6096000" y="2825939"/>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TextBox 27">
            <a:extLst>
              <a:ext uri="{FF2B5EF4-FFF2-40B4-BE49-F238E27FC236}">
                <a16:creationId xmlns:a16="http://schemas.microsoft.com/office/drawing/2014/main" id="{CCD5A7B9-1114-3D7E-371F-B14593B0CBAD}"/>
              </a:ext>
            </a:extLst>
          </p:cNvPr>
          <p:cNvSpPr txBox="1"/>
          <p:nvPr/>
        </p:nvSpPr>
        <p:spPr>
          <a:xfrm>
            <a:off x="7421586" y="3628932"/>
            <a:ext cx="2854625" cy="477054"/>
          </a:xfrm>
          <a:prstGeom prst="rect">
            <a:avLst/>
          </a:prstGeom>
          <a:noFill/>
        </p:spPr>
        <p:txBody>
          <a:bodyPr wrap="square" rtlCol="0">
            <a:spAutoFit/>
          </a:bodyPr>
          <a:lstStyle/>
          <a:p>
            <a:r>
              <a:rPr lang="en-PH" sz="2500" b="1" dirty="0">
                <a:solidFill>
                  <a:srgbClr val="FF0000"/>
                </a:solidFill>
              </a:rPr>
              <a:t>“Meow”</a:t>
            </a:r>
          </a:p>
        </p:txBody>
      </p:sp>
      <p:sp>
        <p:nvSpPr>
          <p:cNvPr id="29" name="Arrow: Left 28">
            <a:extLst>
              <a:ext uri="{FF2B5EF4-FFF2-40B4-BE49-F238E27FC236}">
                <a16:creationId xmlns:a16="http://schemas.microsoft.com/office/drawing/2014/main" id="{DD41FD74-7819-FBC6-2532-408E69580EE4}"/>
              </a:ext>
            </a:extLst>
          </p:cNvPr>
          <p:cNvSpPr/>
          <p:nvPr/>
        </p:nvSpPr>
        <p:spPr>
          <a:xfrm>
            <a:off x="6096000" y="3621354"/>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97721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anim calcmode="lin" valueType="num">
                                      <p:cBhvr>
                                        <p:cTn id="11" dur="1000" fill="hold"/>
                                        <p:tgtEl>
                                          <p:spTgt spid="15"/>
                                        </p:tgtEl>
                                        <p:attrNameLst>
                                          <p:attrName>ppt_x</p:attrName>
                                        </p:attrNameLst>
                                      </p:cBhvr>
                                      <p:tavLst>
                                        <p:tav tm="0">
                                          <p:val>
                                            <p:strVal val="#ppt_x"/>
                                          </p:val>
                                        </p:tav>
                                        <p:tav tm="100000">
                                          <p:val>
                                            <p:strVal val="#ppt_x"/>
                                          </p:val>
                                        </p:tav>
                                      </p:tavLst>
                                    </p:anim>
                                    <p:anim calcmode="lin" valueType="num">
                                      <p:cBhvr>
                                        <p:cTn id="1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randombar(horizontal)">
                                      <p:cBhvr>
                                        <p:cTn id="24" dur="500"/>
                                        <p:tgtEl>
                                          <p:spTgt spid="27"/>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randombar(horizontal)">
                                      <p:cBhvr>
                                        <p:cTn id="32" dur="500"/>
                                        <p:tgtEl>
                                          <p:spTgt spid="29"/>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randombar(horizontal)">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6" grpId="0"/>
      <p:bldP spid="27" grpId="0" animBg="1"/>
      <p:bldP spid="28" grpId="0"/>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2852043"/>
            <a:ext cx="9144000" cy="718459"/>
          </a:xfrm>
        </p:spPr>
        <p:txBody>
          <a:bodyPr>
            <a:noAutofit/>
          </a:bodyPr>
          <a:lstStyle/>
          <a:p>
            <a:r>
              <a:rPr lang="en-PH" sz="5000" b="1" dirty="0"/>
              <a:t>Trying Double Dispatch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Tree>
    <p:extLst>
      <p:ext uri="{BB962C8B-B14F-4D97-AF65-F5344CB8AC3E}">
        <p14:creationId xmlns:p14="http://schemas.microsoft.com/office/powerpoint/2010/main" val="207356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13" name="TextBox 12">
            <a:extLst>
              <a:ext uri="{FF2B5EF4-FFF2-40B4-BE49-F238E27FC236}">
                <a16:creationId xmlns:a16="http://schemas.microsoft.com/office/drawing/2014/main" id="{823F581E-7388-8598-0E89-9E045382FCC6}"/>
              </a:ext>
            </a:extLst>
          </p:cNvPr>
          <p:cNvSpPr txBox="1"/>
          <p:nvPr/>
        </p:nvSpPr>
        <p:spPr>
          <a:xfrm>
            <a:off x="1084613" y="648847"/>
            <a:ext cx="4231710" cy="477054"/>
          </a:xfrm>
          <a:prstGeom prst="rect">
            <a:avLst/>
          </a:prstGeom>
          <a:noFill/>
        </p:spPr>
        <p:txBody>
          <a:bodyPr wrap="square" rtlCol="0">
            <a:spAutoFit/>
          </a:bodyPr>
          <a:lstStyle/>
          <a:p>
            <a:r>
              <a:rPr lang="en-PH" sz="2500" dirty="0">
                <a:solidFill>
                  <a:srgbClr val="7030A0"/>
                </a:solidFill>
                <a:latin typeface="Consolas" panose="020B0609020204030204" pitchFamily="49" charset="0"/>
              </a:rPr>
              <a:t>interface </a:t>
            </a:r>
            <a:r>
              <a:rPr lang="en-PH" sz="2500" dirty="0">
                <a:solidFill>
                  <a:srgbClr val="0070C0"/>
                </a:solidFill>
                <a:latin typeface="Consolas" panose="020B0609020204030204" pitchFamily="49" charset="0"/>
              </a:rPr>
              <a:t>Animal</a:t>
            </a:r>
            <a:r>
              <a:rPr lang="en-PH" sz="2500" dirty="0">
                <a:solidFill>
                  <a:srgbClr val="7030A0"/>
                </a:solidFill>
                <a:latin typeface="Consolas" panose="020B0609020204030204" pitchFamily="49" charset="0"/>
              </a:rPr>
              <a:t> </a:t>
            </a:r>
            <a:r>
              <a:rPr lang="en-PH" sz="2500" dirty="0">
                <a:latin typeface="Consolas" panose="020B0609020204030204" pitchFamily="49" charset="0"/>
              </a:rPr>
              <a:t>{</a:t>
            </a:r>
            <a:endParaRPr lang="en-PH" sz="2500" dirty="0"/>
          </a:p>
        </p:txBody>
      </p:sp>
      <p:sp>
        <p:nvSpPr>
          <p:cNvPr id="14" name="TextBox 13">
            <a:extLst>
              <a:ext uri="{FF2B5EF4-FFF2-40B4-BE49-F238E27FC236}">
                <a16:creationId xmlns:a16="http://schemas.microsoft.com/office/drawing/2014/main" id="{217B4422-96B2-1807-56B1-1EC0A838FBC3}"/>
              </a:ext>
            </a:extLst>
          </p:cNvPr>
          <p:cNvSpPr txBox="1"/>
          <p:nvPr/>
        </p:nvSpPr>
        <p:spPr>
          <a:xfrm>
            <a:off x="1460394" y="1261826"/>
            <a:ext cx="6498920" cy="861774"/>
          </a:xfrm>
          <a:prstGeom prst="rect">
            <a:avLst/>
          </a:prstGeom>
          <a:noFill/>
        </p:spPr>
        <p:txBody>
          <a:bodyPr wrap="square" rtlCol="0">
            <a:spAutoFit/>
          </a:bodyPr>
          <a:lstStyle/>
          <a:p>
            <a:r>
              <a:rPr lang="en-PH" sz="2500" dirty="0">
                <a:solidFill>
                  <a:srgbClr val="00B0F0"/>
                </a:solidFill>
                <a:latin typeface="Consolas" panose="020B0609020204030204" pitchFamily="49" charset="0"/>
              </a:rPr>
              <a:t>void</a:t>
            </a:r>
            <a:r>
              <a:rPr lang="en-PH" sz="2500" dirty="0">
                <a:latin typeface="Consolas" panose="020B0609020204030204" pitchFamily="49" charset="0"/>
              </a:rPr>
              <a:t> </a:t>
            </a:r>
            <a:r>
              <a:rPr lang="en-PH" sz="2500" dirty="0" err="1">
                <a:solidFill>
                  <a:srgbClr val="0070C0"/>
                </a:solidFill>
                <a:latin typeface="Consolas" panose="020B0609020204030204" pitchFamily="49" charset="0"/>
              </a:rPr>
              <a:t>makeSound</a:t>
            </a:r>
            <a:r>
              <a:rPr lang="en-PH" sz="2500" dirty="0">
                <a:solidFill>
                  <a:srgbClr val="0070C0"/>
                </a:solidFill>
                <a:latin typeface="Consolas" panose="020B0609020204030204" pitchFamily="49" charset="0"/>
              </a:rPr>
              <a:t>()</a:t>
            </a:r>
            <a:r>
              <a:rPr lang="en-PH" sz="2500" dirty="0">
                <a:latin typeface="Consolas" panose="020B0609020204030204" pitchFamily="49" charset="0"/>
              </a:rPr>
              <a:t>;</a:t>
            </a:r>
          </a:p>
          <a:p>
            <a:endParaRPr lang="en-PH" sz="2500" b="1" dirty="0"/>
          </a:p>
        </p:txBody>
      </p:sp>
      <p:sp>
        <p:nvSpPr>
          <p:cNvPr id="15" name="TextBox 14">
            <a:extLst>
              <a:ext uri="{FF2B5EF4-FFF2-40B4-BE49-F238E27FC236}">
                <a16:creationId xmlns:a16="http://schemas.microsoft.com/office/drawing/2014/main" id="{2AAC2F7B-74D4-9E79-6CDA-9F02901E1D1B}"/>
              </a:ext>
            </a:extLst>
          </p:cNvPr>
          <p:cNvSpPr txBox="1"/>
          <p:nvPr/>
        </p:nvSpPr>
        <p:spPr>
          <a:xfrm>
            <a:off x="1084612" y="1762174"/>
            <a:ext cx="375781" cy="477054"/>
          </a:xfrm>
          <a:prstGeom prst="rect">
            <a:avLst/>
          </a:prstGeom>
          <a:noFill/>
        </p:spPr>
        <p:txBody>
          <a:bodyPr wrap="square" rtlCol="0">
            <a:spAutoFit/>
          </a:bodyPr>
          <a:lstStyle/>
          <a:p>
            <a:r>
              <a:rPr lang="en-PH" sz="2500" dirty="0">
                <a:latin typeface="Consolas" panose="020B0609020204030204" pitchFamily="49" charset="0"/>
              </a:rPr>
              <a:t>}</a:t>
            </a:r>
            <a:endParaRPr lang="en-PH" sz="2500" dirty="0"/>
          </a:p>
        </p:txBody>
      </p:sp>
      <p:sp>
        <p:nvSpPr>
          <p:cNvPr id="17" name="TextBox 16">
            <a:extLst>
              <a:ext uri="{FF2B5EF4-FFF2-40B4-BE49-F238E27FC236}">
                <a16:creationId xmlns:a16="http://schemas.microsoft.com/office/drawing/2014/main" id="{E87C680E-C415-A282-22EC-926EED0A37B5}"/>
              </a:ext>
            </a:extLst>
          </p:cNvPr>
          <p:cNvSpPr txBox="1"/>
          <p:nvPr/>
        </p:nvSpPr>
        <p:spPr>
          <a:xfrm>
            <a:off x="1084612" y="2501049"/>
            <a:ext cx="6498919" cy="477054"/>
          </a:xfrm>
          <a:prstGeom prst="rect">
            <a:avLst/>
          </a:prstGeom>
          <a:noFill/>
        </p:spPr>
        <p:txBody>
          <a:bodyPr wrap="square" rtlCol="0">
            <a:spAutoFit/>
          </a:bodyPr>
          <a:lstStyle/>
          <a:p>
            <a:r>
              <a:rPr lang="en-PH" sz="2500" dirty="0">
                <a:solidFill>
                  <a:srgbClr val="7030A0"/>
                </a:solidFill>
                <a:latin typeface="Consolas" panose="020B0609020204030204" pitchFamily="49" charset="0"/>
              </a:rPr>
              <a:t>public class </a:t>
            </a:r>
            <a:r>
              <a:rPr lang="en-PH" sz="2500" dirty="0">
                <a:solidFill>
                  <a:srgbClr val="0070C0"/>
                </a:solidFill>
                <a:latin typeface="Consolas" panose="020B0609020204030204" pitchFamily="49" charset="0"/>
              </a:rPr>
              <a:t>Cat</a:t>
            </a:r>
            <a:r>
              <a:rPr lang="en-PH" sz="2500" dirty="0">
                <a:solidFill>
                  <a:srgbClr val="7030A0"/>
                </a:solidFill>
                <a:latin typeface="Consolas" panose="020B0609020204030204" pitchFamily="49" charset="0"/>
              </a:rPr>
              <a:t> implements </a:t>
            </a:r>
            <a:r>
              <a:rPr lang="en-PH" sz="2500" dirty="0">
                <a:solidFill>
                  <a:srgbClr val="0070C0"/>
                </a:solidFill>
                <a:latin typeface="Consolas" panose="020B0609020204030204" pitchFamily="49" charset="0"/>
              </a:rPr>
              <a:t>Animal</a:t>
            </a:r>
            <a:r>
              <a:rPr lang="en-PH" sz="2500" dirty="0">
                <a:solidFill>
                  <a:srgbClr val="7030A0"/>
                </a:solidFill>
                <a:latin typeface="Consolas" panose="020B0609020204030204" pitchFamily="49" charset="0"/>
              </a:rPr>
              <a:t> </a:t>
            </a:r>
            <a:r>
              <a:rPr lang="en-PH" sz="2500" dirty="0">
                <a:latin typeface="Consolas" panose="020B0609020204030204" pitchFamily="49" charset="0"/>
              </a:rPr>
              <a:t>{</a:t>
            </a:r>
            <a:endParaRPr lang="en-PH" sz="2500" dirty="0"/>
          </a:p>
        </p:txBody>
      </p:sp>
      <p:sp>
        <p:nvSpPr>
          <p:cNvPr id="18" name="TextBox 17">
            <a:extLst>
              <a:ext uri="{FF2B5EF4-FFF2-40B4-BE49-F238E27FC236}">
                <a16:creationId xmlns:a16="http://schemas.microsoft.com/office/drawing/2014/main" id="{80BC6392-26DB-9EC4-F631-D2D32460D1BE}"/>
              </a:ext>
            </a:extLst>
          </p:cNvPr>
          <p:cNvSpPr txBox="1"/>
          <p:nvPr/>
        </p:nvSpPr>
        <p:spPr>
          <a:xfrm>
            <a:off x="1460392" y="3131092"/>
            <a:ext cx="8510325" cy="861774"/>
          </a:xfrm>
          <a:prstGeom prst="rect">
            <a:avLst/>
          </a:prstGeom>
          <a:noFill/>
        </p:spPr>
        <p:txBody>
          <a:bodyPr wrap="square" rtlCol="0">
            <a:spAutoFit/>
          </a:bodyPr>
          <a:lstStyle/>
          <a:p>
            <a:r>
              <a:rPr lang="en-PH" sz="2500" dirty="0">
                <a:solidFill>
                  <a:srgbClr val="7030A0"/>
                </a:solidFill>
                <a:latin typeface="Consolas" panose="020B0609020204030204" pitchFamily="49" charset="0"/>
              </a:rPr>
              <a:t>public</a:t>
            </a:r>
            <a:r>
              <a:rPr lang="en-PH" sz="2500" dirty="0">
                <a:solidFill>
                  <a:srgbClr val="00B0F0"/>
                </a:solidFill>
                <a:latin typeface="Consolas" panose="020B0609020204030204" pitchFamily="49" charset="0"/>
              </a:rPr>
              <a:t> void</a:t>
            </a:r>
            <a:r>
              <a:rPr lang="en-PH" sz="2500" dirty="0">
                <a:latin typeface="Consolas" panose="020B0609020204030204" pitchFamily="49" charset="0"/>
              </a:rPr>
              <a:t> </a:t>
            </a:r>
            <a:r>
              <a:rPr lang="en-PH" sz="2500" dirty="0" err="1">
                <a:solidFill>
                  <a:srgbClr val="0070C0"/>
                </a:solidFill>
                <a:latin typeface="Consolas" panose="020B0609020204030204" pitchFamily="49" charset="0"/>
              </a:rPr>
              <a:t>makeSound</a:t>
            </a:r>
            <a:r>
              <a:rPr lang="en-PH" sz="2500" dirty="0">
                <a:latin typeface="Consolas" panose="020B0609020204030204" pitchFamily="49" charset="0"/>
              </a:rPr>
              <a:t>(Dog d)</a:t>
            </a:r>
            <a:r>
              <a:rPr lang="en-PH" sz="2500" dirty="0">
                <a:solidFill>
                  <a:srgbClr val="0070C0"/>
                </a:solidFill>
                <a:latin typeface="Consolas" panose="020B0609020204030204" pitchFamily="49" charset="0"/>
              </a:rPr>
              <a:t> </a:t>
            </a:r>
            <a:r>
              <a:rPr lang="en-PH" sz="2500" dirty="0">
                <a:latin typeface="Consolas" panose="020B0609020204030204" pitchFamily="49" charset="0"/>
              </a:rPr>
              <a:t>{“Meow and woof”};</a:t>
            </a:r>
          </a:p>
          <a:p>
            <a:endParaRPr lang="en-PH" sz="2500" dirty="0"/>
          </a:p>
        </p:txBody>
      </p:sp>
      <p:sp>
        <p:nvSpPr>
          <p:cNvPr id="19" name="TextBox 18">
            <a:extLst>
              <a:ext uri="{FF2B5EF4-FFF2-40B4-BE49-F238E27FC236}">
                <a16:creationId xmlns:a16="http://schemas.microsoft.com/office/drawing/2014/main" id="{B592C48A-7A3C-5DAF-444E-A3F0859F33A6}"/>
              </a:ext>
            </a:extLst>
          </p:cNvPr>
          <p:cNvSpPr txBox="1"/>
          <p:nvPr/>
        </p:nvSpPr>
        <p:spPr>
          <a:xfrm>
            <a:off x="1084612" y="3624079"/>
            <a:ext cx="375781" cy="477054"/>
          </a:xfrm>
          <a:prstGeom prst="rect">
            <a:avLst/>
          </a:prstGeom>
          <a:noFill/>
        </p:spPr>
        <p:txBody>
          <a:bodyPr wrap="square" rtlCol="0">
            <a:spAutoFit/>
          </a:bodyPr>
          <a:lstStyle/>
          <a:p>
            <a:r>
              <a:rPr lang="en-PH" sz="2500" dirty="0">
                <a:latin typeface="Consolas" panose="020B0609020204030204" pitchFamily="49" charset="0"/>
              </a:rPr>
              <a:t>}</a:t>
            </a:r>
            <a:endParaRPr lang="en-PH" sz="2500" dirty="0"/>
          </a:p>
        </p:txBody>
      </p:sp>
      <p:sp>
        <p:nvSpPr>
          <p:cNvPr id="23" name="TextBox 22">
            <a:extLst>
              <a:ext uri="{FF2B5EF4-FFF2-40B4-BE49-F238E27FC236}">
                <a16:creationId xmlns:a16="http://schemas.microsoft.com/office/drawing/2014/main" id="{3858840B-D3B7-7210-A0B4-8C715FA5572F}"/>
              </a:ext>
            </a:extLst>
          </p:cNvPr>
          <p:cNvSpPr txBox="1"/>
          <p:nvPr/>
        </p:nvSpPr>
        <p:spPr>
          <a:xfrm>
            <a:off x="1084612" y="4319796"/>
            <a:ext cx="6498919" cy="477054"/>
          </a:xfrm>
          <a:prstGeom prst="rect">
            <a:avLst/>
          </a:prstGeom>
          <a:noFill/>
        </p:spPr>
        <p:txBody>
          <a:bodyPr wrap="square" rtlCol="0">
            <a:spAutoFit/>
          </a:bodyPr>
          <a:lstStyle/>
          <a:p>
            <a:r>
              <a:rPr lang="en-PH" sz="2500" dirty="0">
                <a:solidFill>
                  <a:srgbClr val="7030A0"/>
                </a:solidFill>
                <a:latin typeface="Consolas" panose="020B0609020204030204" pitchFamily="49" charset="0"/>
              </a:rPr>
              <a:t>public class </a:t>
            </a:r>
            <a:r>
              <a:rPr lang="en-PH" sz="2500" dirty="0">
                <a:solidFill>
                  <a:srgbClr val="0070C0"/>
                </a:solidFill>
                <a:latin typeface="Consolas" panose="020B0609020204030204" pitchFamily="49" charset="0"/>
              </a:rPr>
              <a:t>Dog</a:t>
            </a:r>
            <a:r>
              <a:rPr lang="en-PH" sz="2500" dirty="0">
                <a:solidFill>
                  <a:srgbClr val="7030A0"/>
                </a:solidFill>
                <a:latin typeface="Consolas" panose="020B0609020204030204" pitchFamily="49" charset="0"/>
              </a:rPr>
              <a:t> implements </a:t>
            </a:r>
            <a:r>
              <a:rPr lang="en-PH" sz="2500" dirty="0">
                <a:solidFill>
                  <a:srgbClr val="0070C0"/>
                </a:solidFill>
                <a:latin typeface="Consolas" panose="020B0609020204030204" pitchFamily="49" charset="0"/>
              </a:rPr>
              <a:t>Animal</a:t>
            </a:r>
            <a:r>
              <a:rPr lang="en-PH" sz="2500" dirty="0">
                <a:solidFill>
                  <a:srgbClr val="7030A0"/>
                </a:solidFill>
                <a:latin typeface="Consolas" panose="020B0609020204030204" pitchFamily="49" charset="0"/>
              </a:rPr>
              <a:t> </a:t>
            </a:r>
            <a:r>
              <a:rPr lang="en-PH" sz="2500" dirty="0">
                <a:latin typeface="Consolas" panose="020B0609020204030204" pitchFamily="49" charset="0"/>
              </a:rPr>
              <a:t>{</a:t>
            </a:r>
            <a:endParaRPr lang="en-PH" sz="2500" dirty="0"/>
          </a:p>
        </p:txBody>
      </p:sp>
      <p:sp>
        <p:nvSpPr>
          <p:cNvPr id="24" name="TextBox 23">
            <a:extLst>
              <a:ext uri="{FF2B5EF4-FFF2-40B4-BE49-F238E27FC236}">
                <a16:creationId xmlns:a16="http://schemas.microsoft.com/office/drawing/2014/main" id="{7D954560-1E20-73C3-09DA-8F9348AAF3B9}"/>
              </a:ext>
            </a:extLst>
          </p:cNvPr>
          <p:cNvSpPr txBox="1"/>
          <p:nvPr/>
        </p:nvSpPr>
        <p:spPr>
          <a:xfrm>
            <a:off x="1460392" y="4949839"/>
            <a:ext cx="8654375" cy="861774"/>
          </a:xfrm>
          <a:prstGeom prst="rect">
            <a:avLst/>
          </a:prstGeom>
          <a:noFill/>
        </p:spPr>
        <p:txBody>
          <a:bodyPr wrap="square" rtlCol="0">
            <a:spAutoFit/>
          </a:bodyPr>
          <a:lstStyle/>
          <a:p>
            <a:r>
              <a:rPr lang="en-PH" sz="2500" dirty="0">
                <a:solidFill>
                  <a:srgbClr val="7030A0"/>
                </a:solidFill>
                <a:latin typeface="Consolas" panose="020B0609020204030204" pitchFamily="49" charset="0"/>
              </a:rPr>
              <a:t>public</a:t>
            </a:r>
            <a:r>
              <a:rPr lang="en-PH" sz="2500" dirty="0">
                <a:solidFill>
                  <a:srgbClr val="00B0F0"/>
                </a:solidFill>
                <a:latin typeface="Consolas" panose="020B0609020204030204" pitchFamily="49" charset="0"/>
              </a:rPr>
              <a:t> void</a:t>
            </a:r>
            <a:r>
              <a:rPr lang="en-PH" sz="2500" dirty="0">
                <a:latin typeface="Consolas" panose="020B0609020204030204" pitchFamily="49" charset="0"/>
              </a:rPr>
              <a:t> </a:t>
            </a:r>
            <a:r>
              <a:rPr lang="en-PH" sz="2500" dirty="0" err="1">
                <a:solidFill>
                  <a:srgbClr val="0070C0"/>
                </a:solidFill>
                <a:latin typeface="Consolas" panose="020B0609020204030204" pitchFamily="49" charset="0"/>
              </a:rPr>
              <a:t>makeSound</a:t>
            </a:r>
            <a:r>
              <a:rPr lang="en-PH" sz="2500" dirty="0">
                <a:latin typeface="Consolas" panose="020B0609020204030204" pitchFamily="49" charset="0"/>
              </a:rPr>
              <a:t>(Cat c)</a:t>
            </a:r>
            <a:r>
              <a:rPr lang="en-PH" sz="2500" dirty="0">
                <a:solidFill>
                  <a:srgbClr val="0070C0"/>
                </a:solidFill>
                <a:latin typeface="Consolas" panose="020B0609020204030204" pitchFamily="49" charset="0"/>
              </a:rPr>
              <a:t> </a:t>
            </a:r>
            <a:r>
              <a:rPr lang="en-PH" sz="2500" dirty="0">
                <a:latin typeface="Consolas" panose="020B0609020204030204" pitchFamily="49" charset="0"/>
              </a:rPr>
              <a:t>{“Woof and Meow”};</a:t>
            </a:r>
          </a:p>
          <a:p>
            <a:endParaRPr lang="en-PH" sz="2500" dirty="0"/>
          </a:p>
        </p:txBody>
      </p:sp>
      <p:sp>
        <p:nvSpPr>
          <p:cNvPr id="25" name="TextBox 24">
            <a:extLst>
              <a:ext uri="{FF2B5EF4-FFF2-40B4-BE49-F238E27FC236}">
                <a16:creationId xmlns:a16="http://schemas.microsoft.com/office/drawing/2014/main" id="{A82B8958-AFCB-0AD6-0391-7F291F568D65}"/>
              </a:ext>
            </a:extLst>
          </p:cNvPr>
          <p:cNvSpPr txBox="1"/>
          <p:nvPr/>
        </p:nvSpPr>
        <p:spPr>
          <a:xfrm>
            <a:off x="1084612" y="5442826"/>
            <a:ext cx="375781" cy="477054"/>
          </a:xfrm>
          <a:prstGeom prst="rect">
            <a:avLst/>
          </a:prstGeom>
          <a:noFill/>
        </p:spPr>
        <p:txBody>
          <a:bodyPr wrap="square" rtlCol="0">
            <a:spAutoFit/>
          </a:bodyPr>
          <a:lstStyle/>
          <a:p>
            <a:r>
              <a:rPr lang="en-PH" sz="2500" dirty="0">
                <a:latin typeface="Consolas" panose="020B0609020204030204" pitchFamily="49" charset="0"/>
              </a:rPr>
              <a:t>}</a:t>
            </a:r>
            <a:endParaRPr lang="en-PH" sz="2500" dirty="0"/>
          </a:p>
        </p:txBody>
      </p:sp>
    </p:spTree>
    <p:extLst>
      <p:ext uri="{BB962C8B-B14F-4D97-AF65-F5344CB8AC3E}">
        <p14:creationId xmlns:p14="http://schemas.microsoft.com/office/powerpoint/2010/main" val="90899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anim calcmode="lin" valueType="num">
                                      <p:cBhvr>
                                        <p:cTn id="11" dur="1000" fill="hold"/>
                                        <p:tgtEl>
                                          <p:spTgt spid="15"/>
                                        </p:tgtEl>
                                        <p:attrNameLst>
                                          <p:attrName>ppt_x</p:attrName>
                                        </p:attrNameLst>
                                      </p:cBhvr>
                                      <p:tavLst>
                                        <p:tav tm="0">
                                          <p:val>
                                            <p:strVal val="#ppt_x"/>
                                          </p:val>
                                        </p:tav>
                                        <p:tav tm="100000">
                                          <p:val>
                                            <p:strVal val="#ppt_x"/>
                                          </p:val>
                                        </p:tav>
                                      </p:tavLst>
                                    </p:anim>
                                    <p:anim calcmode="lin" valueType="num">
                                      <p:cBhvr>
                                        <p:cTn id="1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randombar(horizontal)">
                                      <p:cBhvr>
                                        <p:cTn id="41" dur="500"/>
                                        <p:tgtEl>
                                          <p:spTgt spid="23"/>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1000"/>
                                        <p:tgtEl>
                                          <p:spTgt spid="24"/>
                                        </p:tgtEl>
                                      </p:cBhvr>
                                    </p:animEffect>
                                    <p:anim calcmode="lin" valueType="num">
                                      <p:cBhvr>
                                        <p:cTn id="52" dur="1000" fill="hold"/>
                                        <p:tgtEl>
                                          <p:spTgt spid="24"/>
                                        </p:tgtEl>
                                        <p:attrNameLst>
                                          <p:attrName>ppt_x</p:attrName>
                                        </p:attrNameLst>
                                      </p:cBhvr>
                                      <p:tavLst>
                                        <p:tav tm="0">
                                          <p:val>
                                            <p:strVal val="#ppt_x"/>
                                          </p:val>
                                        </p:tav>
                                        <p:tav tm="100000">
                                          <p:val>
                                            <p:strVal val="#ppt_x"/>
                                          </p:val>
                                        </p:tav>
                                      </p:tavLst>
                                    </p:anim>
                                    <p:anim calcmode="lin" valueType="num">
                                      <p:cBhvr>
                                        <p:cTn id="5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8" grpId="0"/>
      <p:bldP spid="19"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13" name="TextBox 12">
            <a:extLst>
              <a:ext uri="{FF2B5EF4-FFF2-40B4-BE49-F238E27FC236}">
                <a16:creationId xmlns:a16="http://schemas.microsoft.com/office/drawing/2014/main" id="{823F581E-7388-8598-0E89-9E045382FCC6}"/>
              </a:ext>
            </a:extLst>
          </p:cNvPr>
          <p:cNvSpPr txBox="1"/>
          <p:nvPr/>
        </p:nvSpPr>
        <p:spPr>
          <a:xfrm>
            <a:off x="1084613" y="648847"/>
            <a:ext cx="8083138" cy="477054"/>
          </a:xfrm>
          <a:prstGeom prst="rect">
            <a:avLst/>
          </a:prstGeom>
          <a:noFill/>
        </p:spPr>
        <p:txBody>
          <a:bodyPr wrap="square" rtlCol="0">
            <a:spAutoFit/>
          </a:bodyPr>
          <a:lstStyle/>
          <a:p>
            <a:r>
              <a:rPr lang="en-PH" sz="2500" dirty="0">
                <a:solidFill>
                  <a:srgbClr val="7030A0"/>
                </a:solidFill>
                <a:latin typeface="Consolas" panose="020B0609020204030204" pitchFamily="49" charset="0"/>
              </a:rPr>
              <a:t>public static </a:t>
            </a:r>
            <a:r>
              <a:rPr lang="en-PH" sz="2500" dirty="0">
                <a:solidFill>
                  <a:srgbClr val="00B0F0"/>
                </a:solidFill>
                <a:latin typeface="Consolas" panose="020B0609020204030204" pitchFamily="49" charset="0"/>
              </a:rPr>
              <a:t>void</a:t>
            </a:r>
            <a:r>
              <a:rPr lang="en-PH" sz="2500" dirty="0">
                <a:solidFill>
                  <a:srgbClr val="7030A0"/>
                </a:solidFill>
                <a:latin typeface="Consolas" panose="020B0609020204030204" pitchFamily="49" charset="0"/>
              </a:rPr>
              <a:t> </a:t>
            </a:r>
            <a:r>
              <a:rPr lang="en-PH" sz="2500" dirty="0">
                <a:solidFill>
                  <a:srgbClr val="0070C0"/>
                </a:solidFill>
                <a:latin typeface="Consolas" panose="020B0609020204030204" pitchFamily="49" charset="0"/>
              </a:rPr>
              <a:t>main</a:t>
            </a:r>
            <a:r>
              <a:rPr lang="en-PH" sz="2500" dirty="0">
                <a:solidFill>
                  <a:srgbClr val="7030A0"/>
                </a:solidFill>
                <a:latin typeface="Consolas" panose="020B0609020204030204" pitchFamily="49" charset="0"/>
              </a:rPr>
              <a:t>() </a:t>
            </a:r>
            <a:r>
              <a:rPr lang="en-PH" sz="2500" dirty="0">
                <a:latin typeface="Consolas" panose="020B0609020204030204" pitchFamily="49" charset="0"/>
              </a:rPr>
              <a:t>{</a:t>
            </a:r>
            <a:endParaRPr lang="en-PH" sz="2500" dirty="0"/>
          </a:p>
        </p:txBody>
      </p:sp>
      <p:sp>
        <p:nvSpPr>
          <p:cNvPr id="14" name="TextBox 13">
            <a:extLst>
              <a:ext uri="{FF2B5EF4-FFF2-40B4-BE49-F238E27FC236}">
                <a16:creationId xmlns:a16="http://schemas.microsoft.com/office/drawing/2014/main" id="{217B4422-96B2-1807-56B1-1EC0A838FBC3}"/>
              </a:ext>
            </a:extLst>
          </p:cNvPr>
          <p:cNvSpPr txBox="1"/>
          <p:nvPr/>
        </p:nvSpPr>
        <p:spPr>
          <a:xfrm>
            <a:off x="1460394" y="1261826"/>
            <a:ext cx="6498920" cy="3170099"/>
          </a:xfrm>
          <a:prstGeom prst="rect">
            <a:avLst/>
          </a:prstGeom>
          <a:noFill/>
        </p:spPr>
        <p:txBody>
          <a:bodyPr wrap="square" rtlCol="0">
            <a:spAutoFit/>
          </a:bodyPr>
          <a:lstStyle/>
          <a:p>
            <a:r>
              <a:rPr lang="en-PH" sz="2500" dirty="0">
                <a:solidFill>
                  <a:srgbClr val="00B0F0"/>
                </a:solidFill>
                <a:latin typeface="Consolas" panose="020B0609020204030204" pitchFamily="49" charset="0"/>
              </a:rPr>
              <a:t>Animal dog </a:t>
            </a:r>
            <a:r>
              <a:rPr lang="en-PH" sz="2500" dirty="0">
                <a:latin typeface="Consolas" panose="020B0609020204030204" pitchFamily="49" charset="0"/>
              </a:rPr>
              <a:t>=</a:t>
            </a:r>
            <a:r>
              <a:rPr lang="en-PH" sz="2500" dirty="0">
                <a:solidFill>
                  <a:srgbClr val="00B0F0"/>
                </a:solidFill>
                <a:latin typeface="Consolas" panose="020B0609020204030204" pitchFamily="49" charset="0"/>
              </a:rPr>
              <a:t> new </a:t>
            </a:r>
            <a:r>
              <a:rPr lang="en-PH" sz="2500" dirty="0">
                <a:solidFill>
                  <a:srgbClr val="0070C0"/>
                </a:solidFill>
                <a:latin typeface="Consolas" panose="020B0609020204030204" pitchFamily="49" charset="0"/>
              </a:rPr>
              <a:t>Dog();</a:t>
            </a:r>
          </a:p>
          <a:p>
            <a:endParaRPr lang="en-PH" sz="2500" dirty="0">
              <a:solidFill>
                <a:srgbClr val="00B0F0"/>
              </a:solidFill>
              <a:latin typeface="Consolas" panose="020B0609020204030204" pitchFamily="49" charset="0"/>
            </a:endParaRPr>
          </a:p>
          <a:p>
            <a:r>
              <a:rPr lang="en-PH" sz="2500" dirty="0">
                <a:solidFill>
                  <a:srgbClr val="00B0F0"/>
                </a:solidFill>
                <a:latin typeface="Consolas" panose="020B0609020204030204" pitchFamily="49" charset="0"/>
              </a:rPr>
              <a:t>Animal cat </a:t>
            </a:r>
            <a:r>
              <a:rPr lang="en-PH" sz="2500" dirty="0">
                <a:latin typeface="Consolas" panose="020B0609020204030204" pitchFamily="49" charset="0"/>
              </a:rPr>
              <a:t>=</a:t>
            </a:r>
            <a:r>
              <a:rPr lang="en-PH" sz="2500" dirty="0">
                <a:solidFill>
                  <a:srgbClr val="00B0F0"/>
                </a:solidFill>
                <a:latin typeface="Consolas" panose="020B0609020204030204" pitchFamily="49" charset="0"/>
              </a:rPr>
              <a:t> new </a:t>
            </a:r>
            <a:r>
              <a:rPr lang="en-PH" sz="2500" dirty="0">
                <a:solidFill>
                  <a:srgbClr val="0070C0"/>
                </a:solidFill>
                <a:latin typeface="Consolas" panose="020B0609020204030204" pitchFamily="49" charset="0"/>
              </a:rPr>
              <a:t>Cat();</a:t>
            </a:r>
          </a:p>
          <a:p>
            <a:endParaRPr lang="en-PH" sz="2500" dirty="0">
              <a:latin typeface="Consolas" panose="020B0609020204030204" pitchFamily="49" charset="0"/>
            </a:endParaRPr>
          </a:p>
          <a:p>
            <a:r>
              <a:rPr lang="en-PH" sz="2500" dirty="0" err="1">
                <a:latin typeface="Consolas" panose="020B0609020204030204" pitchFamily="49" charset="0"/>
              </a:rPr>
              <a:t>dog.makeSound</a:t>
            </a:r>
            <a:r>
              <a:rPr lang="en-PH" sz="2500" dirty="0">
                <a:latin typeface="Consolas" panose="020B0609020204030204" pitchFamily="49" charset="0"/>
              </a:rPr>
              <a:t>(cat);</a:t>
            </a:r>
          </a:p>
          <a:p>
            <a:endParaRPr lang="en-PH" sz="2500" dirty="0">
              <a:latin typeface="Consolas" panose="020B0609020204030204" pitchFamily="49" charset="0"/>
            </a:endParaRPr>
          </a:p>
          <a:p>
            <a:r>
              <a:rPr lang="en-PH" sz="2500" dirty="0" err="1">
                <a:latin typeface="Consolas" panose="020B0609020204030204" pitchFamily="49" charset="0"/>
              </a:rPr>
              <a:t>cat.makeSound</a:t>
            </a:r>
            <a:r>
              <a:rPr lang="en-PH" sz="2500" dirty="0">
                <a:latin typeface="Consolas" panose="020B0609020204030204" pitchFamily="49" charset="0"/>
              </a:rPr>
              <a:t>(dog);</a:t>
            </a:r>
          </a:p>
          <a:p>
            <a:endParaRPr lang="en-PH" sz="2500" b="1" dirty="0"/>
          </a:p>
        </p:txBody>
      </p:sp>
      <p:sp>
        <p:nvSpPr>
          <p:cNvPr id="15" name="TextBox 14">
            <a:extLst>
              <a:ext uri="{FF2B5EF4-FFF2-40B4-BE49-F238E27FC236}">
                <a16:creationId xmlns:a16="http://schemas.microsoft.com/office/drawing/2014/main" id="{2AAC2F7B-74D4-9E79-6CDA-9F02901E1D1B}"/>
              </a:ext>
            </a:extLst>
          </p:cNvPr>
          <p:cNvSpPr txBox="1"/>
          <p:nvPr/>
        </p:nvSpPr>
        <p:spPr>
          <a:xfrm>
            <a:off x="1084613" y="4329323"/>
            <a:ext cx="375781" cy="477054"/>
          </a:xfrm>
          <a:prstGeom prst="rect">
            <a:avLst/>
          </a:prstGeom>
          <a:noFill/>
        </p:spPr>
        <p:txBody>
          <a:bodyPr wrap="square" rtlCol="0">
            <a:spAutoFit/>
          </a:bodyPr>
          <a:lstStyle/>
          <a:p>
            <a:r>
              <a:rPr lang="en-PH" sz="2500" dirty="0">
                <a:latin typeface="Consolas" panose="020B0609020204030204" pitchFamily="49" charset="0"/>
              </a:rPr>
              <a:t>}</a:t>
            </a:r>
            <a:endParaRPr lang="en-PH" sz="2500" dirty="0"/>
          </a:p>
        </p:txBody>
      </p:sp>
      <p:sp>
        <p:nvSpPr>
          <p:cNvPr id="26" name="TextBox 25">
            <a:extLst>
              <a:ext uri="{FF2B5EF4-FFF2-40B4-BE49-F238E27FC236}">
                <a16:creationId xmlns:a16="http://schemas.microsoft.com/office/drawing/2014/main" id="{3A5E0911-0A62-B42A-DB80-630A3B424A6B}"/>
              </a:ext>
            </a:extLst>
          </p:cNvPr>
          <p:cNvSpPr txBox="1"/>
          <p:nvPr/>
        </p:nvSpPr>
        <p:spPr>
          <a:xfrm>
            <a:off x="7421586" y="2833517"/>
            <a:ext cx="2854625" cy="477054"/>
          </a:xfrm>
          <a:prstGeom prst="rect">
            <a:avLst/>
          </a:prstGeom>
          <a:noFill/>
        </p:spPr>
        <p:txBody>
          <a:bodyPr wrap="square" rtlCol="0">
            <a:spAutoFit/>
          </a:bodyPr>
          <a:lstStyle/>
          <a:p>
            <a:r>
              <a:rPr lang="en-PH" sz="2500" b="1" dirty="0">
                <a:solidFill>
                  <a:srgbClr val="FF0000"/>
                </a:solidFill>
              </a:rPr>
              <a:t>Error!</a:t>
            </a:r>
          </a:p>
        </p:txBody>
      </p:sp>
      <p:sp>
        <p:nvSpPr>
          <p:cNvPr id="27" name="Arrow: Left 26">
            <a:extLst>
              <a:ext uri="{FF2B5EF4-FFF2-40B4-BE49-F238E27FC236}">
                <a16:creationId xmlns:a16="http://schemas.microsoft.com/office/drawing/2014/main" id="{C98E9276-DB80-1823-6BB8-8E62822BB536}"/>
              </a:ext>
            </a:extLst>
          </p:cNvPr>
          <p:cNvSpPr/>
          <p:nvPr/>
        </p:nvSpPr>
        <p:spPr>
          <a:xfrm>
            <a:off x="6096000" y="2825939"/>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TextBox 27">
            <a:extLst>
              <a:ext uri="{FF2B5EF4-FFF2-40B4-BE49-F238E27FC236}">
                <a16:creationId xmlns:a16="http://schemas.microsoft.com/office/drawing/2014/main" id="{CCD5A7B9-1114-3D7E-371F-B14593B0CBAD}"/>
              </a:ext>
            </a:extLst>
          </p:cNvPr>
          <p:cNvSpPr txBox="1"/>
          <p:nvPr/>
        </p:nvSpPr>
        <p:spPr>
          <a:xfrm>
            <a:off x="7421586" y="3628932"/>
            <a:ext cx="2854625" cy="477054"/>
          </a:xfrm>
          <a:prstGeom prst="rect">
            <a:avLst/>
          </a:prstGeom>
          <a:noFill/>
        </p:spPr>
        <p:txBody>
          <a:bodyPr wrap="square" rtlCol="0">
            <a:spAutoFit/>
          </a:bodyPr>
          <a:lstStyle/>
          <a:p>
            <a:r>
              <a:rPr lang="en-PH" sz="2500" b="1" dirty="0">
                <a:solidFill>
                  <a:srgbClr val="FF0000"/>
                </a:solidFill>
              </a:rPr>
              <a:t>Error!</a:t>
            </a:r>
          </a:p>
        </p:txBody>
      </p:sp>
      <p:sp>
        <p:nvSpPr>
          <p:cNvPr id="29" name="Arrow: Left 28">
            <a:extLst>
              <a:ext uri="{FF2B5EF4-FFF2-40B4-BE49-F238E27FC236}">
                <a16:creationId xmlns:a16="http://schemas.microsoft.com/office/drawing/2014/main" id="{DD41FD74-7819-FBC6-2532-408E69580EE4}"/>
              </a:ext>
            </a:extLst>
          </p:cNvPr>
          <p:cNvSpPr/>
          <p:nvPr/>
        </p:nvSpPr>
        <p:spPr>
          <a:xfrm>
            <a:off x="6096000" y="3621354"/>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43206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anim calcmode="lin" valueType="num">
                                      <p:cBhvr>
                                        <p:cTn id="11" dur="1000" fill="hold"/>
                                        <p:tgtEl>
                                          <p:spTgt spid="15"/>
                                        </p:tgtEl>
                                        <p:attrNameLst>
                                          <p:attrName>ppt_x</p:attrName>
                                        </p:attrNameLst>
                                      </p:cBhvr>
                                      <p:tavLst>
                                        <p:tav tm="0">
                                          <p:val>
                                            <p:strVal val="#ppt_x"/>
                                          </p:val>
                                        </p:tav>
                                        <p:tav tm="100000">
                                          <p:val>
                                            <p:strVal val="#ppt_x"/>
                                          </p:val>
                                        </p:tav>
                                      </p:tavLst>
                                    </p:anim>
                                    <p:anim calcmode="lin" valueType="num">
                                      <p:cBhvr>
                                        <p:cTn id="1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randombar(horizontal)">
                                      <p:cBhvr>
                                        <p:cTn id="24" dur="500"/>
                                        <p:tgtEl>
                                          <p:spTgt spid="27"/>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randombar(horizontal)">
                                      <p:cBhvr>
                                        <p:cTn id="32" dur="500"/>
                                        <p:tgtEl>
                                          <p:spTgt spid="29"/>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randombar(horizontal)">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6" grpId="0"/>
      <p:bldP spid="27" grpId="0" animBg="1"/>
      <p:bldP spid="28" grpId="0"/>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Autofit/>
          </a:bodyPr>
          <a:lstStyle/>
          <a:p>
            <a:r>
              <a:rPr lang="en-US" sz="5400" b="1" i="0" dirty="0">
                <a:solidFill>
                  <a:srgbClr val="292929"/>
                </a:solidFill>
                <a:effectLst/>
                <a:latin typeface="Calibri Light (Headings)"/>
              </a:rPr>
              <a:t>When to use Visitor Pattern?</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mj-lt"/>
              <a:buAutoNum type="arabicPeriod"/>
            </a:pPr>
            <a:r>
              <a:rPr lang="en-US" sz="2500" b="0" i="0" dirty="0">
                <a:solidFill>
                  <a:srgbClr val="292929"/>
                </a:solidFill>
                <a:effectLst/>
                <a:latin typeface="Calibri (Body)"/>
              </a:rPr>
              <a:t>When the elements are known in advance, but the operation can be extended. </a:t>
            </a:r>
          </a:p>
          <a:p>
            <a:pPr marL="457200" indent="-457200" algn="l">
              <a:buFont typeface="+mj-lt"/>
              <a:buAutoNum type="arabicPeriod"/>
            </a:pPr>
            <a:endParaRPr lang="en-US" sz="2500" b="0" i="0" dirty="0">
              <a:solidFill>
                <a:srgbClr val="292929"/>
              </a:solidFill>
              <a:effectLst/>
              <a:latin typeface="Calibri (Body)"/>
            </a:endParaRPr>
          </a:p>
          <a:p>
            <a:pPr marL="457200" indent="-457200" algn="l">
              <a:buFont typeface="+mj-lt"/>
              <a:buAutoNum type="arabicPeriod"/>
            </a:pPr>
            <a:r>
              <a:rPr lang="en-US" sz="2500" b="0" i="0" dirty="0">
                <a:solidFill>
                  <a:srgbClr val="292929"/>
                </a:solidFill>
                <a:effectLst/>
                <a:latin typeface="Calibri (Body)"/>
              </a:rPr>
              <a:t>When the type of the element and operation are not known during runtime, but the correct method needs to be invoked.</a:t>
            </a:r>
          </a:p>
          <a:p>
            <a:pPr marL="457200" indent="-457200" algn="l">
              <a:buFont typeface="+mj-lt"/>
              <a:buAutoNum type="arabicPeriod"/>
            </a:pPr>
            <a:endParaRPr lang="en-US" sz="2500" dirty="0">
              <a:solidFill>
                <a:srgbClr val="292929"/>
              </a:solidFill>
              <a:latin typeface="Calibri (Body)"/>
            </a:endParaRPr>
          </a:p>
          <a:p>
            <a:pPr marL="457200" indent="-457200" algn="l">
              <a:buFont typeface="+mj-lt"/>
              <a:buAutoNum type="arabicPeriod"/>
            </a:pPr>
            <a:endParaRPr lang="en-US" sz="2500" i="1" dirty="0">
              <a:solidFill>
                <a:srgbClr val="292929"/>
              </a:solidFill>
              <a:latin typeface="Calibri (Body)"/>
            </a:endParaRPr>
          </a:p>
          <a:p>
            <a:pPr marL="457200" indent="-457200" algn="l">
              <a:buFont typeface="+mj-lt"/>
              <a:buAutoNum type="arabicPeriod"/>
            </a:pPr>
            <a:endParaRPr lang="en-US" sz="2500" i="1" dirty="0">
              <a:solidFill>
                <a:srgbClr val="292929"/>
              </a:solidFill>
              <a:latin typeface="Calibri (Body)"/>
            </a:endParaRPr>
          </a:p>
          <a:p>
            <a:pPr marL="457200" indent="-457200" algn="l">
              <a:buFont typeface="+mj-lt"/>
              <a:buAutoNum type="arabicPeriod"/>
            </a:pPr>
            <a:endParaRPr lang="en-US" sz="2500" b="0" i="1" dirty="0">
              <a:solidFill>
                <a:srgbClr val="292929"/>
              </a:solidFill>
              <a:effectLst/>
              <a:latin typeface="Calibri (Body)"/>
            </a:endParaRPr>
          </a:p>
          <a:p>
            <a:pPr marL="457200" indent="-457200" algn="l">
              <a:buFont typeface="+mj-lt"/>
              <a:buAutoNum type="arabicPeriod"/>
            </a:pPr>
            <a:endParaRPr lang="en-US" sz="2500" b="0" i="0" dirty="0">
              <a:solidFill>
                <a:srgbClr val="292929"/>
              </a:solidFill>
              <a:effectLst/>
              <a:latin typeface="Calibri (Body)"/>
            </a:endParaRPr>
          </a:p>
          <a:p>
            <a:br>
              <a:rPr lang="en-US" sz="2500" b="0" i="0" dirty="0">
                <a:effectLst/>
                <a:latin typeface="Calibri (Body)"/>
              </a:rPr>
            </a:br>
            <a:endParaRPr lang="en-US" sz="2500" dirty="0">
              <a:latin typeface="Calibri (Body)"/>
            </a:endParaRPr>
          </a:p>
        </p:txBody>
      </p:sp>
    </p:spTree>
    <p:extLst>
      <p:ext uri="{BB962C8B-B14F-4D97-AF65-F5344CB8AC3E}">
        <p14:creationId xmlns:p14="http://schemas.microsoft.com/office/powerpoint/2010/main" val="112281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Autofit/>
          </a:bodyPr>
          <a:lstStyle/>
          <a:p>
            <a:r>
              <a:rPr lang="en-PH" sz="5400" b="1" dirty="0"/>
              <a:t>Outline</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Ø"/>
            </a:pPr>
            <a:r>
              <a:rPr lang="en-US" sz="2500" b="1" dirty="0">
                <a:latin typeface="Calibri (Body)"/>
              </a:rPr>
              <a:t>What is it?</a:t>
            </a: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r>
              <a:rPr lang="en-US" sz="2500" dirty="0">
                <a:latin typeface="Calibri (Body)"/>
              </a:rPr>
              <a:t>Single Dispatch versus Double Dispatch</a:t>
            </a:r>
            <a:endParaRPr lang="en-US" sz="2500" b="1" dirty="0">
              <a:latin typeface="Calibri (Body)"/>
            </a:endParaRPr>
          </a:p>
          <a:p>
            <a:pPr marL="342900" indent="-342900" algn="l">
              <a:lnSpc>
                <a:spcPct val="100000"/>
              </a:lnSpc>
              <a:buFont typeface="Wingdings" panose="05000000000000000000" pitchFamily="2" charset="2"/>
              <a:buChar char="Ø"/>
            </a:pPr>
            <a:endParaRPr lang="en-US" sz="2500" b="1" dirty="0">
              <a:latin typeface="Calibri (Body)"/>
            </a:endParaRPr>
          </a:p>
          <a:p>
            <a:pPr marL="342900" indent="-342900" algn="l">
              <a:lnSpc>
                <a:spcPct val="100000"/>
              </a:lnSpc>
              <a:buFont typeface="Wingdings" panose="05000000000000000000" pitchFamily="2" charset="2"/>
              <a:buChar char="Ø"/>
            </a:pPr>
            <a:r>
              <a:rPr lang="en-US" sz="2500" dirty="0">
                <a:latin typeface="Calibri (Body)"/>
              </a:rPr>
              <a:t>Background Problem</a:t>
            </a:r>
          </a:p>
          <a:p>
            <a:pPr algn="l">
              <a:lnSpc>
                <a:spcPct val="100000"/>
              </a:lnSpc>
            </a:pPr>
            <a:endParaRPr lang="en-US" sz="2500" b="1"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p:txBody>
      </p:sp>
    </p:spTree>
    <p:extLst>
      <p:ext uri="{BB962C8B-B14F-4D97-AF65-F5344CB8AC3E}">
        <p14:creationId xmlns:p14="http://schemas.microsoft.com/office/powerpoint/2010/main" val="64907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Autofit/>
          </a:bodyPr>
          <a:lstStyle/>
          <a:p>
            <a:r>
              <a:rPr lang="en-PH" sz="5400" b="1" dirty="0"/>
              <a:t>What is it?</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500" b="0" i="0" dirty="0">
                <a:effectLst/>
                <a:latin typeface="Calibri (Body)"/>
              </a:rPr>
              <a:t>The visitor design pattern allows you to add methods to classes of different types without much altering to those classes. You can make completely different methods depending on the class used with this pattern.</a:t>
            </a: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p:txBody>
      </p:sp>
    </p:spTree>
    <p:extLst>
      <p:ext uri="{BB962C8B-B14F-4D97-AF65-F5344CB8AC3E}">
        <p14:creationId xmlns:p14="http://schemas.microsoft.com/office/powerpoint/2010/main" val="167657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7" name="TextBox 6">
            <a:extLst>
              <a:ext uri="{FF2B5EF4-FFF2-40B4-BE49-F238E27FC236}">
                <a16:creationId xmlns:a16="http://schemas.microsoft.com/office/drawing/2014/main" id="{DEA29786-3CC2-AE31-7AC5-01A015DE4A55}"/>
              </a:ext>
            </a:extLst>
          </p:cNvPr>
          <p:cNvSpPr txBox="1"/>
          <p:nvPr/>
        </p:nvSpPr>
        <p:spPr>
          <a:xfrm>
            <a:off x="1697761" y="2741388"/>
            <a:ext cx="787400" cy="369332"/>
          </a:xfrm>
          <a:prstGeom prst="rect">
            <a:avLst/>
          </a:prstGeom>
          <a:noFill/>
        </p:spPr>
        <p:txBody>
          <a:bodyPr wrap="square" rtlCol="0">
            <a:spAutoFit/>
          </a:bodyPr>
          <a:lstStyle/>
          <a:p>
            <a:endParaRPr lang="en-PH" dirty="0"/>
          </a:p>
        </p:txBody>
      </p:sp>
      <p:graphicFrame>
        <p:nvGraphicFramePr>
          <p:cNvPr id="8" name="Table 7">
            <a:extLst>
              <a:ext uri="{FF2B5EF4-FFF2-40B4-BE49-F238E27FC236}">
                <a16:creationId xmlns:a16="http://schemas.microsoft.com/office/drawing/2014/main" id="{BB9DFC73-8333-6A94-72E3-095558E290BA}"/>
              </a:ext>
            </a:extLst>
          </p:cNvPr>
          <p:cNvGraphicFramePr>
            <a:graphicFrameLocks noGrp="1"/>
          </p:cNvGraphicFramePr>
          <p:nvPr>
            <p:extLst>
              <p:ext uri="{D42A27DB-BD31-4B8C-83A1-F6EECF244321}">
                <p14:modId xmlns:p14="http://schemas.microsoft.com/office/powerpoint/2010/main" val="3998214963"/>
              </p:ext>
            </p:extLst>
          </p:nvPr>
        </p:nvGraphicFramePr>
        <p:xfrm>
          <a:off x="4298515" y="555542"/>
          <a:ext cx="3594970" cy="1371600"/>
        </p:xfrm>
        <a:graphic>
          <a:graphicData uri="http://schemas.openxmlformats.org/drawingml/2006/table">
            <a:tbl>
              <a:tblPr firstRow="1" bandRow="1">
                <a:tableStyleId>{5940675A-B579-460E-94D1-54222C63F5DA}</a:tableStyleId>
              </a:tblPr>
              <a:tblGrid>
                <a:gridCol w="3594970">
                  <a:extLst>
                    <a:ext uri="{9D8B030D-6E8A-4147-A177-3AD203B41FA5}">
                      <a16:colId xmlns:a16="http://schemas.microsoft.com/office/drawing/2014/main" val="1419670202"/>
                    </a:ext>
                  </a:extLst>
                </a:gridCol>
              </a:tblGrid>
              <a:tr h="457200">
                <a:tc>
                  <a:txBody>
                    <a:bodyPr/>
                    <a:lstStyle/>
                    <a:p>
                      <a:pPr algn="ctr"/>
                      <a:r>
                        <a:rPr lang="en-PH" b="1" dirty="0"/>
                        <a:t>Animal Interface</a:t>
                      </a:r>
                    </a:p>
                  </a:txBody>
                  <a:tcPr/>
                </a:tc>
                <a:extLst>
                  <a:ext uri="{0D108BD9-81ED-4DB2-BD59-A6C34878D82A}">
                    <a16:rowId xmlns:a16="http://schemas.microsoft.com/office/drawing/2014/main" val="215494143"/>
                  </a:ext>
                </a:extLst>
              </a:tr>
              <a:tr h="457200">
                <a:tc>
                  <a:txBody>
                    <a:bodyPr/>
                    <a:lstStyle/>
                    <a:p>
                      <a:endParaRPr lang="en-PH" sz="1800" i="1" dirty="0"/>
                    </a:p>
                  </a:txBody>
                  <a:tcPr/>
                </a:tc>
                <a:extLst>
                  <a:ext uri="{0D108BD9-81ED-4DB2-BD59-A6C34878D82A}">
                    <a16:rowId xmlns:a16="http://schemas.microsoft.com/office/drawing/2014/main" val="3690348395"/>
                  </a:ext>
                </a:extLst>
              </a:tr>
              <a:tr h="457200">
                <a:tc>
                  <a:txBody>
                    <a:bodyPr/>
                    <a:lstStyle/>
                    <a:p>
                      <a:endParaRPr lang="en-PH" sz="1800" i="1" dirty="0"/>
                    </a:p>
                  </a:txBody>
                  <a:tcPr/>
                </a:tc>
                <a:extLst>
                  <a:ext uri="{0D108BD9-81ED-4DB2-BD59-A6C34878D82A}">
                    <a16:rowId xmlns:a16="http://schemas.microsoft.com/office/drawing/2014/main" val="1845984957"/>
                  </a:ext>
                </a:extLst>
              </a:tr>
            </a:tbl>
          </a:graphicData>
        </a:graphic>
      </p:graphicFrame>
      <p:graphicFrame>
        <p:nvGraphicFramePr>
          <p:cNvPr id="9" name="Table 5">
            <a:extLst>
              <a:ext uri="{FF2B5EF4-FFF2-40B4-BE49-F238E27FC236}">
                <a16:creationId xmlns:a16="http://schemas.microsoft.com/office/drawing/2014/main" id="{6ADD8974-3D0E-2C4A-617E-34C4AE9D5493}"/>
              </a:ext>
            </a:extLst>
          </p:cNvPr>
          <p:cNvGraphicFramePr>
            <a:graphicFrameLocks noGrp="1"/>
          </p:cNvGraphicFramePr>
          <p:nvPr>
            <p:extLst>
              <p:ext uri="{D42A27DB-BD31-4B8C-83A1-F6EECF244321}">
                <p14:modId xmlns:p14="http://schemas.microsoft.com/office/powerpoint/2010/main" val="3318148776"/>
              </p:ext>
            </p:extLst>
          </p:nvPr>
        </p:nvGraphicFramePr>
        <p:xfrm>
          <a:off x="5063229" y="3350914"/>
          <a:ext cx="2033358" cy="1371600"/>
        </p:xfrm>
        <a:graphic>
          <a:graphicData uri="http://schemas.openxmlformats.org/drawingml/2006/table">
            <a:tbl>
              <a:tblPr firstRow="1" bandRow="1">
                <a:tableStyleId>{5940675A-B579-460E-94D1-54222C63F5DA}</a:tableStyleId>
              </a:tblPr>
              <a:tblGrid>
                <a:gridCol w="2033358">
                  <a:extLst>
                    <a:ext uri="{9D8B030D-6E8A-4147-A177-3AD203B41FA5}">
                      <a16:colId xmlns:a16="http://schemas.microsoft.com/office/drawing/2014/main" val="1419670202"/>
                    </a:ext>
                  </a:extLst>
                </a:gridCol>
              </a:tblGrid>
              <a:tr h="316792">
                <a:tc>
                  <a:txBody>
                    <a:bodyPr/>
                    <a:lstStyle/>
                    <a:p>
                      <a:pPr algn="ctr"/>
                      <a:r>
                        <a:rPr lang="en-PH" b="1" dirty="0"/>
                        <a:t>Cat implements Animal</a:t>
                      </a:r>
                    </a:p>
                  </a:txBody>
                  <a:tcPr/>
                </a:tc>
                <a:extLst>
                  <a:ext uri="{0D108BD9-81ED-4DB2-BD59-A6C34878D82A}">
                    <a16:rowId xmlns:a16="http://schemas.microsoft.com/office/drawing/2014/main" val="215494143"/>
                  </a:ext>
                </a:extLst>
              </a:tr>
              <a:tr h="0">
                <a:tc>
                  <a:txBody>
                    <a:bodyPr/>
                    <a:lstStyle/>
                    <a:p>
                      <a:endParaRPr lang="en-PH" sz="1800" dirty="0"/>
                    </a:p>
                  </a:txBody>
                  <a:tcPr/>
                </a:tc>
                <a:extLst>
                  <a:ext uri="{0D108BD9-81ED-4DB2-BD59-A6C34878D82A}">
                    <a16:rowId xmlns:a16="http://schemas.microsoft.com/office/drawing/2014/main" val="3690348395"/>
                  </a:ext>
                </a:extLst>
              </a:tr>
              <a:tr h="0">
                <a:tc>
                  <a:txBody>
                    <a:bodyPr/>
                    <a:lstStyle/>
                    <a:p>
                      <a:endParaRPr lang="en-PH" dirty="0"/>
                    </a:p>
                  </a:txBody>
                  <a:tcPr/>
                </a:tc>
                <a:extLst>
                  <a:ext uri="{0D108BD9-81ED-4DB2-BD59-A6C34878D82A}">
                    <a16:rowId xmlns:a16="http://schemas.microsoft.com/office/drawing/2014/main" val="1845984957"/>
                  </a:ext>
                </a:extLst>
              </a:tr>
            </a:tbl>
          </a:graphicData>
        </a:graphic>
      </p:graphicFrame>
      <p:graphicFrame>
        <p:nvGraphicFramePr>
          <p:cNvPr id="10" name="Table 5">
            <a:extLst>
              <a:ext uri="{FF2B5EF4-FFF2-40B4-BE49-F238E27FC236}">
                <a16:creationId xmlns:a16="http://schemas.microsoft.com/office/drawing/2014/main" id="{A1A78CF2-26EB-90DD-70D4-A4BD49E500E8}"/>
              </a:ext>
            </a:extLst>
          </p:cNvPr>
          <p:cNvGraphicFramePr>
            <a:graphicFrameLocks noGrp="1"/>
          </p:cNvGraphicFramePr>
          <p:nvPr>
            <p:extLst>
              <p:ext uri="{D42A27DB-BD31-4B8C-83A1-F6EECF244321}">
                <p14:modId xmlns:p14="http://schemas.microsoft.com/office/powerpoint/2010/main" val="1224609350"/>
              </p:ext>
            </p:extLst>
          </p:nvPr>
        </p:nvGraphicFramePr>
        <p:xfrm>
          <a:off x="9269496" y="3350914"/>
          <a:ext cx="2037499" cy="1371600"/>
        </p:xfrm>
        <a:graphic>
          <a:graphicData uri="http://schemas.openxmlformats.org/drawingml/2006/table">
            <a:tbl>
              <a:tblPr firstRow="1" bandRow="1">
                <a:tableStyleId>{5940675A-B579-460E-94D1-54222C63F5DA}</a:tableStyleId>
              </a:tblPr>
              <a:tblGrid>
                <a:gridCol w="2037499">
                  <a:extLst>
                    <a:ext uri="{9D8B030D-6E8A-4147-A177-3AD203B41FA5}">
                      <a16:colId xmlns:a16="http://schemas.microsoft.com/office/drawing/2014/main" val="1419670202"/>
                    </a:ext>
                  </a:extLst>
                </a:gridCol>
              </a:tblGrid>
              <a:tr h="316792">
                <a:tc>
                  <a:txBody>
                    <a:bodyPr/>
                    <a:lstStyle/>
                    <a:p>
                      <a:pPr algn="ctr"/>
                      <a:r>
                        <a:rPr lang="en-PH" b="1" dirty="0"/>
                        <a:t>Rabbit implements Animal</a:t>
                      </a:r>
                    </a:p>
                  </a:txBody>
                  <a:tcPr/>
                </a:tc>
                <a:extLst>
                  <a:ext uri="{0D108BD9-81ED-4DB2-BD59-A6C34878D82A}">
                    <a16:rowId xmlns:a16="http://schemas.microsoft.com/office/drawing/2014/main" val="215494143"/>
                  </a:ext>
                </a:extLst>
              </a:tr>
              <a:tr h="0">
                <a:tc>
                  <a:txBody>
                    <a:bodyPr/>
                    <a:lstStyle/>
                    <a:p>
                      <a:endParaRPr lang="en-PH" sz="1800" dirty="0"/>
                    </a:p>
                  </a:txBody>
                  <a:tcPr/>
                </a:tc>
                <a:extLst>
                  <a:ext uri="{0D108BD9-81ED-4DB2-BD59-A6C34878D82A}">
                    <a16:rowId xmlns:a16="http://schemas.microsoft.com/office/drawing/2014/main" val="3690348395"/>
                  </a:ext>
                </a:extLst>
              </a:tr>
              <a:tr h="0">
                <a:tc>
                  <a:txBody>
                    <a:bodyPr/>
                    <a:lstStyle/>
                    <a:p>
                      <a:endParaRPr lang="en-PH" dirty="0"/>
                    </a:p>
                  </a:txBody>
                  <a:tcPr/>
                </a:tc>
                <a:extLst>
                  <a:ext uri="{0D108BD9-81ED-4DB2-BD59-A6C34878D82A}">
                    <a16:rowId xmlns:a16="http://schemas.microsoft.com/office/drawing/2014/main" val="1845984957"/>
                  </a:ext>
                </a:extLst>
              </a:tr>
            </a:tbl>
          </a:graphicData>
        </a:graphic>
      </p:graphicFrame>
      <p:graphicFrame>
        <p:nvGraphicFramePr>
          <p:cNvPr id="11" name="Table 5">
            <a:extLst>
              <a:ext uri="{FF2B5EF4-FFF2-40B4-BE49-F238E27FC236}">
                <a16:creationId xmlns:a16="http://schemas.microsoft.com/office/drawing/2014/main" id="{28E6F039-0FB9-7954-ACF4-CA1EB4B018D7}"/>
              </a:ext>
            </a:extLst>
          </p:cNvPr>
          <p:cNvGraphicFramePr>
            <a:graphicFrameLocks noGrp="1"/>
          </p:cNvGraphicFramePr>
          <p:nvPr>
            <p:extLst>
              <p:ext uri="{D42A27DB-BD31-4B8C-83A1-F6EECF244321}">
                <p14:modId xmlns:p14="http://schemas.microsoft.com/office/powerpoint/2010/main" val="1478075608"/>
              </p:ext>
            </p:extLst>
          </p:nvPr>
        </p:nvGraphicFramePr>
        <p:xfrm>
          <a:off x="1072158" y="3347542"/>
          <a:ext cx="2037499" cy="1371600"/>
        </p:xfrm>
        <a:graphic>
          <a:graphicData uri="http://schemas.openxmlformats.org/drawingml/2006/table">
            <a:tbl>
              <a:tblPr firstRow="1" bandRow="1">
                <a:tableStyleId>{5940675A-B579-460E-94D1-54222C63F5DA}</a:tableStyleId>
              </a:tblPr>
              <a:tblGrid>
                <a:gridCol w="2037499">
                  <a:extLst>
                    <a:ext uri="{9D8B030D-6E8A-4147-A177-3AD203B41FA5}">
                      <a16:colId xmlns:a16="http://schemas.microsoft.com/office/drawing/2014/main" val="1419670202"/>
                    </a:ext>
                  </a:extLst>
                </a:gridCol>
              </a:tblGrid>
              <a:tr h="316792">
                <a:tc>
                  <a:txBody>
                    <a:bodyPr/>
                    <a:lstStyle/>
                    <a:p>
                      <a:pPr algn="ctr"/>
                      <a:r>
                        <a:rPr lang="en-PH" b="1" dirty="0"/>
                        <a:t>Dog implements Animal</a:t>
                      </a:r>
                    </a:p>
                  </a:txBody>
                  <a:tcPr/>
                </a:tc>
                <a:extLst>
                  <a:ext uri="{0D108BD9-81ED-4DB2-BD59-A6C34878D82A}">
                    <a16:rowId xmlns:a16="http://schemas.microsoft.com/office/drawing/2014/main" val="215494143"/>
                  </a:ext>
                </a:extLst>
              </a:tr>
              <a:tr h="0">
                <a:tc>
                  <a:txBody>
                    <a:bodyPr/>
                    <a:lstStyle/>
                    <a:p>
                      <a:endParaRPr lang="en-PH" sz="1800" dirty="0"/>
                    </a:p>
                  </a:txBody>
                  <a:tcPr/>
                </a:tc>
                <a:extLst>
                  <a:ext uri="{0D108BD9-81ED-4DB2-BD59-A6C34878D82A}">
                    <a16:rowId xmlns:a16="http://schemas.microsoft.com/office/drawing/2014/main" val="3690348395"/>
                  </a:ext>
                </a:extLst>
              </a:tr>
              <a:tr h="0">
                <a:tc>
                  <a:txBody>
                    <a:bodyPr/>
                    <a:lstStyle/>
                    <a:p>
                      <a:endParaRPr lang="en-PH" dirty="0"/>
                    </a:p>
                  </a:txBody>
                  <a:tcPr/>
                </a:tc>
                <a:extLst>
                  <a:ext uri="{0D108BD9-81ED-4DB2-BD59-A6C34878D82A}">
                    <a16:rowId xmlns:a16="http://schemas.microsoft.com/office/drawing/2014/main" val="1845984957"/>
                  </a:ext>
                </a:extLst>
              </a:tr>
            </a:tbl>
          </a:graphicData>
        </a:graphic>
      </p:graphicFrame>
      <p:cxnSp>
        <p:nvCxnSpPr>
          <p:cNvPr id="12" name="Connector: Elbow 11">
            <a:extLst>
              <a:ext uri="{FF2B5EF4-FFF2-40B4-BE49-F238E27FC236}">
                <a16:creationId xmlns:a16="http://schemas.microsoft.com/office/drawing/2014/main" id="{CE37A21B-D0A7-7E9E-10A0-C39B249D8A12}"/>
              </a:ext>
            </a:extLst>
          </p:cNvPr>
          <p:cNvCxnSpPr>
            <a:cxnSpLocks/>
            <a:stCxn id="11" idx="0"/>
            <a:endCxn id="8" idx="1"/>
          </p:cNvCxnSpPr>
          <p:nvPr/>
        </p:nvCxnSpPr>
        <p:spPr>
          <a:xfrm rot="5400000" flipH="1" flipV="1">
            <a:off x="2141611" y="1190638"/>
            <a:ext cx="2106200" cy="220760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or: Elbow 12">
            <a:extLst>
              <a:ext uri="{FF2B5EF4-FFF2-40B4-BE49-F238E27FC236}">
                <a16:creationId xmlns:a16="http://schemas.microsoft.com/office/drawing/2014/main" id="{9E2FCEE8-ADF1-784C-24BA-087C99EF3A61}"/>
              </a:ext>
            </a:extLst>
          </p:cNvPr>
          <p:cNvCxnSpPr>
            <a:cxnSpLocks/>
            <a:stCxn id="10" idx="0"/>
            <a:endCxn id="8" idx="3"/>
          </p:cNvCxnSpPr>
          <p:nvPr/>
        </p:nvCxnSpPr>
        <p:spPr>
          <a:xfrm rot="16200000" flipV="1">
            <a:off x="8036079" y="1098748"/>
            <a:ext cx="2109572" cy="239476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DE335949-A380-F971-5CC4-7EF59B043851}"/>
              </a:ext>
            </a:extLst>
          </p:cNvPr>
          <p:cNvCxnSpPr>
            <a:cxnSpLocks/>
            <a:stCxn id="9" idx="0"/>
            <a:endCxn id="8" idx="2"/>
          </p:cNvCxnSpPr>
          <p:nvPr/>
        </p:nvCxnSpPr>
        <p:spPr>
          <a:xfrm flipV="1">
            <a:off x="6079908" y="1927142"/>
            <a:ext cx="16092" cy="14237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6BBDD9D-3A92-E040-D976-70AB817385DB}"/>
              </a:ext>
            </a:extLst>
          </p:cNvPr>
          <p:cNvSpPr txBox="1"/>
          <p:nvPr/>
        </p:nvSpPr>
        <p:spPr>
          <a:xfrm>
            <a:off x="1064986" y="4341096"/>
            <a:ext cx="1781393" cy="369332"/>
          </a:xfrm>
          <a:prstGeom prst="rect">
            <a:avLst/>
          </a:prstGeom>
          <a:noFill/>
        </p:spPr>
        <p:txBody>
          <a:bodyPr wrap="square" rtlCol="0">
            <a:spAutoFit/>
          </a:bodyPr>
          <a:lstStyle/>
          <a:p>
            <a:r>
              <a:rPr lang="en-PH" b="1" i="1" dirty="0" err="1">
                <a:solidFill>
                  <a:srgbClr val="0070C0"/>
                </a:solidFill>
              </a:rPr>
              <a:t>makeSound</a:t>
            </a:r>
            <a:r>
              <a:rPr lang="en-PH" i="1" dirty="0"/>
              <a:t>() {}</a:t>
            </a:r>
          </a:p>
        </p:txBody>
      </p:sp>
      <p:sp>
        <p:nvSpPr>
          <p:cNvPr id="24" name="TextBox 23">
            <a:extLst>
              <a:ext uri="{FF2B5EF4-FFF2-40B4-BE49-F238E27FC236}">
                <a16:creationId xmlns:a16="http://schemas.microsoft.com/office/drawing/2014/main" id="{810C64DA-DABC-6EA7-EA8E-677BF9B9C12C}"/>
              </a:ext>
            </a:extLst>
          </p:cNvPr>
          <p:cNvSpPr txBox="1"/>
          <p:nvPr/>
        </p:nvSpPr>
        <p:spPr>
          <a:xfrm>
            <a:off x="5035195" y="4350728"/>
            <a:ext cx="1781393" cy="369332"/>
          </a:xfrm>
          <a:prstGeom prst="rect">
            <a:avLst/>
          </a:prstGeom>
          <a:noFill/>
        </p:spPr>
        <p:txBody>
          <a:bodyPr wrap="square" rtlCol="0">
            <a:spAutoFit/>
          </a:bodyPr>
          <a:lstStyle/>
          <a:p>
            <a:r>
              <a:rPr lang="en-PH" b="1" i="1" dirty="0" err="1">
                <a:solidFill>
                  <a:srgbClr val="0070C0"/>
                </a:solidFill>
              </a:rPr>
              <a:t>makeSound</a:t>
            </a:r>
            <a:r>
              <a:rPr lang="en-PH" i="1" dirty="0"/>
              <a:t>() {}</a:t>
            </a:r>
          </a:p>
        </p:txBody>
      </p:sp>
      <p:sp>
        <p:nvSpPr>
          <p:cNvPr id="25" name="TextBox 24">
            <a:extLst>
              <a:ext uri="{FF2B5EF4-FFF2-40B4-BE49-F238E27FC236}">
                <a16:creationId xmlns:a16="http://schemas.microsoft.com/office/drawing/2014/main" id="{40F1003D-995E-13D6-741C-BCA810FF898D}"/>
              </a:ext>
            </a:extLst>
          </p:cNvPr>
          <p:cNvSpPr txBox="1"/>
          <p:nvPr/>
        </p:nvSpPr>
        <p:spPr>
          <a:xfrm>
            <a:off x="9237990" y="4353182"/>
            <a:ext cx="1781393" cy="369332"/>
          </a:xfrm>
          <a:prstGeom prst="rect">
            <a:avLst/>
          </a:prstGeom>
          <a:noFill/>
        </p:spPr>
        <p:txBody>
          <a:bodyPr wrap="square" rtlCol="0">
            <a:spAutoFit/>
          </a:bodyPr>
          <a:lstStyle/>
          <a:p>
            <a:r>
              <a:rPr lang="en-PH" b="1" i="1" dirty="0" err="1">
                <a:solidFill>
                  <a:srgbClr val="0070C0"/>
                </a:solidFill>
              </a:rPr>
              <a:t>makeSound</a:t>
            </a:r>
            <a:r>
              <a:rPr lang="en-PH" i="1" dirty="0"/>
              <a:t>() {}</a:t>
            </a:r>
          </a:p>
        </p:txBody>
      </p:sp>
      <p:sp>
        <p:nvSpPr>
          <p:cNvPr id="26" name="TextBox 25">
            <a:extLst>
              <a:ext uri="{FF2B5EF4-FFF2-40B4-BE49-F238E27FC236}">
                <a16:creationId xmlns:a16="http://schemas.microsoft.com/office/drawing/2014/main" id="{2383F8A2-762B-8B7F-BAE8-CFCB7002510B}"/>
              </a:ext>
            </a:extLst>
          </p:cNvPr>
          <p:cNvSpPr txBox="1"/>
          <p:nvPr/>
        </p:nvSpPr>
        <p:spPr>
          <a:xfrm>
            <a:off x="4298515" y="1555069"/>
            <a:ext cx="1781393" cy="369332"/>
          </a:xfrm>
          <a:prstGeom prst="rect">
            <a:avLst/>
          </a:prstGeom>
          <a:noFill/>
        </p:spPr>
        <p:txBody>
          <a:bodyPr wrap="square" rtlCol="0">
            <a:spAutoFit/>
          </a:bodyPr>
          <a:lstStyle/>
          <a:p>
            <a:r>
              <a:rPr lang="en-PH" b="1" i="1" dirty="0" err="1">
                <a:solidFill>
                  <a:srgbClr val="0070C0"/>
                </a:solidFill>
              </a:rPr>
              <a:t>makeSound</a:t>
            </a:r>
            <a:r>
              <a:rPr lang="en-PH" i="1" dirty="0"/>
              <a:t>() </a:t>
            </a:r>
          </a:p>
        </p:txBody>
      </p:sp>
      <p:sp>
        <p:nvSpPr>
          <p:cNvPr id="27" name="TextBox 26">
            <a:extLst>
              <a:ext uri="{FF2B5EF4-FFF2-40B4-BE49-F238E27FC236}">
                <a16:creationId xmlns:a16="http://schemas.microsoft.com/office/drawing/2014/main" id="{1EC9D769-FF3A-E252-BB65-5B6312F2CBEF}"/>
              </a:ext>
            </a:extLst>
          </p:cNvPr>
          <p:cNvSpPr txBox="1"/>
          <p:nvPr/>
        </p:nvSpPr>
        <p:spPr>
          <a:xfrm>
            <a:off x="7999956" y="298278"/>
            <a:ext cx="1781393" cy="1200329"/>
          </a:xfrm>
          <a:prstGeom prst="rect">
            <a:avLst/>
          </a:prstGeom>
          <a:noFill/>
        </p:spPr>
        <p:txBody>
          <a:bodyPr wrap="square" rtlCol="0">
            <a:spAutoFit/>
          </a:bodyPr>
          <a:lstStyle/>
          <a:p>
            <a:r>
              <a:rPr lang="en-PH" b="1" i="1" dirty="0">
                <a:solidFill>
                  <a:srgbClr val="0070C0"/>
                </a:solidFill>
              </a:rPr>
              <a:t>method1</a:t>
            </a:r>
            <a:r>
              <a:rPr lang="en-PH" i="1" dirty="0"/>
              <a:t>() </a:t>
            </a:r>
          </a:p>
          <a:p>
            <a:r>
              <a:rPr lang="en-PH" b="1" i="1" dirty="0">
                <a:solidFill>
                  <a:srgbClr val="0070C0"/>
                </a:solidFill>
              </a:rPr>
              <a:t>method2</a:t>
            </a:r>
            <a:r>
              <a:rPr lang="en-PH" i="1" dirty="0"/>
              <a:t>() </a:t>
            </a:r>
          </a:p>
          <a:p>
            <a:r>
              <a:rPr lang="en-PH" b="1" i="1" dirty="0">
                <a:solidFill>
                  <a:srgbClr val="0070C0"/>
                </a:solidFill>
              </a:rPr>
              <a:t>method3</a:t>
            </a:r>
            <a:r>
              <a:rPr lang="en-PH" i="1" dirty="0"/>
              <a:t>() </a:t>
            </a:r>
          </a:p>
          <a:p>
            <a:endParaRPr lang="en-PH" i="1" dirty="0"/>
          </a:p>
        </p:txBody>
      </p:sp>
      <p:sp>
        <p:nvSpPr>
          <p:cNvPr id="28" name="TextBox 27">
            <a:extLst>
              <a:ext uri="{FF2B5EF4-FFF2-40B4-BE49-F238E27FC236}">
                <a16:creationId xmlns:a16="http://schemas.microsoft.com/office/drawing/2014/main" id="{1E69A9E6-3822-D86E-C9EB-5860B3F7A531}"/>
              </a:ext>
            </a:extLst>
          </p:cNvPr>
          <p:cNvSpPr txBox="1"/>
          <p:nvPr/>
        </p:nvSpPr>
        <p:spPr>
          <a:xfrm>
            <a:off x="9397548" y="4744116"/>
            <a:ext cx="1781393" cy="1200329"/>
          </a:xfrm>
          <a:prstGeom prst="rect">
            <a:avLst/>
          </a:prstGeom>
          <a:noFill/>
        </p:spPr>
        <p:txBody>
          <a:bodyPr wrap="square" rtlCol="0">
            <a:spAutoFit/>
          </a:bodyPr>
          <a:lstStyle/>
          <a:p>
            <a:r>
              <a:rPr lang="en-PH" b="1" i="1" dirty="0">
                <a:solidFill>
                  <a:srgbClr val="0070C0"/>
                </a:solidFill>
              </a:rPr>
              <a:t>method1</a:t>
            </a:r>
            <a:r>
              <a:rPr lang="en-PH" i="1" dirty="0"/>
              <a:t>() {} </a:t>
            </a:r>
          </a:p>
          <a:p>
            <a:r>
              <a:rPr lang="en-PH" b="1" i="1" dirty="0">
                <a:solidFill>
                  <a:srgbClr val="0070C0"/>
                </a:solidFill>
              </a:rPr>
              <a:t>method2</a:t>
            </a:r>
            <a:r>
              <a:rPr lang="en-PH" i="1" dirty="0"/>
              <a:t>() {}</a:t>
            </a:r>
          </a:p>
          <a:p>
            <a:r>
              <a:rPr lang="en-PH" b="1" i="1" dirty="0">
                <a:solidFill>
                  <a:srgbClr val="0070C0"/>
                </a:solidFill>
              </a:rPr>
              <a:t>method3</a:t>
            </a:r>
            <a:r>
              <a:rPr lang="en-PH" i="1" dirty="0"/>
              <a:t>() {}</a:t>
            </a:r>
          </a:p>
          <a:p>
            <a:endParaRPr lang="en-PH" i="1" dirty="0"/>
          </a:p>
        </p:txBody>
      </p:sp>
      <p:sp>
        <p:nvSpPr>
          <p:cNvPr id="30" name="TextBox 29">
            <a:extLst>
              <a:ext uri="{FF2B5EF4-FFF2-40B4-BE49-F238E27FC236}">
                <a16:creationId xmlns:a16="http://schemas.microsoft.com/office/drawing/2014/main" id="{5EE530EF-13FE-AD84-CCF1-B05444401942}"/>
              </a:ext>
            </a:extLst>
          </p:cNvPr>
          <p:cNvSpPr txBox="1"/>
          <p:nvPr/>
        </p:nvSpPr>
        <p:spPr>
          <a:xfrm>
            <a:off x="5205303" y="4742768"/>
            <a:ext cx="1781393" cy="1200329"/>
          </a:xfrm>
          <a:prstGeom prst="rect">
            <a:avLst/>
          </a:prstGeom>
          <a:noFill/>
        </p:spPr>
        <p:txBody>
          <a:bodyPr wrap="square" rtlCol="0">
            <a:spAutoFit/>
          </a:bodyPr>
          <a:lstStyle/>
          <a:p>
            <a:r>
              <a:rPr lang="en-PH" b="1" i="1" dirty="0">
                <a:solidFill>
                  <a:srgbClr val="0070C0"/>
                </a:solidFill>
              </a:rPr>
              <a:t>method1</a:t>
            </a:r>
            <a:r>
              <a:rPr lang="en-PH" i="1" dirty="0"/>
              <a:t>() {} </a:t>
            </a:r>
          </a:p>
          <a:p>
            <a:r>
              <a:rPr lang="en-PH" b="1" i="1" dirty="0">
                <a:solidFill>
                  <a:srgbClr val="0070C0"/>
                </a:solidFill>
              </a:rPr>
              <a:t>method2</a:t>
            </a:r>
            <a:r>
              <a:rPr lang="en-PH" i="1" dirty="0"/>
              <a:t>() {}</a:t>
            </a:r>
          </a:p>
          <a:p>
            <a:r>
              <a:rPr lang="en-PH" b="1" i="1" dirty="0">
                <a:solidFill>
                  <a:srgbClr val="0070C0"/>
                </a:solidFill>
              </a:rPr>
              <a:t>method3</a:t>
            </a:r>
            <a:r>
              <a:rPr lang="en-PH" i="1" dirty="0"/>
              <a:t>() {}</a:t>
            </a:r>
          </a:p>
          <a:p>
            <a:endParaRPr lang="en-PH" i="1" dirty="0"/>
          </a:p>
        </p:txBody>
      </p:sp>
      <p:sp>
        <p:nvSpPr>
          <p:cNvPr id="31" name="TextBox 30">
            <a:extLst>
              <a:ext uri="{FF2B5EF4-FFF2-40B4-BE49-F238E27FC236}">
                <a16:creationId xmlns:a16="http://schemas.microsoft.com/office/drawing/2014/main" id="{5BD21910-CE50-EEC0-5369-2B6734C9C79E}"/>
              </a:ext>
            </a:extLst>
          </p:cNvPr>
          <p:cNvSpPr txBox="1"/>
          <p:nvPr/>
        </p:nvSpPr>
        <p:spPr>
          <a:xfrm>
            <a:off x="1200210" y="4742768"/>
            <a:ext cx="1781393" cy="1200329"/>
          </a:xfrm>
          <a:prstGeom prst="rect">
            <a:avLst/>
          </a:prstGeom>
          <a:noFill/>
        </p:spPr>
        <p:txBody>
          <a:bodyPr wrap="square" rtlCol="0">
            <a:spAutoFit/>
          </a:bodyPr>
          <a:lstStyle/>
          <a:p>
            <a:r>
              <a:rPr lang="en-PH" b="1" i="1" dirty="0">
                <a:solidFill>
                  <a:srgbClr val="0070C0"/>
                </a:solidFill>
              </a:rPr>
              <a:t>method1</a:t>
            </a:r>
            <a:r>
              <a:rPr lang="en-PH" i="1" dirty="0"/>
              <a:t>() {} </a:t>
            </a:r>
          </a:p>
          <a:p>
            <a:r>
              <a:rPr lang="en-PH" b="1" i="1" dirty="0">
                <a:solidFill>
                  <a:srgbClr val="0070C0"/>
                </a:solidFill>
              </a:rPr>
              <a:t>method2</a:t>
            </a:r>
            <a:r>
              <a:rPr lang="en-PH" i="1" dirty="0"/>
              <a:t>() {}</a:t>
            </a:r>
          </a:p>
          <a:p>
            <a:r>
              <a:rPr lang="en-PH" b="1" i="1" dirty="0">
                <a:solidFill>
                  <a:srgbClr val="0070C0"/>
                </a:solidFill>
              </a:rPr>
              <a:t>method3</a:t>
            </a:r>
            <a:r>
              <a:rPr lang="en-PH" i="1" dirty="0"/>
              <a:t>() {}</a:t>
            </a:r>
          </a:p>
          <a:p>
            <a:endParaRPr lang="en-PH" i="1" dirty="0"/>
          </a:p>
        </p:txBody>
      </p:sp>
    </p:spTree>
    <p:extLst>
      <p:ext uri="{BB962C8B-B14F-4D97-AF65-F5344CB8AC3E}">
        <p14:creationId xmlns:p14="http://schemas.microsoft.com/office/powerpoint/2010/main" val="131462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1000"/>
                                        <p:tgtEl>
                                          <p:spTgt spid="28"/>
                                        </p:tgtEl>
                                      </p:cBhvr>
                                    </p:animEffect>
                                    <p:anim calcmode="lin" valueType="num">
                                      <p:cBhvr>
                                        <p:cTn id="34" dur="1000" fill="hold"/>
                                        <p:tgtEl>
                                          <p:spTgt spid="28"/>
                                        </p:tgtEl>
                                        <p:attrNameLst>
                                          <p:attrName>ppt_x</p:attrName>
                                        </p:attrNameLst>
                                      </p:cBhvr>
                                      <p:tavLst>
                                        <p:tav tm="0">
                                          <p:val>
                                            <p:strVal val="#ppt_x"/>
                                          </p:val>
                                        </p:tav>
                                        <p:tav tm="100000">
                                          <p:val>
                                            <p:strVal val="#ppt_x"/>
                                          </p:val>
                                        </p:tav>
                                      </p:tavLst>
                                    </p:anim>
                                    <p:anim calcmode="lin" valueType="num">
                                      <p:cBhvr>
                                        <p:cTn id="35" dur="1000" fill="hold"/>
                                        <p:tgtEl>
                                          <p:spTgt spid="2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1000"/>
                                        <p:tgtEl>
                                          <p:spTgt spid="30"/>
                                        </p:tgtEl>
                                      </p:cBhvr>
                                    </p:animEffect>
                                    <p:anim calcmode="lin" valueType="num">
                                      <p:cBhvr>
                                        <p:cTn id="39" dur="1000" fill="hold"/>
                                        <p:tgtEl>
                                          <p:spTgt spid="30"/>
                                        </p:tgtEl>
                                        <p:attrNameLst>
                                          <p:attrName>ppt_x</p:attrName>
                                        </p:attrNameLst>
                                      </p:cBhvr>
                                      <p:tavLst>
                                        <p:tav tm="0">
                                          <p:val>
                                            <p:strVal val="#ppt_x"/>
                                          </p:val>
                                        </p:tav>
                                        <p:tav tm="100000">
                                          <p:val>
                                            <p:strVal val="#ppt_x"/>
                                          </p:val>
                                        </p:tav>
                                      </p:tavLst>
                                    </p:anim>
                                    <p:anim calcmode="lin" valueType="num">
                                      <p:cBhvr>
                                        <p:cTn id="40" dur="1000" fill="hold"/>
                                        <p:tgtEl>
                                          <p:spTgt spid="3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1000"/>
                                        <p:tgtEl>
                                          <p:spTgt spid="31"/>
                                        </p:tgtEl>
                                      </p:cBhvr>
                                    </p:animEffect>
                                    <p:anim calcmode="lin" valueType="num">
                                      <p:cBhvr>
                                        <p:cTn id="44" dur="1000" fill="hold"/>
                                        <p:tgtEl>
                                          <p:spTgt spid="31"/>
                                        </p:tgtEl>
                                        <p:attrNameLst>
                                          <p:attrName>ppt_x</p:attrName>
                                        </p:attrNameLst>
                                      </p:cBhvr>
                                      <p:tavLst>
                                        <p:tav tm="0">
                                          <p:val>
                                            <p:strVal val="#ppt_x"/>
                                          </p:val>
                                        </p:tav>
                                        <p:tav tm="100000">
                                          <p:val>
                                            <p:strVal val="#ppt_x"/>
                                          </p:val>
                                        </p:tav>
                                      </p:tavLst>
                                    </p:anim>
                                    <p:anim calcmode="lin" valueType="num">
                                      <p:cBhvr>
                                        <p:cTn id="4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26" grpId="0"/>
      <p:bldP spid="27" grpId="0"/>
      <p:bldP spid="28"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Autofit/>
          </a:bodyPr>
          <a:lstStyle/>
          <a:p>
            <a:r>
              <a:rPr lang="en-PH" sz="5400" b="1" dirty="0"/>
              <a:t>Open-Closed Principle</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500" i="0" dirty="0">
                <a:solidFill>
                  <a:srgbClr val="221D1F"/>
                </a:solidFill>
                <a:effectLst/>
                <a:latin typeface="Calibri (Body)"/>
              </a:rPr>
              <a:t>The Open Closed Principle is a design principle that states that software components (such as classes and methods) </a:t>
            </a:r>
            <a:r>
              <a:rPr lang="en-US" sz="2500" b="1" i="0" dirty="0">
                <a:solidFill>
                  <a:srgbClr val="221D1F"/>
                </a:solidFill>
                <a:effectLst/>
                <a:latin typeface="Calibri (Body)"/>
              </a:rPr>
              <a:t>should be open for extension but closed for modification</a:t>
            </a:r>
            <a:r>
              <a:rPr lang="en-US" sz="2500" i="0" dirty="0">
                <a:solidFill>
                  <a:srgbClr val="221D1F"/>
                </a:solidFill>
                <a:effectLst/>
                <a:latin typeface="Calibri (Body)"/>
              </a:rPr>
              <a:t>. </a:t>
            </a:r>
          </a:p>
          <a:p>
            <a:pPr algn="l">
              <a:lnSpc>
                <a:spcPct val="100000"/>
              </a:lnSpc>
            </a:pPr>
            <a:endParaRPr lang="en-US" sz="2500" dirty="0">
              <a:solidFill>
                <a:srgbClr val="221D1F"/>
              </a:solidFill>
              <a:latin typeface="Calibri (Body)"/>
            </a:endParaRPr>
          </a:p>
          <a:p>
            <a:pPr algn="l">
              <a:lnSpc>
                <a:spcPct val="100000"/>
              </a:lnSpc>
            </a:pPr>
            <a:r>
              <a:rPr lang="en-US" sz="2500" i="0" dirty="0">
                <a:solidFill>
                  <a:srgbClr val="221D1F"/>
                </a:solidFill>
                <a:effectLst/>
                <a:latin typeface="Calibri (Body)"/>
              </a:rPr>
              <a:t>In other words, it means that you can add new functionality to your software without having to </a:t>
            </a:r>
            <a:r>
              <a:rPr lang="en-US" sz="2500" b="1" i="0" dirty="0">
                <a:solidFill>
                  <a:srgbClr val="221D1F"/>
                </a:solidFill>
                <a:effectLst/>
                <a:latin typeface="Calibri (Body)"/>
              </a:rPr>
              <a:t>change the existing code</a:t>
            </a:r>
            <a:r>
              <a:rPr lang="en-US" sz="2500" i="0" dirty="0">
                <a:solidFill>
                  <a:srgbClr val="221D1F"/>
                </a:solidFill>
                <a:effectLst/>
                <a:latin typeface="Calibri (Body)"/>
              </a:rPr>
              <a:t>.</a:t>
            </a:r>
          </a:p>
          <a:p>
            <a:pPr algn="l">
              <a:lnSpc>
                <a:spcPct val="100000"/>
              </a:lnSpc>
            </a:pPr>
            <a:endParaRPr lang="en-US" sz="2500" dirty="0">
              <a:solidFill>
                <a:srgbClr val="221D1F"/>
              </a:solidFill>
              <a:latin typeface="Calibri (Body)"/>
            </a:endParaRPr>
          </a:p>
          <a:p>
            <a:pPr algn="l">
              <a:lnSpc>
                <a:spcPct val="100000"/>
              </a:lnSpc>
            </a:pPr>
            <a:endParaRPr lang="en-US" sz="2500" dirty="0">
              <a:solidFill>
                <a:srgbClr val="221D1F"/>
              </a:solidFill>
              <a:latin typeface="Calibri (Body)"/>
            </a:endParaRPr>
          </a:p>
          <a:p>
            <a:pPr algn="l">
              <a:lnSpc>
                <a:spcPct val="100000"/>
              </a:lnSpc>
            </a:pPr>
            <a:endParaRPr lang="en-US" sz="2500" dirty="0">
              <a:solidFill>
                <a:srgbClr val="221D1F"/>
              </a:solidFill>
              <a:latin typeface="Calibri (Body)"/>
            </a:endParaRPr>
          </a:p>
          <a:p>
            <a:pPr algn="l">
              <a:lnSpc>
                <a:spcPct val="100000"/>
              </a:lnSpc>
            </a:pPr>
            <a:endParaRPr lang="en-US" sz="2500" dirty="0">
              <a:solidFill>
                <a:srgbClr val="221D1F"/>
              </a:solidFill>
              <a:latin typeface="Calibri (Body)"/>
            </a:endParaRPr>
          </a:p>
          <a:p>
            <a:pPr algn="l">
              <a:lnSpc>
                <a:spcPct val="100000"/>
              </a:lnSpc>
            </a:pPr>
            <a:endParaRPr lang="en-US" sz="2500" dirty="0">
              <a:latin typeface="Calibri (Body)"/>
            </a:endParaRPr>
          </a:p>
        </p:txBody>
      </p:sp>
    </p:spTree>
    <p:extLst>
      <p:ext uri="{BB962C8B-B14F-4D97-AF65-F5344CB8AC3E}">
        <p14:creationId xmlns:p14="http://schemas.microsoft.com/office/powerpoint/2010/main" val="245022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graphicFrame>
        <p:nvGraphicFramePr>
          <p:cNvPr id="8" name="Table 7">
            <a:extLst>
              <a:ext uri="{FF2B5EF4-FFF2-40B4-BE49-F238E27FC236}">
                <a16:creationId xmlns:a16="http://schemas.microsoft.com/office/drawing/2014/main" id="{BB9DFC73-8333-6A94-72E3-095558E290BA}"/>
              </a:ext>
            </a:extLst>
          </p:cNvPr>
          <p:cNvGraphicFramePr>
            <a:graphicFrameLocks noGrp="1"/>
          </p:cNvGraphicFramePr>
          <p:nvPr>
            <p:extLst>
              <p:ext uri="{D42A27DB-BD31-4B8C-83A1-F6EECF244321}">
                <p14:modId xmlns:p14="http://schemas.microsoft.com/office/powerpoint/2010/main" val="270084635"/>
              </p:ext>
            </p:extLst>
          </p:nvPr>
        </p:nvGraphicFramePr>
        <p:xfrm>
          <a:off x="8292228" y="1623446"/>
          <a:ext cx="2054271" cy="1371600"/>
        </p:xfrm>
        <a:graphic>
          <a:graphicData uri="http://schemas.openxmlformats.org/drawingml/2006/table">
            <a:tbl>
              <a:tblPr firstRow="1" bandRow="1">
                <a:tableStyleId>{5940675A-B579-460E-94D1-54222C63F5DA}</a:tableStyleId>
              </a:tblPr>
              <a:tblGrid>
                <a:gridCol w="2054271">
                  <a:extLst>
                    <a:ext uri="{9D8B030D-6E8A-4147-A177-3AD203B41FA5}">
                      <a16:colId xmlns:a16="http://schemas.microsoft.com/office/drawing/2014/main" val="1419670202"/>
                    </a:ext>
                  </a:extLst>
                </a:gridCol>
              </a:tblGrid>
              <a:tr h="457200">
                <a:tc>
                  <a:txBody>
                    <a:bodyPr/>
                    <a:lstStyle/>
                    <a:p>
                      <a:pPr algn="ctr"/>
                      <a:r>
                        <a:rPr lang="en-PH" b="1" dirty="0"/>
                        <a:t>Visitor Interface</a:t>
                      </a:r>
                    </a:p>
                  </a:txBody>
                  <a:tcPr/>
                </a:tc>
                <a:extLst>
                  <a:ext uri="{0D108BD9-81ED-4DB2-BD59-A6C34878D82A}">
                    <a16:rowId xmlns:a16="http://schemas.microsoft.com/office/drawing/2014/main" val="215494143"/>
                  </a:ext>
                </a:extLst>
              </a:tr>
              <a:tr h="457200">
                <a:tc>
                  <a:txBody>
                    <a:bodyPr/>
                    <a:lstStyle/>
                    <a:p>
                      <a:endParaRPr lang="en-PH" sz="1800" i="1" dirty="0"/>
                    </a:p>
                  </a:txBody>
                  <a:tcPr/>
                </a:tc>
                <a:extLst>
                  <a:ext uri="{0D108BD9-81ED-4DB2-BD59-A6C34878D82A}">
                    <a16:rowId xmlns:a16="http://schemas.microsoft.com/office/drawing/2014/main" val="3690348395"/>
                  </a:ext>
                </a:extLst>
              </a:tr>
              <a:tr h="457200">
                <a:tc>
                  <a:txBody>
                    <a:bodyPr/>
                    <a:lstStyle/>
                    <a:p>
                      <a:endParaRPr lang="en-PH" sz="1800" i="1" dirty="0"/>
                    </a:p>
                  </a:txBody>
                  <a:tcPr/>
                </a:tc>
                <a:extLst>
                  <a:ext uri="{0D108BD9-81ED-4DB2-BD59-A6C34878D82A}">
                    <a16:rowId xmlns:a16="http://schemas.microsoft.com/office/drawing/2014/main" val="1845984957"/>
                  </a:ext>
                </a:extLst>
              </a:tr>
            </a:tbl>
          </a:graphicData>
        </a:graphic>
      </p:graphicFrame>
      <p:graphicFrame>
        <p:nvGraphicFramePr>
          <p:cNvPr id="10" name="Table 5">
            <a:extLst>
              <a:ext uri="{FF2B5EF4-FFF2-40B4-BE49-F238E27FC236}">
                <a16:creationId xmlns:a16="http://schemas.microsoft.com/office/drawing/2014/main" id="{A1A78CF2-26EB-90DD-70D4-A4BD49E500E8}"/>
              </a:ext>
            </a:extLst>
          </p:cNvPr>
          <p:cNvGraphicFramePr>
            <a:graphicFrameLocks noGrp="1"/>
          </p:cNvGraphicFramePr>
          <p:nvPr>
            <p:extLst>
              <p:ext uri="{D42A27DB-BD31-4B8C-83A1-F6EECF244321}">
                <p14:modId xmlns:p14="http://schemas.microsoft.com/office/powerpoint/2010/main" val="44625211"/>
              </p:ext>
            </p:extLst>
          </p:nvPr>
        </p:nvGraphicFramePr>
        <p:xfrm>
          <a:off x="10346499" y="3195996"/>
          <a:ext cx="1695385" cy="1097280"/>
        </p:xfrm>
        <a:graphic>
          <a:graphicData uri="http://schemas.openxmlformats.org/drawingml/2006/table">
            <a:tbl>
              <a:tblPr firstRow="1" bandRow="1">
                <a:tableStyleId>{5940675A-B579-460E-94D1-54222C63F5DA}</a:tableStyleId>
              </a:tblPr>
              <a:tblGrid>
                <a:gridCol w="1695385">
                  <a:extLst>
                    <a:ext uri="{9D8B030D-6E8A-4147-A177-3AD203B41FA5}">
                      <a16:colId xmlns:a16="http://schemas.microsoft.com/office/drawing/2014/main" val="1419670202"/>
                    </a:ext>
                  </a:extLst>
                </a:gridCol>
              </a:tblGrid>
              <a:tr h="316792">
                <a:tc>
                  <a:txBody>
                    <a:bodyPr/>
                    <a:lstStyle/>
                    <a:p>
                      <a:pPr algn="ctr"/>
                      <a:r>
                        <a:rPr lang="en-PH" b="1" dirty="0"/>
                        <a:t>Visitor 2</a:t>
                      </a:r>
                    </a:p>
                  </a:txBody>
                  <a:tcPr/>
                </a:tc>
                <a:extLst>
                  <a:ext uri="{0D108BD9-81ED-4DB2-BD59-A6C34878D82A}">
                    <a16:rowId xmlns:a16="http://schemas.microsoft.com/office/drawing/2014/main" val="215494143"/>
                  </a:ext>
                </a:extLst>
              </a:tr>
              <a:tr h="0">
                <a:tc>
                  <a:txBody>
                    <a:bodyPr/>
                    <a:lstStyle/>
                    <a:p>
                      <a:endParaRPr lang="en-PH" sz="1800" dirty="0"/>
                    </a:p>
                  </a:txBody>
                  <a:tcPr/>
                </a:tc>
                <a:extLst>
                  <a:ext uri="{0D108BD9-81ED-4DB2-BD59-A6C34878D82A}">
                    <a16:rowId xmlns:a16="http://schemas.microsoft.com/office/drawing/2014/main" val="3690348395"/>
                  </a:ext>
                </a:extLst>
              </a:tr>
              <a:tr h="0">
                <a:tc>
                  <a:txBody>
                    <a:bodyPr/>
                    <a:lstStyle/>
                    <a:p>
                      <a:endParaRPr lang="en-PH" dirty="0"/>
                    </a:p>
                  </a:txBody>
                  <a:tcPr/>
                </a:tc>
                <a:extLst>
                  <a:ext uri="{0D108BD9-81ED-4DB2-BD59-A6C34878D82A}">
                    <a16:rowId xmlns:a16="http://schemas.microsoft.com/office/drawing/2014/main" val="1845984957"/>
                  </a:ext>
                </a:extLst>
              </a:tr>
            </a:tbl>
          </a:graphicData>
        </a:graphic>
      </p:graphicFrame>
      <p:graphicFrame>
        <p:nvGraphicFramePr>
          <p:cNvPr id="11" name="Table 5">
            <a:extLst>
              <a:ext uri="{FF2B5EF4-FFF2-40B4-BE49-F238E27FC236}">
                <a16:creationId xmlns:a16="http://schemas.microsoft.com/office/drawing/2014/main" id="{28E6F039-0FB9-7954-ACF4-CA1EB4B018D7}"/>
              </a:ext>
            </a:extLst>
          </p:cNvPr>
          <p:cNvGraphicFramePr>
            <a:graphicFrameLocks noGrp="1"/>
          </p:cNvGraphicFramePr>
          <p:nvPr>
            <p:extLst>
              <p:ext uri="{D42A27DB-BD31-4B8C-83A1-F6EECF244321}">
                <p14:modId xmlns:p14="http://schemas.microsoft.com/office/powerpoint/2010/main" val="617513098"/>
              </p:ext>
            </p:extLst>
          </p:nvPr>
        </p:nvGraphicFramePr>
        <p:xfrm>
          <a:off x="6757792" y="3195996"/>
          <a:ext cx="1766168" cy="1097280"/>
        </p:xfrm>
        <a:graphic>
          <a:graphicData uri="http://schemas.openxmlformats.org/drawingml/2006/table">
            <a:tbl>
              <a:tblPr firstRow="1" bandRow="1">
                <a:tableStyleId>{5940675A-B579-460E-94D1-54222C63F5DA}</a:tableStyleId>
              </a:tblPr>
              <a:tblGrid>
                <a:gridCol w="1766168">
                  <a:extLst>
                    <a:ext uri="{9D8B030D-6E8A-4147-A177-3AD203B41FA5}">
                      <a16:colId xmlns:a16="http://schemas.microsoft.com/office/drawing/2014/main" val="1419670202"/>
                    </a:ext>
                  </a:extLst>
                </a:gridCol>
              </a:tblGrid>
              <a:tr h="316792">
                <a:tc>
                  <a:txBody>
                    <a:bodyPr/>
                    <a:lstStyle/>
                    <a:p>
                      <a:pPr algn="ctr"/>
                      <a:r>
                        <a:rPr lang="en-PH" b="1" dirty="0"/>
                        <a:t>Visitor1</a:t>
                      </a:r>
                    </a:p>
                  </a:txBody>
                  <a:tcPr/>
                </a:tc>
                <a:extLst>
                  <a:ext uri="{0D108BD9-81ED-4DB2-BD59-A6C34878D82A}">
                    <a16:rowId xmlns:a16="http://schemas.microsoft.com/office/drawing/2014/main" val="215494143"/>
                  </a:ext>
                </a:extLst>
              </a:tr>
              <a:tr h="0">
                <a:tc>
                  <a:txBody>
                    <a:bodyPr/>
                    <a:lstStyle/>
                    <a:p>
                      <a:endParaRPr lang="en-PH" sz="1800" dirty="0"/>
                    </a:p>
                  </a:txBody>
                  <a:tcPr/>
                </a:tc>
                <a:extLst>
                  <a:ext uri="{0D108BD9-81ED-4DB2-BD59-A6C34878D82A}">
                    <a16:rowId xmlns:a16="http://schemas.microsoft.com/office/drawing/2014/main" val="3690348395"/>
                  </a:ext>
                </a:extLst>
              </a:tr>
              <a:tr h="0">
                <a:tc>
                  <a:txBody>
                    <a:bodyPr/>
                    <a:lstStyle/>
                    <a:p>
                      <a:endParaRPr lang="en-PH" dirty="0"/>
                    </a:p>
                  </a:txBody>
                  <a:tcPr/>
                </a:tc>
                <a:extLst>
                  <a:ext uri="{0D108BD9-81ED-4DB2-BD59-A6C34878D82A}">
                    <a16:rowId xmlns:a16="http://schemas.microsoft.com/office/drawing/2014/main" val="1845984957"/>
                  </a:ext>
                </a:extLst>
              </a:tr>
            </a:tbl>
          </a:graphicData>
        </a:graphic>
      </p:graphicFrame>
      <p:cxnSp>
        <p:nvCxnSpPr>
          <p:cNvPr id="12" name="Connector: Elbow 11">
            <a:extLst>
              <a:ext uri="{FF2B5EF4-FFF2-40B4-BE49-F238E27FC236}">
                <a16:creationId xmlns:a16="http://schemas.microsoft.com/office/drawing/2014/main" id="{CE37A21B-D0A7-7E9E-10A0-C39B249D8A12}"/>
              </a:ext>
            </a:extLst>
          </p:cNvPr>
          <p:cNvCxnSpPr>
            <a:cxnSpLocks/>
            <a:stCxn id="11" idx="0"/>
            <a:endCxn id="8" idx="1"/>
          </p:cNvCxnSpPr>
          <p:nvPr/>
        </p:nvCxnSpPr>
        <p:spPr>
          <a:xfrm rot="5400000" flipH="1" flipV="1">
            <a:off x="7523177" y="2426945"/>
            <a:ext cx="886750" cy="65135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or: Elbow 12">
            <a:extLst>
              <a:ext uri="{FF2B5EF4-FFF2-40B4-BE49-F238E27FC236}">
                <a16:creationId xmlns:a16="http://schemas.microsoft.com/office/drawing/2014/main" id="{9E2FCEE8-ADF1-784C-24BA-087C99EF3A61}"/>
              </a:ext>
            </a:extLst>
          </p:cNvPr>
          <p:cNvCxnSpPr>
            <a:cxnSpLocks/>
            <a:stCxn id="10" idx="0"/>
            <a:endCxn id="8" idx="3"/>
          </p:cNvCxnSpPr>
          <p:nvPr/>
        </p:nvCxnSpPr>
        <p:spPr>
          <a:xfrm rot="16200000" flipV="1">
            <a:off x="10326970" y="2328775"/>
            <a:ext cx="886750" cy="84769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3" name="Table 5">
            <a:extLst>
              <a:ext uri="{FF2B5EF4-FFF2-40B4-BE49-F238E27FC236}">
                <a16:creationId xmlns:a16="http://schemas.microsoft.com/office/drawing/2014/main" id="{87007202-411B-BE21-6D46-70DE54196580}"/>
              </a:ext>
            </a:extLst>
          </p:cNvPr>
          <p:cNvGraphicFramePr>
            <a:graphicFrameLocks noGrp="1"/>
          </p:cNvGraphicFramePr>
          <p:nvPr>
            <p:extLst>
              <p:ext uri="{D42A27DB-BD31-4B8C-83A1-F6EECF244321}">
                <p14:modId xmlns:p14="http://schemas.microsoft.com/office/powerpoint/2010/main" val="1492992756"/>
              </p:ext>
            </p:extLst>
          </p:nvPr>
        </p:nvGraphicFramePr>
        <p:xfrm>
          <a:off x="5212916" y="734409"/>
          <a:ext cx="1766168" cy="365760"/>
        </p:xfrm>
        <a:graphic>
          <a:graphicData uri="http://schemas.openxmlformats.org/drawingml/2006/table">
            <a:tbl>
              <a:tblPr firstRow="1" bandRow="1">
                <a:tableStyleId>{5940675A-B579-460E-94D1-54222C63F5DA}</a:tableStyleId>
              </a:tblPr>
              <a:tblGrid>
                <a:gridCol w="1766168">
                  <a:extLst>
                    <a:ext uri="{9D8B030D-6E8A-4147-A177-3AD203B41FA5}">
                      <a16:colId xmlns:a16="http://schemas.microsoft.com/office/drawing/2014/main" val="1419670202"/>
                    </a:ext>
                  </a:extLst>
                </a:gridCol>
              </a:tblGrid>
              <a:tr h="316792">
                <a:tc>
                  <a:txBody>
                    <a:bodyPr/>
                    <a:lstStyle/>
                    <a:p>
                      <a:pPr algn="ctr"/>
                      <a:r>
                        <a:rPr lang="en-PH" b="1" dirty="0"/>
                        <a:t>Client</a:t>
                      </a:r>
                    </a:p>
                  </a:txBody>
                  <a:tcPr/>
                </a:tc>
                <a:extLst>
                  <a:ext uri="{0D108BD9-81ED-4DB2-BD59-A6C34878D82A}">
                    <a16:rowId xmlns:a16="http://schemas.microsoft.com/office/drawing/2014/main" val="215494143"/>
                  </a:ext>
                </a:extLst>
              </a:tr>
            </a:tbl>
          </a:graphicData>
        </a:graphic>
      </p:graphicFrame>
      <p:graphicFrame>
        <p:nvGraphicFramePr>
          <p:cNvPr id="29" name="Table 5">
            <a:extLst>
              <a:ext uri="{FF2B5EF4-FFF2-40B4-BE49-F238E27FC236}">
                <a16:creationId xmlns:a16="http://schemas.microsoft.com/office/drawing/2014/main" id="{14F36CE0-E64C-DEF4-E752-0AB9F791E07C}"/>
              </a:ext>
            </a:extLst>
          </p:cNvPr>
          <p:cNvGraphicFramePr>
            <a:graphicFrameLocks noGrp="1"/>
          </p:cNvGraphicFramePr>
          <p:nvPr>
            <p:extLst>
              <p:ext uri="{D42A27DB-BD31-4B8C-83A1-F6EECF244321}">
                <p14:modId xmlns:p14="http://schemas.microsoft.com/office/powerpoint/2010/main" val="1705330930"/>
              </p:ext>
            </p:extLst>
          </p:nvPr>
        </p:nvGraphicFramePr>
        <p:xfrm>
          <a:off x="2383077" y="1454037"/>
          <a:ext cx="1766168" cy="1097280"/>
        </p:xfrm>
        <a:graphic>
          <a:graphicData uri="http://schemas.openxmlformats.org/drawingml/2006/table">
            <a:tbl>
              <a:tblPr firstRow="1" bandRow="1">
                <a:tableStyleId>{5940675A-B579-460E-94D1-54222C63F5DA}</a:tableStyleId>
              </a:tblPr>
              <a:tblGrid>
                <a:gridCol w="1766168">
                  <a:extLst>
                    <a:ext uri="{9D8B030D-6E8A-4147-A177-3AD203B41FA5}">
                      <a16:colId xmlns:a16="http://schemas.microsoft.com/office/drawing/2014/main" val="1419670202"/>
                    </a:ext>
                  </a:extLst>
                </a:gridCol>
              </a:tblGrid>
              <a:tr h="316792">
                <a:tc>
                  <a:txBody>
                    <a:bodyPr/>
                    <a:lstStyle/>
                    <a:p>
                      <a:pPr algn="ctr"/>
                      <a:r>
                        <a:rPr lang="en-PH" b="1" dirty="0"/>
                        <a:t>Object Structure</a:t>
                      </a:r>
                    </a:p>
                  </a:txBody>
                  <a:tcPr/>
                </a:tc>
                <a:extLst>
                  <a:ext uri="{0D108BD9-81ED-4DB2-BD59-A6C34878D82A}">
                    <a16:rowId xmlns:a16="http://schemas.microsoft.com/office/drawing/2014/main" val="215494143"/>
                  </a:ext>
                </a:extLst>
              </a:tr>
              <a:tr h="0">
                <a:tc>
                  <a:txBody>
                    <a:bodyPr/>
                    <a:lstStyle/>
                    <a:p>
                      <a:endParaRPr lang="en-PH" sz="1800" dirty="0"/>
                    </a:p>
                  </a:txBody>
                  <a:tcPr/>
                </a:tc>
                <a:extLst>
                  <a:ext uri="{0D108BD9-81ED-4DB2-BD59-A6C34878D82A}">
                    <a16:rowId xmlns:a16="http://schemas.microsoft.com/office/drawing/2014/main" val="3690348395"/>
                  </a:ext>
                </a:extLst>
              </a:tr>
              <a:tr h="0">
                <a:tc>
                  <a:txBody>
                    <a:bodyPr/>
                    <a:lstStyle/>
                    <a:p>
                      <a:endParaRPr lang="en-PH" dirty="0"/>
                    </a:p>
                  </a:txBody>
                  <a:tcPr/>
                </a:tc>
                <a:extLst>
                  <a:ext uri="{0D108BD9-81ED-4DB2-BD59-A6C34878D82A}">
                    <a16:rowId xmlns:a16="http://schemas.microsoft.com/office/drawing/2014/main" val="1845984957"/>
                  </a:ext>
                </a:extLst>
              </a:tr>
            </a:tbl>
          </a:graphicData>
        </a:graphic>
      </p:graphicFrame>
      <p:graphicFrame>
        <p:nvGraphicFramePr>
          <p:cNvPr id="32" name="Table 31">
            <a:extLst>
              <a:ext uri="{FF2B5EF4-FFF2-40B4-BE49-F238E27FC236}">
                <a16:creationId xmlns:a16="http://schemas.microsoft.com/office/drawing/2014/main" id="{AEEAC870-2F87-BDB2-0A16-7098CB39CE6D}"/>
              </a:ext>
            </a:extLst>
          </p:cNvPr>
          <p:cNvGraphicFramePr>
            <a:graphicFrameLocks noGrp="1"/>
          </p:cNvGraphicFramePr>
          <p:nvPr>
            <p:extLst>
              <p:ext uri="{D42A27DB-BD31-4B8C-83A1-F6EECF244321}">
                <p14:modId xmlns:p14="http://schemas.microsoft.com/office/powerpoint/2010/main" val="2171847210"/>
              </p:ext>
            </p:extLst>
          </p:nvPr>
        </p:nvGraphicFramePr>
        <p:xfrm>
          <a:off x="2050191" y="3063940"/>
          <a:ext cx="2431941" cy="1371600"/>
        </p:xfrm>
        <a:graphic>
          <a:graphicData uri="http://schemas.openxmlformats.org/drawingml/2006/table">
            <a:tbl>
              <a:tblPr firstRow="1" bandRow="1">
                <a:tableStyleId>{5940675A-B579-460E-94D1-54222C63F5DA}</a:tableStyleId>
              </a:tblPr>
              <a:tblGrid>
                <a:gridCol w="2431941">
                  <a:extLst>
                    <a:ext uri="{9D8B030D-6E8A-4147-A177-3AD203B41FA5}">
                      <a16:colId xmlns:a16="http://schemas.microsoft.com/office/drawing/2014/main" val="1419670202"/>
                    </a:ext>
                  </a:extLst>
                </a:gridCol>
              </a:tblGrid>
              <a:tr h="457200">
                <a:tc>
                  <a:txBody>
                    <a:bodyPr/>
                    <a:lstStyle/>
                    <a:p>
                      <a:pPr algn="ctr"/>
                      <a:r>
                        <a:rPr lang="en-PH" b="1" dirty="0"/>
                        <a:t>Element Interface</a:t>
                      </a:r>
                    </a:p>
                  </a:txBody>
                  <a:tcPr/>
                </a:tc>
                <a:extLst>
                  <a:ext uri="{0D108BD9-81ED-4DB2-BD59-A6C34878D82A}">
                    <a16:rowId xmlns:a16="http://schemas.microsoft.com/office/drawing/2014/main" val="215494143"/>
                  </a:ext>
                </a:extLst>
              </a:tr>
              <a:tr h="457200">
                <a:tc>
                  <a:txBody>
                    <a:bodyPr/>
                    <a:lstStyle/>
                    <a:p>
                      <a:endParaRPr lang="en-PH" sz="1800" i="1" dirty="0"/>
                    </a:p>
                  </a:txBody>
                  <a:tcPr/>
                </a:tc>
                <a:extLst>
                  <a:ext uri="{0D108BD9-81ED-4DB2-BD59-A6C34878D82A}">
                    <a16:rowId xmlns:a16="http://schemas.microsoft.com/office/drawing/2014/main" val="3690348395"/>
                  </a:ext>
                </a:extLst>
              </a:tr>
              <a:tr h="457200">
                <a:tc>
                  <a:txBody>
                    <a:bodyPr/>
                    <a:lstStyle/>
                    <a:p>
                      <a:endParaRPr lang="en-PH" sz="1800" i="1" dirty="0"/>
                    </a:p>
                  </a:txBody>
                  <a:tcPr/>
                </a:tc>
                <a:extLst>
                  <a:ext uri="{0D108BD9-81ED-4DB2-BD59-A6C34878D82A}">
                    <a16:rowId xmlns:a16="http://schemas.microsoft.com/office/drawing/2014/main" val="1845984957"/>
                  </a:ext>
                </a:extLst>
              </a:tr>
            </a:tbl>
          </a:graphicData>
        </a:graphic>
      </p:graphicFrame>
      <p:graphicFrame>
        <p:nvGraphicFramePr>
          <p:cNvPr id="33" name="Table 5">
            <a:extLst>
              <a:ext uri="{FF2B5EF4-FFF2-40B4-BE49-F238E27FC236}">
                <a16:creationId xmlns:a16="http://schemas.microsoft.com/office/drawing/2014/main" id="{9AC23868-3D33-1E95-EA9F-57A431FD9F1B}"/>
              </a:ext>
            </a:extLst>
          </p:cNvPr>
          <p:cNvGraphicFramePr>
            <a:graphicFrameLocks noGrp="1"/>
          </p:cNvGraphicFramePr>
          <p:nvPr>
            <p:extLst>
              <p:ext uri="{D42A27DB-BD31-4B8C-83A1-F6EECF244321}">
                <p14:modId xmlns:p14="http://schemas.microsoft.com/office/powerpoint/2010/main" val="3445637001"/>
              </p:ext>
            </p:extLst>
          </p:nvPr>
        </p:nvGraphicFramePr>
        <p:xfrm>
          <a:off x="4482133" y="4783590"/>
          <a:ext cx="1695385" cy="1097280"/>
        </p:xfrm>
        <a:graphic>
          <a:graphicData uri="http://schemas.openxmlformats.org/drawingml/2006/table">
            <a:tbl>
              <a:tblPr firstRow="1" bandRow="1">
                <a:tableStyleId>{5940675A-B579-460E-94D1-54222C63F5DA}</a:tableStyleId>
              </a:tblPr>
              <a:tblGrid>
                <a:gridCol w="1695385">
                  <a:extLst>
                    <a:ext uri="{9D8B030D-6E8A-4147-A177-3AD203B41FA5}">
                      <a16:colId xmlns:a16="http://schemas.microsoft.com/office/drawing/2014/main" val="1419670202"/>
                    </a:ext>
                  </a:extLst>
                </a:gridCol>
              </a:tblGrid>
              <a:tr h="316792">
                <a:tc>
                  <a:txBody>
                    <a:bodyPr/>
                    <a:lstStyle/>
                    <a:p>
                      <a:pPr algn="ctr"/>
                      <a:r>
                        <a:rPr lang="en-PH" b="1" dirty="0"/>
                        <a:t>Element B</a:t>
                      </a:r>
                    </a:p>
                  </a:txBody>
                  <a:tcPr/>
                </a:tc>
                <a:extLst>
                  <a:ext uri="{0D108BD9-81ED-4DB2-BD59-A6C34878D82A}">
                    <a16:rowId xmlns:a16="http://schemas.microsoft.com/office/drawing/2014/main" val="215494143"/>
                  </a:ext>
                </a:extLst>
              </a:tr>
              <a:tr h="0">
                <a:tc>
                  <a:txBody>
                    <a:bodyPr/>
                    <a:lstStyle/>
                    <a:p>
                      <a:endParaRPr lang="en-PH" sz="1800" dirty="0"/>
                    </a:p>
                  </a:txBody>
                  <a:tcPr/>
                </a:tc>
                <a:extLst>
                  <a:ext uri="{0D108BD9-81ED-4DB2-BD59-A6C34878D82A}">
                    <a16:rowId xmlns:a16="http://schemas.microsoft.com/office/drawing/2014/main" val="3690348395"/>
                  </a:ext>
                </a:extLst>
              </a:tr>
              <a:tr h="0">
                <a:tc>
                  <a:txBody>
                    <a:bodyPr/>
                    <a:lstStyle/>
                    <a:p>
                      <a:endParaRPr lang="en-PH" dirty="0"/>
                    </a:p>
                  </a:txBody>
                  <a:tcPr/>
                </a:tc>
                <a:extLst>
                  <a:ext uri="{0D108BD9-81ED-4DB2-BD59-A6C34878D82A}">
                    <a16:rowId xmlns:a16="http://schemas.microsoft.com/office/drawing/2014/main" val="1845984957"/>
                  </a:ext>
                </a:extLst>
              </a:tr>
            </a:tbl>
          </a:graphicData>
        </a:graphic>
      </p:graphicFrame>
      <p:graphicFrame>
        <p:nvGraphicFramePr>
          <p:cNvPr id="34" name="Table 5">
            <a:extLst>
              <a:ext uri="{FF2B5EF4-FFF2-40B4-BE49-F238E27FC236}">
                <a16:creationId xmlns:a16="http://schemas.microsoft.com/office/drawing/2014/main" id="{ADCD119F-06CF-CD45-7B43-554E9EA945AE}"/>
              </a:ext>
            </a:extLst>
          </p:cNvPr>
          <p:cNvGraphicFramePr>
            <a:graphicFrameLocks noGrp="1"/>
          </p:cNvGraphicFramePr>
          <p:nvPr>
            <p:extLst>
              <p:ext uri="{D42A27DB-BD31-4B8C-83A1-F6EECF244321}">
                <p14:modId xmlns:p14="http://schemas.microsoft.com/office/powerpoint/2010/main" val="854473481"/>
              </p:ext>
            </p:extLst>
          </p:nvPr>
        </p:nvGraphicFramePr>
        <p:xfrm>
          <a:off x="284023" y="4839958"/>
          <a:ext cx="1766168" cy="1097280"/>
        </p:xfrm>
        <a:graphic>
          <a:graphicData uri="http://schemas.openxmlformats.org/drawingml/2006/table">
            <a:tbl>
              <a:tblPr firstRow="1" bandRow="1">
                <a:tableStyleId>{5940675A-B579-460E-94D1-54222C63F5DA}</a:tableStyleId>
              </a:tblPr>
              <a:tblGrid>
                <a:gridCol w="1766168">
                  <a:extLst>
                    <a:ext uri="{9D8B030D-6E8A-4147-A177-3AD203B41FA5}">
                      <a16:colId xmlns:a16="http://schemas.microsoft.com/office/drawing/2014/main" val="1419670202"/>
                    </a:ext>
                  </a:extLst>
                </a:gridCol>
              </a:tblGrid>
              <a:tr h="316792">
                <a:tc>
                  <a:txBody>
                    <a:bodyPr/>
                    <a:lstStyle/>
                    <a:p>
                      <a:pPr algn="ctr"/>
                      <a:r>
                        <a:rPr lang="en-PH" b="1" dirty="0"/>
                        <a:t>Element A</a:t>
                      </a:r>
                    </a:p>
                  </a:txBody>
                  <a:tcPr/>
                </a:tc>
                <a:extLst>
                  <a:ext uri="{0D108BD9-81ED-4DB2-BD59-A6C34878D82A}">
                    <a16:rowId xmlns:a16="http://schemas.microsoft.com/office/drawing/2014/main" val="215494143"/>
                  </a:ext>
                </a:extLst>
              </a:tr>
              <a:tr h="0">
                <a:tc>
                  <a:txBody>
                    <a:bodyPr/>
                    <a:lstStyle/>
                    <a:p>
                      <a:endParaRPr lang="en-PH" sz="1800" dirty="0"/>
                    </a:p>
                  </a:txBody>
                  <a:tcPr/>
                </a:tc>
                <a:extLst>
                  <a:ext uri="{0D108BD9-81ED-4DB2-BD59-A6C34878D82A}">
                    <a16:rowId xmlns:a16="http://schemas.microsoft.com/office/drawing/2014/main" val="3690348395"/>
                  </a:ext>
                </a:extLst>
              </a:tr>
              <a:tr h="0">
                <a:tc>
                  <a:txBody>
                    <a:bodyPr/>
                    <a:lstStyle/>
                    <a:p>
                      <a:endParaRPr lang="en-PH" dirty="0"/>
                    </a:p>
                  </a:txBody>
                  <a:tcPr/>
                </a:tc>
                <a:extLst>
                  <a:ext uri="{0D108BD9-81ED-4DB2-BD59-A6C34878D82A}">
                    <a16:rowId xmlns:a16="http://schemas.microsoft.com/office/drawing/2014/main" val="1845984957"/>
                  </a:ext>
                </a:extLst>
              </a:tr>
            </a:tbl>
          </a:graphicData>
        </a:graphic>
      </p:graphicFrame>
      <p:cxnSp>
        <p:nvCxnSpPr>
          <p:cNvPr id="35" name="Connector: Elbow 34">
            <a:extLst>
              <a:ext uri="{FF2B5EF4-FFF2-40B4-BE49-F238E27FC236}">
                <a16:creationId xmlns:a16="http://schemas.microsoft.com/office/drawing/2014/main" id="{DD6D5466-3DC7-8A73-DEDA-264F06A4AA15}"/>
              </a:ext>
            </a:extLst>
          </p:cNvPr>
          <p:cNvCxnSpPr>
            <a:cxnSpLocks/>
            <a:stCxn id="34" idx="0"/>
            <a:endCxn id="32" idx="1"/>
          </p:cNvCxnSpPr>
          <p:nvPr/>
        </p:nvCxnSpPr>
        <p:spPr>
          <a:xfrm rot="5400000" flipH="1" flipV="1">
            <a:off x="1063540" y="3853307"/>
            <a:ext cx="1090218" cy="88308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6" name="Connector: Elbow 35">
            <a:extLst>
              <a:ext uri="{FF2B5EF4-FFF2-40B4-BE49-F238E27FC236}">
                <a16:creationId xmlns:a16="http://schemas.microsoft.com/office/drawing/2014/main" id="{ACF0A0E4-7A77-AA52-5BD8-6451E536A2A7}"/>
              </a:ext>
            </a:extLst>
          </p:cNvPr>
          <p:cNvCxnSpPr>
            <a:cxnSpLocks/>
            <a:stCxn id="33" idx="0"/>
            <a:endCxn id="32" idx="3"/>
          </p:cNvCxnSpPr>
          <p:nvPr/>
        </p:nvCxnSpPr>
        <p:spPr>
          <a:xfrm rot="16200000" flipV="1">
            <a:off x="4389054" y="3842818"/>
            <a:ext cx="1033850" cy="84769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nector: Elbow 38">
            <a:extLst>
              <a:ext uri="{FF2B5EF4-FFF2-40B4-BE49-F238E27FC236}">
                <a16:creationId xmlns:a16="http://schemas.microsoft.com/office/drawing/2014/main" id="{35A3E6D0-02B4-EAFC-A785-69CEF41E9DC8}"/>
              </a:ext>
            </a:extLst>
          </p:cNvPr>
          <p:cNvCxnSpPr>
            <a:cxnSpLocks/>
            <a:stCxn id="23" idx="1"/>
            <a:endCxn id="29" idx="0"/>
          </p:cNvCxnSpPr>
          <p:nvPr/>
        </p:nvCxnSpPr>
        <p:spPr>
          <a:xfrm rot="10800000" flipV="1">
            <a:off x="3266162" y="917289"/>
            <a:ext cx="1946755" cy="53674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D2E8771E-3F2C-E2C8-6009-610323AD3016}"/>
              </a:ext>
            </a:extLst>
          </p:cNvPr>
          <p:cNvCxnSpPr>
            <a:cxnSpLocks/>
            <a:stCxn id="29" idx="2"/>
            <a:endCxn id="32" idx="0"/>
          </p:cNvCxnSpPr>
          <p:nvPr/>
        </p:nvCxnSpPr>
        <p:spPr>
          <a:xfrm>
            <a:off x="3266161" y="2551317"/>
            <a:ext cx="0" cy="5126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Connector: Elbow 45">
            <a:extLst>
              <a:ext uri="{FF2B5EF4-FFF2-40B4-BE49-F238E27FC236}">
                <a16:creationId xmlns:a16="http://schemas.microsoft.com/office/drawing/2014/main" id="{CBBA4AB9-13E8-E621-29EB-FE2521D9CD5A}"/>
              </a:ext>
            </a:extLst>
          </p:cNvPr>
          <p:cNvCxnSpPr>
            <a:cxnSpLocks/>
            <a:stCxn id="23" idx="3"/>
            <a:endCxn id="8" idx="0"/>
          </p:cNvCxnSpPr>
          <p:nvPr/>
        </p:nvCxnSpPr>
        <p:spPr>
          <a:xfrm>
            <a:off x="6979084" y="917289"/>
            <a:ext cx="2340279" cy="70615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4054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Ø"/>
            </a:pPr>
            <a:r>
              <a:rPr lang="en-US" sz="2500" dirty="0">
                <a:latin typeface="Calibri (Body)"/>
              </a:rPr>
              <a:t>What is it?</a:t>
            </a: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r>
              <a:rPr lang="en-US" sz="2500" b="1" dirty="0">
                <a:latin typeface="Calibri (Body)"/>
              </a:rPr>
              <a:t>Single Dispatch versus Double Dispatch</a:t>
            </a:r>
          </a:p>
          <a:p>
            <a:pPr marL="342900" indent="-342900" algn="l">
              <a:lnSpc>
                <a:spcPct val="100000"/>
              </a:lnSpc>
              <a:buFont typeface="Wingdings" panose="05000000000000000000" pitchFamily="2" charset="2"/>
              <a:buChar char="Ø"/>
            </a:pPr>
            <a:endParaRPr lang="en-US" sz="2500" b="1" dirty="0">
              <a:latin typeface="Calibri (Body)"/>
            </a:endParaRPr>
          </a:p>
          <a:p>
            <a:pPr marL="342900" indent="-342900" algn="l">
              <a:lnSpc>
                <a:spcPct val="100000"/>
              </a:lnSpc>
              <a:buFont typeface="Wingdings" panose="05000000000000000000" pitchFamily="2" charset="2"/>
              <a:buChar char="Ø"/>
            </a:pPr>
            <a:r>
              <a:rPr lang="en-US" sz="2500" dirty="0">
                <a:latin typeface="Calibri (Body)"/>
              </a:rPr>
              <a:t>Background Problem</a:t>
            </a:r>
            <a:endParaRPr lang="en-US" sz="2500" b="1"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a:p>
            <a:pPr marL="342900" indent="-342900" algn="l">
              <a:lnSpc>
                <a:spcPct val="100000"/>
              </a:lnSpc>
              <a:buFont typeface="Wingdings" panose="05000000000000000000" pitchFamily="2" charset="2"/>
              <a:buChar char="Ø"/>
            </a:pPr>
            <a:endParaRPr lang="en-US" sz="2500" dirty="0">
              <a:latin typeface="Calibri (Body)"/>
            </a:endParaRPr>
          </a:p>
        </p:txBody>
      </p:sp>
    </p:spTree>
    <p:extLst>
      <p:ext uri="{BB962C8B-B14F-4D97-AF65-F5344CB8AC3E}">
        <p14:creationId xmlns:p14="http://schemas.microsoft.com/office/powerpoint/2010/main" val="311601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Autofit/>
          </a:bodyPr>
          <a:lstStyle/>
          <a:p>
            <a:r>
              <a:rPr lang="en-PH" sz="5000" b="1" dirty="0"/>
              <a:t>Single Dispatch vs Double Dispatch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b="0" i="0" dirty="0">
              <a:effectLst/>
              <a:latin typeface="Calibri (Body)"/>
            </a:endParaRPr>
          </a:p>
          <a:p>
            <a:pPr marL="342900" indent="-342900" algn="l">
              <a:lnSpc>
                <a:spcPct val="100000"/>
              </a:lnSpc>
              <a:buFont typeface="Wingdings" panose="05000000000000000000" pitchFamily="2" charset="2"/>
              <a:buChar char="§"/>
            </a:pPr>
            <a:endParaRPr lang="en-US" sz="2500" u="sng" dirty="0">
              <a:latin typeface="Calibri (Body)"/>
            </a:endParaRPr>
          </a:p>
          <a:p>
            <a:pPr marL="342900" indent="-342900" algn="l">
              <a:lnSpc>
                <a:spcPct val="100000"/>
              </a:lnSpc>
              <a:buFont typeface="Wingdings" panose="05000000000000000000" pitchFamily="2" charset="2"/>
              <a:buChar char="§"/>
            </a:pPr>
            <a:endParaRPr lang="en-US" sz="2500" b="0" i="0" dirty="0">
              <a:effectLst/>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b="0" i="0" dirty="0">
              <a:effectLst/>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r>
              <a:rPr lang="en-US" sz="2500" b="0" dirty="0">
                <a:solidFill>
                  <a:srgbClr val="292929"/>
                </a:solidFill>
                <a:effectLst/>
                <a:latin typeface="Calibri (Body)"/>
              </a:rPr>
              <a:t>Single Dispatch is defined as the selection of method to call based on a single object</a:t>
            </a:r>
            <a:endParaRPr lang="en-US" sz="2500" b="0" dirty="0">
              <a:effectLst/>
              <a:latin typeface="Calibri (Body)"/>
            </a:endParaRPr>
          </a:p>
          <a:p>
            <a:pPr marL="342900" indent="-342900" algn="l">
              <a:lnSpc>
                <a:spcPct val="100000"/>
              </a:lnSpc>
              <a:buFont typeface="Wingdings" panose="05000000000000000000" pitchFamily="2" charset="2"/>
              <a:buChar char="§"/>
            </a:pPr>
            <a:endParaRPr lang="en-US" sz="2500" b="0" i="0" dirty="0">
              <a:effectLst/>
              <a:latin typeface="Calibri (Body)"/>
            </a:endParaRPr>
          </a:p>
          <a:p>
            <a:pPr marL="342900" indent="-342900" algn="l">
              <a:lnSpc>
                <a:spcPct val="100000"/>
              </a:lnSpc>
              <a:buFont typeface="Wingdings" panose="05000000000000000000" pitchFamily="2" charset="2"/>
              <a:buChar char="§"/>
            </a:pPr>
            <a:r>
              <a:rPr lang="en-US" sz="2500" dirty="0">
                <a:latin typeface="Calibri (Body)"/>
              </a:rPr>
              <a:t>Single Dispatch dynamically chooses the correct method to call at run time.</a:t>
            </a: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r>
              <a:rPr lang="en-US" sz="2500" b="0" i="0" dirty="0">
                <a:effectLst/>
                <a:latin typeface="Calibri (Body)"/>
              </a:rPr>
              <a:t>Double Dispatch is the selection of method based on the runtime types of two objects — the receiver and the argument.</a:t>
            </a: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r>
              <a:rPr lang="en-US" sz="2500" b="0" i="0" dirty="0">
                <a:effectLst/>
                <a:latin typeface="Calibri (Body)"/>
              </a:rPr>
              <a:t>Java </a:t>
            </a:r>
            <a:r>
              <a:rPr lang="en-US" sz="2500" b="1" i="0" dirty="0">
                <a:effectLst/>
                <a:latin typeface="Calibri (Body)"/>
              </a:rPr>
              <a:t>does not support</a:t>
            </a:r>
            <a:r>
              <a:rPr lang="en-US" sz="2500" b="0" i="0" dirty="0">
                <a:effectLst/>
                <a:latin typeface="Calibri (Body)"/>
              </a:rPr>
              <a:t> Double Dispatch.</a:t>
            </a:r>
          </a:p>
          <a:p>
            <a:pPr marL="342900" indent="-342900" algn="l">
              <a:lnSpc>
                <a:spcPct val="100000"/>
              </a:lnSpc>
              <a:buFont typeface="Wingdings" panose="05000000000000000000" pitchFamily="2" charset="2"/>
              <a:buChar char="§"/>
            </a:pPr>
            <a:endParaRPr lang="en-US" sz="2500" dirty="0">
              <a:latin typeface="Calibri (Body)"/>
            </a:endParaRPr>
          </a:p>
        </p:txBody>
      </p:sp>
    </p:spTree>
    <p:extLst>
      <p:ext uri="{BB962C8B-B14F-4D97-AF65-F5344CB8AC3E}">
        <p14:creationId xmlns:p14="http://schemas.microsoft.com/office/powerpoint/2010/main" val="149306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Autofit/>
          </a:bodyPr>
          <a:lstStyle/>
          <a:p>
            <a:r>
              <a:rPr lang="en-PH" sz="5000" b="1" dirty="0"/>
              <a:t>Single Dispatch vs Double Dispatch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b="0" i="0" dirty="0">
              <a:effectLst/>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r>
              <a:rPr lang="en-US" sz="2500" b="0" i="0" dirty="0">
                <a:effectLst/>
                <a:latin typeface="Calibri (Body)"/>
              </a:rPr>
              <a:t>The visitor pattern is a popular implementation option of the double dispatch and uses the type of the visitor object and element object as two method input parameters.</a:t>
            </a:r>
            <a:r>
              <a:rPr lang="en-US" sz="2500" dirty="0">
                <a:latin typeface="Calibri (Body)"/>
              </a:rPr>
              <a:t> </a:t>
            </a: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b="0" i="0" dirty="0">
              <a:effectLst/>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p:txBody>
      </p:sp>
    </p:spTree>
    <p:extLst>
      <p:ext uri="{BB962C8B-B14F-4D97-AF65-F5344CB8AC3E}">
        <p14:creationId xmlns:p14="http://schemas.microsoft.com/office/powerpoint/2010/main" val="4252503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2014</TotalTime>
  <Words>525</Words>
  <Application>Microsoft Office PowerPoint</Application>
  <PresentationFormat>Widescreen</PresentationFormat>
  <Paragraphs>173</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(Body)</vt:lpstr>
      <vt:lpstr>Calibri Light</vt:lpstr>
      <vt:lpstr>Calibri Light (Headings)</vt:lpstr>
      <vt:lpstr>Consolas</vt:lpstr>
      <vt:lpstr>Wingdings</vt:lpstr>
      <vt:lpstr>Office Theme</vt:lpstr>
      <vt:lpstr>The Visitor Design Pattern</vt:lpstr>
      <vt:lpstr>Outline</vt:lpstr>
      <vt:lpstr>What is it?</vt:lpstr>
      <vt:lpstr>PowerPoint Presentation</vt:lpstr>
      <vt:lpstr>Open-Closed Principle</vt:lpstr>
      <vt:lpstr>PowerPoint Presentation</vt:lpstr>
      <vt:lpstr>PowerPoint Presentation</vt:lpstr>
      <vt:lpstr>Single Dispatch vs Double Dispatch</vt:lpstr>
      <vt:lpstr>Single Dispatch vs Double Dispatch</vt:lpstr>
      <vt:lpstr>Single Dispatch Example</vt:lpstr>
      <vt:lpstr>PowerPoint Presentation</vt:lpstr>
      <vt:lpstr>PowerPoint Presentation</vt:lpstr>
      <vt:lpstr>Trying Double Dispatch</vt:lpstr>
      <vt:lpstr>PowerPoint Presentation</vt:lpstr>
      <vt:lpstr>PowerPoint Presentation</vt:lpstr>
      <vt:lpstr>When to use Visitor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SLY Ponio</cp:lastModifiedBy>
  <cp:revision>280</cp:revision>
  <dcterms:created xsi:type="dcterms:W3CDTF">2022-05-11T03:47:05Z</dcterms:created>
  <dcterms:modified xsi:type="dcterms:W3CDTF">2023-05-01T15:15:11Z</dcterms:modified>
</cp:coreProperties>
</file>