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314" r:id="rId3"/>
    <p:sldId id="315" r:id="rId4"/>
    <p:sldId id="317" r:id="rId5"/>
    <p:sldId id="318" r:id="rId6"/>
    <p:sldId id="319" r:id="rId7"/>
    <p:sldId id="321" r:id="rId8"/>
    <p:sldId id="320" r:id="rId9"/>
    <p:sldId id="31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4137" autoAdjust="0"/>
  </p:normalViewPr>
  <p:slideViewPr>
    <p:cSldViewPr snapToGrid="0">
      <p:cViewPr varScale="1">
        <p:scale>
          <a:sx n="150" d="100"/>
          <a:sy n="150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05/02/2023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5251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2179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2944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2266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8155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7524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5885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177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05/02/2023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05/02/2023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05/02/2023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05/02/2023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Polymorphism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Polymorphism?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Polymorphism means "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Calibri (Body)"/>
              </a:rPr>
              <a:t>many forms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“.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 The word “</a:t>
            </a:r>
            <a:r>
              <a:rPr lang="en-US" sz="2500" b="1" i="0" dirty="0">
                <a:solidFill>
                  <a:srgbClr val="273239"/>
                </a:solidFill>
                <a:effectLst/>
                <a:latin typeface="Calibri (Body)"/>
              </a:rPr>
              <a:t>poly</a:t>
            </a: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” means many. 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273239"/>
              </a:solidFill>
              <a:effectLst/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 The word “</a:t>
            </a:r>
            <a:r>
              <a:rPr lang="en-US" sz="2500" b="1" i="0" dirty="0">
                <a:solidFill>
                  <a:srgbClr val="273239"/>
                </a:solidFill>
                <a:effectLst/>
                <a:latin typeface="Calibri (Body)"/>
              </a:rPr>
              <a:t>morphs</a:t>
            </a: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” means forms.</a:t>
            </a: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Polymorphism allows </a:t>
            </a:r>
            <a:r>
              <a:rPr lang="en-US" sz="2500" dirty="0">
                <a:solidFill>
                  <a:srgbClr val="273239"/>
                </a:solidFill>
                <a:latin typeface="Calibri (Body)"/>
              </a:rPr>
              <a:t>an entity (method, operator, object)</a:t>
            </a: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 to perform a single action in different ways.</a:t>
            </a: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2098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pic>
        <p:nvPicPr>
          <p:cNvPr id="20" name="Picture 19" descr="A person writing on a blackboard&#10;&#10;Description automatically generated with medium confidence">
            <a:extLst>
              <a:ext uri="{FF2B5EF4-FFF2-40B4-BE49-F238E27FC236}">
                <a16:creationId xmlns:a16="http://schemas.microsoft.com/office/drawing/2014/main" id="{6FA18AF8-D0F5-6EE8-27D1-6667F3F60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14" y="1414609"/>
            <a:ext cx="2837803" cy="15962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78C4680-7500-37A3-1C78-EAD81B9726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58" y="3533668"/>
            <a:ext cx="1242748" cy="2049183"/>
          </a:xfrm>
          <a:prstGeom prst="rect">
            <a:avLst/>
          </a:prstGeom>
        </p:spPr>
      </p:pic>
      <p:pic>
        <p:nvPicPr>
          <p:cNvPr id="26" name="Picture 25" descr="A doll in a garden&#10;&#10;Description automatically generated with low confidence">
            <a:extLst>
              <a:ext uri="{FF2B5EF4-FFF2-40B4-BE49-F238E27FC236}">
                <a16:creationId xmlns:a16="http://schemas.microsoft.com/office/drawing/2014/main" id="{0F9CAC8A-3C00-FAB4-0312-EF74E67F50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592" y="3753880"/>
            <a:ext cx="2649514" cy="186790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30272C0-7E4E-1C08-5A52-FE44CA0080A3}"/>
              </a:ext>
            </a:extLst>
          </p:cNvPr>
          <p:cNvSpPr txBox="1"/>
          <p:nvPr/>
        </p:nvSpPr>
        <p:spPr>
          <a:xfrm>
            <a:off x="1547295" y="3037818"/>
            <a:ext cx="9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Teacher</a:t>
            </a:r>
            <a:endParaRPr lang="en-PH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CC6007-B368-1A08-8986-FD69E4DE4A21}"/>
              </a:ext>
            </a:extLst>
          </p:cNvPr>
          <p:cNvSpPr txBox="1"/>
          <p:nvPr/>
        </p:nvSpPr>
        <p:spPr>
          <a:xfrm>
            <a:off x="3875125" y="5624640"/>
            <a:ext cx="9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</a:t>
            </a:r>
            <a:endParaRPr lang="en-PH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7AA5DE-2574-D64C-9F72-E65413EAED88}"/>
              </a:ext>
            </a:extLst>
          </p:cNvPr>
          <p:cNvSpPr txBox="1"/>
          <p:nvPr/>
        </p:nvSpPr>
        <p:spPr>
          <a:xfrm>
            <a:off x="7951827" y="5676530"/>
            <a:ext cx="114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Gardener</a:t>
            </a:r>
            <a:endParaRPr lang="en-PH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E042D6-02F3-3914-3A94-B53C7BBD97FF}"/>
              </a:ext>
            </a:extLst>
          </p:cNvPr>
          <p:cNvSpPr txBox="1"/>
          <p:nvPr/>
        </p:nvSpPr>
        <p:spPr>
          <a:xfrm>
            <a:off x="10110623" y="3037818"/>
            <a:ext cx="74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Diver</a:t>
            </a:r>
            <a:endParaRPr lang="en-PH" b="1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66E84E4-88EE-8784-1426-FCCCCE611B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438" y="1236213"/>
            <a:ext cx="2578566" cy="1774660"/>
          </a:xfrm>
          <a:prstGeom prst="rect">
            <a:avLst/>
          </a:prstGeom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0AB506BF-3913-EE46-CEEA-B0E27788B688}"/>
              </a:ext>
            </a:extLst>
          </p:cNvPr>
          <p:cNvSpPr/>
          <p:nvPr/>
        </p:nvSpPr>
        <p:spPr>
          <a:xfrm rot="10800000">
            <a:off x="4075075" y="1976939"/>
            <a:ext cx="630883" cy="471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08322B2-DDB7-05E6-56FC-0FA517EF056E}"/>
              </a:ext>
            </a:extLst>
          </p:cNvPr>
          <p:cNvSpPr/>
          <p:nvPr/>
        </p:nvSpPr>
        <p:spPr>
          <a:xfrm rot="8346583">
            <a:off x="4775365" y="3137356"/>
            <a:ext cx="630883" cy="471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62D84384-1683-A66E-8E6C-E39A4B098B1F}"/>
              </a:ext>
            </a:extLst>
          </p:cNvPr>
          <p:cNvSpPr/>
          <p:nvPr/>
        </p:nvSpPr>
        <p:spPr>
          <a:xfrm rot="2709872">
            <a:off x="6810478" y="3161978"/>
            <a:ext cx="630883" cy="471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B281E43-241D-C0C7-6BE7-BE17C2A77843}"/>
              </a:ext>
            </a:extLst>
          </p:cNvPr>
          <p:cNvSpPr/>
          <p:nvPr/>
        </p:nvSpPr>
        <p:spPr>
          <a:xfrm>
            <a:off x="7760006" y="1927882"/>
            <a:ext cx="630883" cy="471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A3580B-2851-5C8D-6065-A3CE12C38767}"/>
              </a:ext>
            </a:extLst>
          </p:cNvPr>
          <p:cNvGrpSpPr/>
          <p:nvPr/>
        </p:nvGrpSpPr>
        <p:grpSpPr>
          <a:xfrm>
            <a:off x="5233543" y="0"/>
            <a:ext cx="1724914" cy="3481229"/>
            <a:chOff x="5233543" y="0"/>
            <a:chExt cx="1724914" cy="3481229"/>
          </a:xfrm>
        </p:grpSpPr>
        <p:pic>
          <p:nvPicPr>
            <p:cNvPr id="34" name="Picture 33" descr="A picture containing clothing&#10;&#10;Description automatically generated">
              <a:extLst>
                <a:ext uri="{FF2B5EF4-FFF2-40B4-BE49-F238E27FC236}">
                  <a16:creationId xmlns:a16="http://schemas.microsoft.com/office/drawing/2014/main" id="{C7887F39-432C-03A8-C177-AEE2C4D6F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3543" y="0"/>
              <a:ext cx="1724914" cy="3150994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A13BC2-B623-8AEB-1B00-2CBBE1E9E4C8}"/>
                </a:ext>
              </a:extLst>
            </p:cNvPr>
            <p:cNvSpPr txBox="1"/>
            <p:nvPr/>
          </p:nvSpPr>
          <p:spPr>
            <a:xfrm>
              <a:off x="5938809" y="3111897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</a:t>
              </a:r>
              <a:endParaRPr lang="en-PH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3215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7" grpId="0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Forms of Polymorphism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21560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Calibri (Body)"/>
              </a:rPr>
              <a:t>Method Overriding. </a:t>
            </a:r>
          </a:p>
          <a:p>
            <a:pPr algn="l"/>
            <a:r>
              <a:rPr lang="en-US" sz="2000" dirty="0">
                <a:latin typeface="Calibri (Body)"/>
              </a:rPr>
              <a:t>Occurs when </a:t>
            </a:r>
            <a:r>
              <a:rPr lang="en-US" sz="2000" b="0" i="0" dirty="0">
                <a:effectLst/>
                <a:latin typeface="Calibri (Body)"/>
              </a:rPr>
              <a:t>a subclass or a child class has the same method as declared in the parent class.</a:t>
            </a:r>
          </a:p>
          <a:p>
            <a:pPr algn="l"/>
            <a:endParaRPr lang="en-US" sz="2000" b="1" dirty="0"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000" b="1" dirty="0">
                <a:latin typeface="Calibri (Body)"/>
              </a:rPr>
              <a:t>Method Overloading.</a:t>
            </a:r>
          </a:p>
          <a:p>
            <a:pPr algn="l"/>
            <a:r>
              <a:rPr lang="en-US" sz="2000" dirty="0">
                <a:latin typeface="Calibri (Body)"/>
              </a:rPr>
              <a:t>O</a:t>
            </a:r>
            <a:r>
              <a:rPr lang="en-US" sz="2000" b="0" i="0" dirty="0">
                <a:effectLst/>
                <a:latin typeface="Calibri (Body)"/>
              </a:rPr>
              <a:t>ccurs when 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Calibri (Body)"/>
              </a:rPr>
              <a:t>where two or more methods have the same name but have different parameters.</a:t>
            </a:r>
            <a:endParaRPr lang="en-US" sz="2000" dirty="0">
              <a:latin typeface="Calibri (Body)"/>
            </a:endParaRPr>
          </a:p>
          <a:p>
            <a:pPr algn="l"/>
            <a:endParaRPr lang="en-US" sz="2000" dirty="0"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dirty="0">
                <a:latin typeface="Calibri (Body)"/>
              </a:rPr>
              <a:t>Operator Overloading</a:t>
            </a:r>
          </a:p>
          <a:p>
            <a:pPr algn="l"/>
            <a:r>
              <a:rPr lang="en-US" sz="2000" b="0" i="0" dirty="0">
                <a:solidFill>
                  <a:srgbClr val="444444"/>
                </a:solidFill>
                <a:effectLst/>
                <a:latin typeface="Calibri (Body)"/>
              </a:rPr>
              <a:t>Occurs when a</a:t>
            </a:r>
            <a:r>
              <a:rPr lang="en-US" sz="2000" dirty="0">
                <a:solidFill>
                  <a:srgbClr val="444444"/>
                </a:solidFill>
                <a:latin typeface="Calibri (Body)"/>
              </a:rPr>
              <a:t>n operator perform different tasks. (e.g. the “+” operator)</a:t>
            </a:r>
          </a:p>
          <a:p>
            <a:pPr algn="l"/>
            <a:endParaRPr lang="en-US" sz="2000" b="0" i="0" dirty="0">
              <a:solidFill>
                <a:srgbClr val="444444"/>
              </a:solidFill>
              <a:effectLst/>
              <a:latin typeface="Calibri (Body)"/>
            </a:endParaRPr>
          </a:p>
          <a:p>
            <a:pPr algn="l"/>
            <a:endParaRPr lang="en-US" sz="2000" dirty="0">
              <a:solidFill>
                <a:srgbClr val="444444"/>
              </a:solidFill>
              <a:latin typeface="Calibri (Body)"/>
            </a:endParaRPr>
          </a:p>
          <a:p>
            <a:pPr algn="l"/>
            <a:endParaRPr lang="en-US" sz="2000" b="0" i="0" dirty="0">
              <a:solidFill>
                <a:srgbClr val="444444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7371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Forms of Polymorphism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21560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dirty="0">
                <a:latin typeface="Calibri (Body)"/>
              </a:rPr>
              <a:t>Polymorphic Variables </a:t>
            </a:r>
          </a:p>
          <a:p>
            <a:pPr algn="l"/>
            <a:r>
              <a:rPr lang="en-US" sz="2000" b="0" i="0" dirty="0">
                <a:solidFill>
                  <a:srgbClr val="444444"/>
                </a:solidFill>
                <a:effectLst/>
                <a:latin typeface="Calibri (Body)"/>
              </a:rPr>
              <a:t>The Polymorphic Variable is a variable that can hold values of different types during the time of execution.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b="1" dirty="0"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b="1" dirty="0"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dirty="0">
                <a:latin typeface="Calibri (Body)"/>
              </a:rPr>
              <a:t>Polymorphic Parameters</a:t>
            </a:r>
          </a:p>
          <a:p>
            <a:pPr algn="l" fontAlgn="base"/>
            <a:r>
              <a:rPr lang="en-US" sz="2000" b="0" i="0" dirty="0">
                <a:solidFill>
                  <a:srgbClr val="444444"/>
                </a:solidFill>
                <a:effectLst/>
                <a:latin typeface="Calibri (Body)"/>
              </a:rPr>
              <a:t>Occurs when a method parameter can associate with different types, and a method name can associate with different parameters and return types.</a:t>
            </a:r>
          </a:p>
          <a:p>
            <a:pPr algn="l" fontAlgn="base"/>
            <a:endParaRPr lang="en-US" sz="2000" b="0" i="0" dirty="0">
              <a:solidFill>
                <a:srgbClr val="444444"/>
              </a:solidFill>
              <a:effectLst/>
              <a:latin typeface="Calibri (Body)"/>
            </a:endParaRPr>
          </a:p>
          <a:p>
            <a:pPr algn="l" fontAlgn="base"/>
            <a:endParaRPr lang="en-US" sz="2000" b="0" i="0" dirty="0">
              <a:solidFill>
                <a:srgbClr val="444444"/>
              </a:solidFill>
              <a:effectLst/>
              <a:latin typeface="Calibri (Body)"/>
            </a:endParaRPr>
          </a:p>
          <a:p>
            <a:pPr algn="l" fontAlgn="base"/>
            <a:endParaRPr lang="en-US" sz="2000" dirty="0">
              <a:solidFill>
                <a:srgbClr val="444444"/>
              </a:solidFill>
              <a:latin typeface="Calibri (Body)"/>
            </a:endParaRPr>
          </a:p>
          <a:p>
            <a:pPr algn="l" fontAlgn="base"/>
            <a:endParaRPr lang="en-US" sz="2000" b="0" i="0" dirty="0">
              <a:solidFill>
                <a:srgbClr val="444444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3813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Method Overriding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EAE198-2C40-F4EB-E5E5-BEF682E7344E}"/>
              </a:ext>
            </a:extLst>
          </p:cNvPr>
          <p:cNvSpPr txBox="1"/>
          <p:nvPr/>
        </p:nvSpPr>
        <p:spPr>
          <a:xfrm>
            <a:off x="1412310" y="1572260"/>
            <a:ext cx="13883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>
                <a:solidFill>
                  <a:srgbClr val="7030A0"/>
                </a:solidFill>
                <a:latin typeface="Consolas" panose="020B0609020204030204" pitchFamily="49" charset="0"/>
              </a:rPr>
              <a:t>class </a:t>
            </a:r>
            <a:r>
              <a:rPr lang="en-PH" sz="1500" dirty="0">
                <a:solidFill>
                  <a:srgbClr val="00B0F0"/>
                </a:solidFill>
                <a:latin typeface="Consolas" panose="020B0609020204030204" pitchFamily="49" charset="0"/>
              </a:rPr>
              <a:t>Mommy</a:t>
            </a:r>
            <a:endParaRPr lang="en-PH" sz="1500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A3627-91D7-5E2C-DF35-5C6DE6B5194D}"/>
              </a:ext>
            </a:extLst>
          </p:cNvPr>
          <p:cNvSpPr txBox="1"/>
          <p:nvPr/>
        </p:nvSpPr>
        <p:spPr>
          <a:xfrm>
            <a:off x="2800611" y="1572260"/>
            <a:ext cx="3764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>
                <a:latin typeface="Consolas" panose="020B0609020204030204" pitchFamily="49" charset="0"/>
              </a:rPr>
              <a:t>{</a:t>
            </a:r>
            <a:endParaRPr lang="en-PH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D2795-6077-49C2-F560-DD966EAEA432}"/>
              </a:ext>
            </a:extLst>
          </p:cNvPr>
          <p:cNvSpPr txBox="1"/>
          <p:nvPr/>
        </p:nvSpPr>
        <p:spPr>
          <a:xfrm>
            <a:off x="1412310" y="3031071"/>
            <a:ext cx="3757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>
                <a:latin typeface="Consolas" panose="020B0609020204030204" pitchFamily="49" charset="0"/>
              </a:rPr>
              <a:t>}</a:t>
            </a:r>
            <a:endParaRPr lang="en-PH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1F6877-C7A4-AC6D-2A5A-AC30ABA08B20}"/>
              </a:ext>
            </a:extLst>
          </p:cNvPr>
          <p:cNvSpPr txBox="1"/>
          <p:nvPr/>
        </p:nvSpPr>
        <p:spPr>
          <a:xfrm>
            <a:off x="1600200" y="1996229"/>
            <a:ext cx="54991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en-PH" sz="1500" dirty="0">
                <a:latin typeface="Consolas" panose="020B0609020204030204" pitchFamily="49" charset="0"/>
              </a:rPr>
              <a:t> </a:t>
            </a:r>
            <a:r>
              <a:rPr lang="en-PH" sz="1500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PH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getSurname</a:t>
            </a:r>
            <a:r>
              <a:rPr lang="en-PH" sz="1500" dirty="0">
                <a:latin typeface="Consolas" panose="020B0609020204030204" pitchFamily="49" charset="0"/>
              </a:rPr>
              <a:t>() {</a:t>
            </a:r>
          </a:p>
          <a:p>
            <a:endParaRPr lang="en-PH" sz="1500" dirty="0">
              <a:latin typeface="Consolas" panose="020B0609020204030204" pitchFamily="49" charset="0"/>
            </a:endParaRPr>
          </a:p>
          <a:p>
            <a:r>
              <a:rPr lang="en-PH" sz="1500" dirty="0">
                <a:latin typeface="Consolas" panose="020B0609020204030204" pitchFamily="49" charset="0"/>
              </a:rPr>
              <a:t>	</a:t>
            </a:r>
            <a:r>
              <a:rPr lang="en-PH" sz="1500" dirty="0" err="1">
                <a:latin typeface="Consolas" panose="020B0609020204030204" pitchFamily="49" charset="0"/>
              </a:rPr>
              <a:t>System.out.print</a:t>
            </a:r>
            <a:r>
              <a:rPr lang="en-PH" sz="1500" dirty="0">
                <a:latin typeface="Consolas" panose="020B0609020204030204" pitchFamily="49" charset="0"/>
              </a:rPr>
              <a:t>(“my surname is Ponio”); </a:t>
            </a:r>
          </a:p>
          <a:p>
            <a:r>
              <a:rPr lang="en-PH" sz="1500" dirty="0">
                <a:latin typeface="Consolas" panose="020B0609020204030204" pitchFamily="49" charset="0"/>
              </a:rPr>
              <a:t>}</a:t>
            </a:r>
          </a:p>
          <a:p>
            <a:endParaRPr lang="en-PH" sz="1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51B015-5E2B-C089-B179-1451FE183538}"/>
              </a:ext>
            </a:extLst>
          </p:cNvPr>
          <p:cNvSpPr txBox="1"/>
          <p:nvPr/>
        </p:nvSpPr>
        <p:spPr>
          <a:xfrm>
            <a:off x="1412310" y="3677747"/>
            <a:ext cx="31283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>
                <a:solidFill>
                  <a:srgbClr val="7030A0"/>
                </a:solidFill>
                <a:latin typeface="Consolas" panose="020B0609020204030204" pitchFamily="49" charset="0"/>
              </a:rPr>
              <a:t>class </a:t>
            </a:r>
            <a:r>
              <a:rPr lang="en-PH" sz="1500" dirty="0">
                <a:solidFill>
                  <a:srgbClr val="00B0F0"/>
                </a:solidFill>
                <a:latin typeface="Consolas" panose="020B0609020204030204" pitchFamily="49" charset="0"/>
              </a:rPr>
              <a:t>Daughter</a:t>
            </a:r>
            <a:r>
              <a:rPr lang="en-PH" sz="1500" dirty="0">
                <a:solidFill>
                  <a:srgbClr val="7030A0"/>
                </a:solidFill>
                <a:latin typeface="Consolas" panose="020B0609020204030204" pitchFamily="49" charset="0"/>
              </a:rPr>
              <a:t> extends </a:t>
            </a:r>
            <a:r>
              <a:rPr lang="en-PH" sz="1500" dirty="0">
                <a:solidFill>
                  <a:srgbClr val="00B0F0"/>
                </a:solidFill>
                <a:latin typeface="Consolas" panose="020B0609020204030204" pitchFamily="49" charset="0"/>
              </a:rPr>
              <a:t>Mommy</a:t>
            </a:r>
            <a:endParaRPr lang="en-PH" sz="1500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23BC3-22FB-1B3B-3108-2964F9135338}"/>
              </a:ext>
            </a:extLst>
          </p:cNvPr>
          <p:cNvSpPr txBox="1"/>
          <p:nvPr/>
        </p:nvSpPr>
        <p:spPr>
          <a:xfrm>
            <a:off x="4540686" y="3685921"/>
            <a:ext cx="3764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>
                <a:latin typeface="Consolas" panose="020B0609020204030204" pitchFamily="49" charset="0"/>
              </a:rPr>
              <a:t>{</a:t>
            </a:r>
            <a:endParaRPr lang="en-PH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6CE88C-87FE-F3EF-AE50-06E80CEA3D44}"/>
              </a:ext>
            </a:extLst>
          </p:cNvPr>
          <p:cNvSpPr txBox="1"/>
          <p:nvPr/>
        </p:nvSpPr>
        <p:spPr>
          <a:xfrm>
            <a:off x="1412310" y="5136558"/>
            <a:ext cx="3757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>
                <a:latin typeface="Consolas" panose="020B0609020204030204" pitchFamily="49" charset="0"/>
              </a:rPr>
              <a:t>}</a:t>
            </a:r>
            <a:endParaRPr lang="en-PH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44F828-ECDF-0894-6414-96D55881FE5E}"/>
              </a:ext>
            </a:extLst>
          </p:cNvPr>
          <p:cNvSpPr txBox="1"/>
          <p:nvPr/>
        </p:nvSpPr>
        <p:spPr>
          <a:xfrm>
            <a:off x="1600200" y="4101716"/>
            <a:ext cx="64135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en-PH" sz="1500" dirty="0">
                <a:latin typeface="Consolas" panose="020B0609020204030204" pitchFamily="49" charset="0"/>
              </a:rPr>
              <a:t> </a:t>
            </a:r>
            <a:r>
              <a:rPr lang="en-PH" sz="1500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PH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getSurname</a:t>
            </a:r>
            <a:r>
              <a:rPr lang="en-PH" sz="1500" dirty="0">
                <a:latin typeface="Consolas" panose="020B0609020204030204" pitchFamily="49" charset="0"/>
              </a:rPr>
              <a:t>() {</a:t>
            </a:r>
          </a:p>
          <a:p>
            <a:endParaRPr lang="en-PH" sz="1500" dirty="0">
              <a:latin typeface="Consolas" panose="020B0609020204030204" pitchFamily="49" charset="0"/>
            </a:endParaRPr>
          </a:p>
          <a:p>
            <a:r>
              <a:rPr lang="en-PH" sz="1500" dirty="0">
                <a:latin typeface="Consolas" panose="020B0609020204030204" pitchFamily="49" charset="0"/>
              </a:rPr>
              <a:t>	 </a:t>
            </a:r>
            <a:r>
              <a:rPr lang="en-PH" sz="1500" dirty="0" err="1">
                <a:latin typeface="Consolas" panose="020B0609020204030204" pitchFamily="49" charset="0"/>
              </a:rPr>
              <a:t>System.out.print</a:t>
            </a:r>
            <a:r>
              <a:rPr lang="en-PH" sz="1500" dirty="0">
                <a:latin typeface="Consolas" panose="020B0609020204030204" pitchFamily="49" charset="0"/>
              </a:rPr>
              <a:t>(“my family name is Ponio”); </a:t>
            </a:r>
          </a:p>
          <a:p>
            <a:r>
              <a:rPr lang="en-PH" sz="1500" dirty="0">
                <a:latin typeface="Consolas" panose="020B0609020204030204" pitchFamily="49" charset="0"/>
              </a:rPr>
              <a:t>}</a:t>
            </a:r>
          </a:p>
          <a:p>
            <a:endParaRPr lang="en-PH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697105-D7BC-9ECD-E05B-B9C8E48C5D47}"/>
              </a:ext>
            </a:extLst>
          </p:cNvPr>
          <p:cNvSpPr txBox="1"/>
          <p:nvPr/>
        </p:nvSpPr>
        <p:spPr>
          <a:xfrm>
            <a:off x="9425837" y="4080345"/>
            <a:ext cx="2854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Method override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740B85B4-5695-081F-7B80-34BBD6729DE7}"/>
              </a:ext>
            </a:extLst>
          </p:cNvPr>
          <p:cNvSpPr/>
          <p:nvPr/>
        </p:nvSpPr>
        <p:spPr>
          <a:xfrm>
            <a:off x="8100251" y="4072767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995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3" grpId="0"/>
      <p:bldP spid="14" grpId="0"/>
      <p:bldP spid="15" grpId="0"/>
      <p:bldP spid="16" grpId="0"/>
      <p:bldP spid="17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Method Overloading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EAE198-2C40-F4EB-E5E5-BEF682E7344E}"/>
              </a:ext>
            </a:extLst>
          </p:cNvPr>
          <p:cNvSpPr txBox="1"/>
          <p:nvPr/>
        </p:nvSpPr>
        <p:spPr>
          <a:xfrm>
            <a:off x="1164660" y="1889689"/>
            <a:ext cx="16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class </a:t>
            </a:r>
            <a:r>
              <a:rPr lang="en-PH" dirty="0">
                <a:solidFill>
                  <a:srgbClr val="00B0F0"/>
                </a:solidFill>
                <a:latin typeface="Consolas" panose="020B0609020204030204" pitchFamily="49" charset="0"/>
              </a:rPr>
              <a:t>Math</a:t>
            </a:r>
            <a:endParaRPr lang="en-PH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A3627-91D7-5E2C-DF35-5C6DE6B5194D}"/>
              </a:ext>
            </a:extLst>
          </p:cNvPr>
          <p:cNvSpPr txBox="1"/>
          <p:nvPr/>
        </p:nvSpPr>
        <p:spPr>
          <a:xfrm>
            <a:off x="2650233" y="1882118"/>
            <a:ext cx="37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onsolas" panose="020B0609020204030204" pitchFamily="49" charset="0"/>
              </a:rPr>
              <a:t>{</a:t>
            </a:r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D2795-6077-49C2-F560-DD966EAEA432}"/>
              </a:ext>
            </a:extLst>
          </p:cNvPr>
          <p:cNvSpPr txBox="1"/>
          <p:nvPr/>
        </p:nvSpPr>
        <p:spPr>
          <a:xfrm>
            <a:off x="1164659" y="4819130"/>
            <a:ext cx="37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onsolas" panose="020B0609020204030204" pitchFamily="49" charset="0"/>
              </a:rPr>
              <a:t>}</a:t>
            </a:r>
            <a:endParaRPr lang="en-P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1F6877-C7A4-AC6D-2A5A-AC30ABA08B20}"/>
              </a:ext>
            </a:extLst>
          </p:cNvPr>
          <p:cNvSpPr txBox="1"/>
          <p:nvPr/>
        </p:nvSpPr>
        <p:spPr>
          <a:xfrm>
            <a:off x="1352550" y="2313658"/>
            <a:ext cx="6159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en-PH" dirty="0"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add</a:t>
            </a:r>
            <a:r>
              <a:rPr lang="en-PH" dirty="0">
                <a:latin typeface="Consolas" panose="020B0609020204030204" pitchFamily="49" charset="0"/>
              </a:rPr>
              <a:t>(int a, int b) {</a:t>
            </a:r>
          </a:p>
          <a:p>
            <a:endParaRPr lang="en-PH" dirty="0">
              <a:latin typeface="Consolas" panose="020B0609020204030204" pitchFamily="49" charset="0"/>
            </a:endParaRPr>
          </a:p>
          <a:p>
            <a:r>
              <a:rPr lang="en-PH" dirty="0">
                <a:latin typeface="Consolas" panose="020B0609020204030204" pitchFamily="49" charset="0"/>
              </a:rPr>
              <a:t>	</a:t>
            </a:r>
            <a:r>
              <a:rPr lang="en-PH" dirty="0" err="1">
                <a:latin typeface="Consolas" panose="020B0609020204030204" pitchFamily="49" charset="0"/>
              </a:rPr>
              <a:t>System.out.print</a:t>
            </a:r>
            <a:r>
              <a:rPr lang="en-PH" dirty="0">
                <a:latin typeface="Consolas" panose="020B0609020204030204" pitchFamily="49" charset="0"/>
              </a:rPr>
              <a:t>(a + b); </a:t>
            </a:r>
          </a:p>
          <a:p>
            <a:r>
              <a:rPr lang="en-PH" dirty="0">
                <a:latin typeface="Consolas" panose="020B0609020204030204" pitchFamily="49" charset="0"/>
              </a:rPr>
              <a:t>}</a:t>
            </a:r>
          </a:p>
          <a:p>
            <a:endParaRPr lang="en-P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697105-D7BC-9ECD-E05B-B9C8E48C5D47}"/>
              </a:ext>
            </a:extLst>
          </p:cNvPr>
          <p:cNvSpPr txBox="1"/>
          <p:nvPr/>
        </p:nvSpPr>
        <p:spPr>
          <a:xfrm>
            <a:off x="9425837" y="4080345"/>
            <a:ext cx="2854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Method overload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740B85B4-5695-081F-7B80-34BBD6729DE7}"/>
              </a:ext>
            </a:extLst>
          </p:cNvPr>
          <p:cNvSpPr/>
          <p:nvPr/>
        </p:nvSpPr>
        <p:spPr>
          <a:xfrm>
            <a:off x="8100251" y="4072767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32CEF-07C1-C053-EEE0-26F859F76CA3}"/>
              </a:ext>
            </a:extLst>
          </p:cNvPr>
          <p:cNvSpPr txBox="1"/>
          <p:nvPr/>
        </p:nvSpPr>
        <p:spPr>
          <a:xfrm>
            <a:off x="1352550" y="3711664"/>
            <a:ext cx="6616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en-PH" dirty="0"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add</a:t>
            </a:r>
            <a:r>
              <a:rPr lang="en-PH" dirty="0">
                <a:latin typeface="Consolas" panose="020B0609020204030204" pitchFamily="49" charset="0"/>
              </a:rPr>
              <a:t>(double a, double b) {</a:t>
            </a:r>
          </a:p>
          <a:p>
            <a:endParaRPr lang="en-PH" dirty="0">
              <a:latin typeface="Consolas" panose="020B0609020204030204" pitchFamily="49" charset="0"/>
            </a:endParaRPr>
          </a:p>
          <a:p>
            <a:r>
              <a:rPr lang="en-PH" dirty="0">
                <a:latin typeface="Consolas" panose="020B0609020204030204" pitchFamily="49" charset="0"/>
              </a:rPr>
              <a:t>	</a:t>
            </a:r>
            <a:r>
              <a:rPr lang="en-PH" dirty="0" err="1">
                <a:latin typeface="Consolas" panose="020B0609020204030204" pitchFamily="49" charset="0"/>
              </a:rPr>
              <a:t>System.out.print</a:t>
            </a:r>
            <a:r>
              <a:rPr lang="en-PH" dirty="0">
                <a:latin typeface="Consolas" panose="020B0609020204030204" pitchFamily="49" charset="0"/>
              </a:rPr>
              <a:t>(a + b);</a:t>
            </a:r>
          </a:p>
          <a:p>
            <a:r>
              <a:rPr lang="en-PH" dirty="0">
                <a:latin typeface="Consolas" panose="020B0609020204030204" pitchFamily="49" charset="0"/>
              </a:rPr>
              <a:t>}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9662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7" grpId="0"/>
      <p:bldP spid="18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Operator Overloading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EAE198-2C40-F4EB-E5E5-BEF682E7344E}"/>
              </a:ext>
            </a:extLst>
          </p:cNvPr>
          <p:cNvSpPr txBox="1"/>
          <p:nvPr/>
        </p:nvSpPr>
        <p:spPr>
          <a:xfrm>
            <a:off x="1405683" y="1622716"/>
            <a:ext cx="16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class </a:t>
            </a:r>
            <a:r>
              <a:rPr lang="en-PH" dirty="0">
                <a:solidFill>
                  <a:srgbClr val="00B0F0"/>
                </a:solidFill>
                <a:latin typeface="Consolas" panose="020B0609020204030204" pitchFamily="49" charset="0"/>
              </a:rPr>
              <a:t>App</a:t>
            </a:r>
            <a:endParaRPr lang="en-PH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A3627-91D7-5E2C-DF35-5C6DE6B5194D}"/>
              </a:ext>
            </a:extLst>
          </p:cNvPr>
          <p:cNvSpPr txBox="1"/>
          <p:nvPr/>
        </p:nvSpPr>
        <p:spPr>
          <a:xfrm>
            <a:off x="2891256" y="1615145"/>
            <a:ext cx="37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onsolas" panose="020B0609020204030204" pitchFamily="49" charset="0"/>
              </a:rPr>
              <a:t>{</a:t>
            </a:r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D2795-6077-49C2-F560-DD966EAEA432}"/>
              </a:ext>
            </a:extLst>
          </p:cNvPr>
          <p:cNvSpPr txBox="1"/>
          <p:nvPr/>
        </p:nvSpPr>
        <p:spPr>
          <a:xfrm>
            <a:off x="1405683" y="5555338"/>
            <a:ext cx="37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onsolas" panose="020B0609020204030204" pitchFamily="49" charset="0"/>
              </a:rPr>
              <a:t>}</a:t>
            </a:r>
            <a:endParaRPr lang="en-P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1F6877-C7A4-AC6D-2A5A-AC30ABA08B20}"/>
              </a:ext>
            </a:extLst>
          </p:cNvPr>
          <p:cNvSpPr txBox="1"/>
          <p:nvPr/>
        </p:nvSpPr>
        <p:spPr>
          <a:xfrm>
            <a:off x="1593573" y="2046685"/>
            <a:ext cx="6159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en-PH" dirty="0">
                <a:latin typeface="Consolas" panose="020B0609020204030204" pitchFamily="49" charset="0"/>
              </a:rPr>
              <a:t> static </a:t>
            </a:r>
            <a:r>
              <a:rPr lang="en-PH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main</a:t>
            </a:r>
            <a:r>
              <a:rPr lang="en-PH" dirty="0">
                <a:latin typeface="Consolas" panose="020B0609020204030204" pitchFamily="49" charset="0"/>
              </a:rPr>
              <a:t>(String[] </a:t>
            </a:r>
            <a:r>
              <a:rPr lang="en-PH" dirty="0" err="1">
                <a:latin typeface="Consolas" panose="020B0609020204030204" pitchFamily="49" charset="0"/>
              </a:rPr>
              <a:t>args</a:t>
            </a:r>
            <a:r>
              <a:rPr lang="en-PH" dirty="0">
                <a:latin typeface="Consolas" panose="020B0609020204030204" pitchFamily="49" charset="0"/>
              </a:rPr>
              <a:t>) {</a:t>
            </a:r>
          </a:p>
          <a:p>
            <a:r>
              <a:rPr lang="en-PH" dirty="0">
                <a:latin typeface="Consolas" panose="020B0609020204030204" pitchFamily="49" charset="0"/>
              </a:rPr>
              <a:t>	</a:t>
            </a:r>
          </a:p>
          <a:p>
            <a:r>
              <a:rPr lang="en-PH" dirty="0">
                <a:latin typeface="Consolas" panose="020B0609020204030204" pitchFamily="49" charset="0"/>
              </a:rPr>
              <a:t>	int x = 1;</a:t>
            </a:r>
          </a:p>
          <a:p>
            <a:r>
              <a:rPr lang="en-PH" dirty="0">
                <a:latin typeface="Consolas" panose="020B0609020204030204" pitchFamily="49" charset="0"/>
              </a:rPr>
              <a:t>	int y = 1;</a:t>
            </a:r>
          </a:p>
          <a:p>
            <a:endParaRPr lang="en-PH" dirty="0">
              <a:latin typeface="Consolas" panose="020B0609020204030204" pitchFamily="49" charset="0"/>
            </a:endParaRPr>
          </a:p>
          <a:p>
            <a:r>
              <a:rPr lang="en-PH" dirty="0">
                <a:latin typeface="Consolas" panose="020B0609020204030204" pitchFamily="49" charset="0"/>
              </a:rPr>
              <a:t>	</a:t>
            </a:r>
            <a:r>
              <a:rPr lang="en-PH" dirty="0" err="1">
                <a:latin typeface="Consolas" panose="020B0609020204030204" pitchFamily="49" charset="0"/>
              </a:rPr>
              <a:t>System.out.print</a:t>
            </a:r>
            <a:r>
              <a:rPr lang="en-PH" dirty="0">
                <a:latin typeface="Consolas" panose="020B0609020204030204" pitchFamily="49" charset="0"/>
              </a:rPr>
              <a:t>(x + y); </a:t>
            </a:r>
          </a:p>
          <a:p>
            <a:endParaRPr lang="en-PH" dirty="0">
              <a:latin typeface="Consolas" panose="020B0609020204030204" pitchFamily="49" charset="0"/>
            </a:endParaRPr>
          </a:p>
          <a:p>
            <a:r>
              <a:rPr lang="en-PH" dirty="0">
                <a:latin typeface="Consolas" panose="020B0609020204030204" pitchFamily="49" charset="0"/>
              </a:rPr>
              <a:t>	String name;</a:t>
            </a:r>
          </a:p>
          <a:p>
            <a:r>
              <a:rPr lang="en-PH" dirty="0">
                <a:latin typeface="Consolas" panose="020B0609020204030204" pitchFamily="49" charset="0"/>
              </a:rPr>
              <a:t>	String surname;</a:t>
            </a:r>
          </a:p>
          <a:p>
            <a:r>
              <a:rPr lang="en-PH" dirty="0">
                <a:latin typeface="Consolas" panose="020B0609020204030204" pitchFamily="49" charset="0"/>
              </a:rPr>
              <a:t>	</a:t>
            </a:r>
          </a:p>
          <a:p>
            <a:r>
              <a:rPr lang="en-PH" dirty="0">
                <a:latin typeface="Consolas" panose="020B0609020204030204" pitchFamily="49" charset="0"/>
              </a:rPr>
              <a:t>	</a:t>
            </a:r>
            <a:r>
              <a:rPr lang="en-PH" dirty="0" err="1">
                <a:latin typeface="Consolas" panose="020B0609020204030204" pitchFamily="49" charset="0"/>
              </a:rPr>
              <a:t>System.out.print</a:t>
            </a:r>
            <a:r>
              <a:rPr lang="en-PH" dirty="0">
                <a:latin typeface="Consolas" panose="020B0609020204030204" pitchFamily="49" charset="0"/>
              </a:rPr>
              <a:t>(name + surname); </a:t>
            </a:r>
          </a:p>
          <a:p>
            <a:r>
              <a:rPr lang="en-PH" dirty="0">
                <a:latin typeface="Consolas" panose="020B0609020204030204" pitchFamily="49" charset="0"/>
              </a:rPr>
              <a:t>}</a:t>
            </a:r>
          </a:p>
          <a:p>
            <a:endParaRPr lang="en-P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697105-D7BC-9ECD-E05B-B9C8E48C5D47}"/>
              </a:ext>
            </a:extLst>
          </p:cNvPr>
          <p:cNvSpPr txBox="1"/>
          <p:nvPr/>
        </p:nvSpPr>
        <p:spPr>
          <a:xfrm>
            <a:off x="9078659" y="4766145"/>
            <a:ext cx="2854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Operator overload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740B85B4-5695-081F-7B80-34BBD6729DE7}"/>
              </a:ext>
            </a:extLst>
          </p:cNvPr>
          <p:cNvSpPr/>
          <p:nvPr/>
        </p:nvSpPr>
        <p:spPr>
          <a:xfrm>
            <a:off x="7753073" y="4758567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59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7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Why use Polymorphism?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0A508C3-44ED-A04D-060B-21D4AA270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5240"/>
              </p:ext>
            </p:extLst>
          </p:nvPr>
        </p:nvGraphicFramePr>
        <p:xfrm>
          <a:off x="2032000" y="1968861"/>
          <a:ext cx="8128000" cy="165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540224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41923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6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Code consistency.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tends to reduce the readability of the code.</a:t>
                      </a:r>
                    </a:p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868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Code reusability.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Challenging to implement.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06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22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1189</TotalTime>
  <Words>386</Words>
  <Application>Microsoft Office PowerPoint</Application>
  <PresentationFormat>Widescreen</PresentationFormat>
  <Paragraphs>109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Consolas</vt:lpstr>
      <vt:lpstr>Wingdings</vt:lpstr>
      <vt:lpstr>Office Theme</vt:lpstr>
      <vt:lpstr>Polymorphism</vt:lpstr>
      <vt:lpstr>What is Polymorphism?</vt:lpstr>
      <vt:lpstr>PowerPoint Presentation</vt:lpstr>
      <vt:lpstr>Forms of Polymorphism</vt:lpstr>
      <vt:lpstr>Forms of Polymorphism</vt:lpstr>
      <vt:lpstr>Method Overriding</vt:lpstr>
      <vt:lpstr>Method Overloading</vt:lpstr>
      <vt:lpstr>Operator Overloading</vt:lpstr>
      <vt:lpstr>Why use Polymorphism?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185</cp:revision>
  <dcterms:created xsi:type="dcterms:W3CDTF">2022-05-11T03:47:05Z</dcterms:created>
  <dcterms:modified xsi:type="dcterms:W3CDTF">2023-02-05T02:14:23Z</dcterms:modified>
</cp:coreProperties>
</file>