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314" r:id="rId3"/>
    <p:sldId id="316" r:id="rId4"/>
    <p:sldId id="315" r:id="rId5"/>
    <p:sldId id="317" r:id="rId6"/>
    <p:sldId id="31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3" autoAdjust="0"/>
    <p:restoredTop sz="94137" autoAdjust="0"/>
  </p:normalViewPr>
  <p:slideViewPr>
    <p:cSldViewPr snapToGrid="0">
      <p:cViewPr varScale="1">
        <p:scale>
          <a:sx n="153" d="100"/>
          <a:sy n="153" d="100"/>
        </p:scale>
        <p:origin x="6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06/02/2023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5251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58573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865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8606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9778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06/02/2023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06/02/2023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06/02/2023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06/02/2023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06/02/2023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06/02/2023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06/02/2023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06/02/2023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06/02/2023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06/02/2023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06/02/2023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06/02/2023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Abstraction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Abstraction?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500" b="0" i="0" dirty="0">
                <a:solidFill>
                  <a:srgbClr val="273239"/>
                </a:solidFill>
                <a:effectLst/>
                <a:latin typeface="Calibri (Body)"/>
              </a:rPr>
              <a:t>Sometimes we only want to create a superclass that only defines a general form that will be shared by all its subclasses, leaving it to each subclass to fill in the details.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dirty="0">
              <a:solidFill>
                <a:srgbClr val="273239"/>
              </a:solidFill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Abstraction can be achieved with either 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Calibri (Body)"/>
              </a:rPr>
              <a:t>abstract classes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 or </a:t>
            </a:r>
            <a:r>
              <a:rPr lang="en-US" sz="2500" b="1" i="0" dirty="0">
                <a:effectLst/>
                <a:latin typeface="Calibri (Body)"/>
              </a:rPr>
              <a:t>interfaces</a:t>
            </a:r>
            <a:r>
              <a:rPr lang="en-US" sz="2500" dirty="0">
                <a:solidFill>
                  <a:srgbClr val="000000"/>
                </a:solidFill>
                <a:latin typeface="Calibri (Body)"/>
              </a:rPr>
              <a:t>.</a:t>
            </a:r>
            <a:endParaRPr lang="en-US" sz="2500" b="0" i="0" dirty="0">
              <a:solidFill>
                <a:srgbClr val="000000"/>
              </a:solidFill>
              <a:effectLst/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dirty="0">
              <a:solidFill>
                <a:srgbClr val="000000"/>
              </a:solidFill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b="0" i="0" dirty="0">
              <a:solidFill>
                <a:srgbClr val="000000"/>
              </a:solidFill>
              <a:effectLst/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dirty="0">
              <a:solidFill>
                <a:srgbClr val="000000"/>
              </a:solidFill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b="0" i="0" dirty="0">
              <a:solidFill>
                <a:srgbClr val="000000"/>
              </a:solidFill>
              <a:effectLst/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dirty="0">
              <a:solidFill>
                <a:srgbClr val="000000"/>
              </a:solidFill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b="0" i="0" dirty="0">
              <a:solidFill>
                <a:srgbClr val="000000"/>
              </a:solidFill>
              <a:effectLst/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dirty="0">
              <a:solidFill>
                <a:srgbClr val="000000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62098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Abstract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dirty="0">
                <a:solidFill>
                  <a:srgbClr val="000000"/>
                </a:solidFill>
                <a:latin typeface="Calibri (Body)"/>
              </a:rPr>
              <a:t>An abstract class is a 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restricted class that 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Calibri (Body)"/>
              </a:rPr>
              <a:t>cannot be used to create objects.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endParaRPr lang="en-US" sz="2500" b="0" i="0" dirty="0">
              <a:solidFill>
                <a:srgbClr val="000000"/>
              </a:solidFill>
              <a:effectLst/>
              <a:latin typeface="Calibri (Body)"/>
            </a:endParaRP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 An abstract class can have both abstract and regular methods.</a:t>
            </a:r>
          </a:p>
          <a:p>
            <a:pPr algn="l"/>
            <a:endParaRPr lang="en-US" sz="2500" b="0" i="0" dirty="0">
              <a:solidFill>
                <a:srgbClr val="000000"/>
              </a:solidFill>
              <a:effectLst/>
              <a:latin typeface="Calibri (Body)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i="0" dirty="0">
                <a:solidFill>
                  <a:srgbClr val="000000"/>
                </a:solidFill>
                <a:effectLst/>
                <a:latin typeface="Calibri (Body)"/>
              </a:rPr>
              <a:t>An abstract method is a method that 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Calibri (Body)"/>
              </a:rPr>
              <a:t>does not have a body </a:t>
            </a:r>
            <a:r>
              <a:rPr lang="en-US" sz="2500" i="0" dirty="0">
                <a:solidFill>
                  <a:srgbClr val="000000"/>
                </a:solidFill>
                <a:effectLst/>
                <a:latin typeface="Calibri (Body)"/>
              </a:rPr>
              <a:t>and 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Calibri (Body)"/>
              </a:rPr>
              <a:t>can only be used in an abstract class.</a:t>
            </a:r>
            <a:endParaRPr lang="en-US" sz="2500" b="1" dirty="0">
              <a:solidFill>
                <a:srgbClr val="000000"/>
              </a:solidFill>
              <a:latin typeface="Calibri (Body)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500" b="0" i="0" dirty="0">
              <a:solidFill>
                <a:srgbClr val="000000"/>
              </a:solidFill>
              <a:effectLst/>
              <a:latin typeface="Calibri (Body)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i="0" dirty="0">
                <a:solidFill>
                  <a:srgbClr val="000000"/>
                </a:solidFill>
                <a:effectLst/>
                <a:latin typeface="Calibri (Body)"/>
              </a:rPr>
              <a:t>Once an abstract methods is declared in the superclass, 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Calibri (Body)"/>
              </a:rPr>
              <a:t>it will be </a:t>
            </a:r>
            <a:r>
              <a:rPr lang="en-US" sz="2500" b="1" dirty="0">
                <a:solidFill>
                  <a:srgbClr val="000000"/>
                </a:solidFill>
                <a:latin typeface="Calibri (Body)"/>
              </a:rPr>
              <a:t>mandatory for all subclasses</a:t>
            </a:r>
            <a:r>
              <a:rPr lang="en-US" sz="2500" dirty="0">
                <a:solidFill>
                  <a:srgbClr val="000000"/>
                </a:solidFill>
                <a:latin typeface="Calibri (Body)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500" dirty="0">
              <a:solidFill>
                <a:srgbClr val="000000"/>
              </a:solidFill>
              <a:latin typeface="Calibri (Body)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500" b="0" i="0" dirty="0">
              <a:solidFill>
                <a:srgbClr val="000000"/>
              </a:solidFill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407606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Abstract Class and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E498EA-E3B2-4C18-BCC7-CD2F91399E9C}"/>
              </a:ext>
            </a:extLst>
          </p:cNvPr>
          <p:cNvSpPr txBox="1"/>
          <p:nvPr/>
        </p:nvSpPr>
        <p:spPr>
          <a:xfrm>
            <a:off x="1524000" y="1647024"/>
            <a:ext cx="42317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abstract class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Animal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1E1410-B383-6143-9199-7C020E0612D9}"/>
              </a:ext>
            </a:extLst>
          </p:cNvPr>
          <p:cNvSpPr txBox="1"/>
          <p:nvPr/>
        </p:nvSpPr>
        <p:spPr>
          <a:xfrm>
            <a:off x="1899781" y="2260003"/>
            <a:ext cx="64989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public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 abstract void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eat()</a:t>
            </a:r>
            <a:r>
              <a:rPr lang="en-PH" sz="2500" dirty="0">
                <a:latin typeface="Consolas" panose="020B0609020204030204" pitchFamily="49" charset="0"/>
              </a:rPr>
              <a:t>;</a:t>
            </a:r>
          </a:p>
          <a:p>
            <a:endParaRPr lang="en-PH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D5121-5306-00FD-AA68-B199CE99601B}"/>
              </a:ext>
            </a:extLst>
          </p:cNvPr>
          <p:cNvSpPr txBox="1"/>
          <p:nvPr/>
        </p:nvSpPr>
        <p:spPr>
          <a:xfrm>
            <a:off x="1524000" y="4642321"/>
            <a:ext cx="375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F8685-CF5D-5A7D-6C65-694F7CAFA9F7}"/>
              </a:ext>
            </a:extLst>
          </p:cNvPr>
          <p:cNvSpPr txBox="1"/>
          <p:nvPr/>
        </p:nvSpPr>
        <p:spPr>
          <a:xfrm>
            <a:off x="1899780" y="2864912"/>
            <a:ext cx="697490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public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void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sleep</a:t>
            </a:r>
            <a:r>
              <a:rPr lang="en-PH" sz="2500" dirty="0">
                <a:latin typeface="Consolas" panose="020B0609020204030204" pitchFamily="49" charset="0"/>
              </a:rPr>
              <a:t>() {</a:t>
            </a:r>
          </a:p>
          <a:p>
            <a:endParaRPr lang="en-PH" sz="2500" dirty="0">
              <a:latin typeface="Consolas" panose="020B0609020204030204" pitchFamily="49" charset="0"/>
            </a:endParaRPr>
          </a:p>
          <a:p>
            <a:r>
              <a:rPr lang="en-PH" sz="2500" dirty="0">
                <a:latin typeface="Consolas" panose="020B0609020204030204" pitchFamily="49" charset="0"/>
              </a:rPr>
              <a:t>	</a:t>
            </a:r>
            <a:r>
              <a:rPr lang="en-PH" sz="2500" dirty="0" err="1">
                <a:latin typeface="Consolas" panose="020B0609020204030204" pitchFamily="49" charset="0"/>
              </a:rPr>
              <a:t>System.out.println</a:t>
            </a:r>
            <a:r>
              <a:rPr lang="en-PH" sz="2500" dirty="0">
                <a:latin typeface="Consolas" panose="020B0609020204030204" pitchFamily="49" charset="0"/>
              </a:rPr>
              <a:t>(“Zzzz”);</a:t>
            </a:r>
          </a:p>
          <a:p>
            <a:r>
              <a:rPr lang="en-PH" sz="2500" dirty="0">
                <a:latin typeface="Consolas" panose="020B0609020204030204" pitchFamily="49" charset="0"/>
              </a:rPr>
              <a:t>}</a:t>
            </a:r>
          </a:p>
          <a:p>
            <a:endParaRPr lang="en-PH" sz="2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7006AC-07A7-0EAD-8E67-29E92BA13DA7}"/>
              </a:ext>
            </a:extLst>
          </p:cNvPr>
          <p:cNvSpPr txBox="1"/>
          <p:nvPr/>
        </p:nvSpPr>
        <p:spPr>
          <a:xfrm>
            <a:off x="8811879" y="2273547"/>
            <a:ext cx="28546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solidFill>
                  <a:srgbClr val="FF0000"/>
                </a:solidFill>
              </a:rPr>
              <a:t>abstract method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B8FAC8C9-ACC4-F773-C5D7-E9082706C587}"/>
              </a:ext>
            </a:extLst>
          </p:cNvPr>
          <p:cNvSpPr/>
          <p:nvPr/>
        </p:nvSpPr>
        <p:spPr>
          <a:xfrm>
            <a:off x="7632343" y="2266117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6405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  <p:bldP spid="11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Interface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dirty="0">
                <a:solidFill>
                  <a:srgbClr val="000000"/>
                </a:solidFill>
                <a:latin typeface="Calibri (Body)"/>
              </a:rPr>
              <a:t>An interface is a purely “abstract class” that is used to group abstract methods.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500" dirty="0">
              <a:solidFill>
                <a:srgbClr val="000000"/>
              </a:solidFill>
              <a:latin typeface="Calibri (Body)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dirty="0">
                <a:solidFill>
                  <a:srgbClr val="000000"/>
                </a:solidFill>
                <a:latin typeface="Calibri (Body)"/>
              </a:rPr>
              <a:t>A purely abstract class or interface is </a:t>
            </a:r>
            <a:r>
              <a:rPr lang="en-US" sz="2500" b="1" dirty="0">
                <a:solidFill>
                  <a:srgbClr val="000000"/>
                </a:solidFill>
                <a:latin typeface="Calibri (Body)"/>
              </a:rPr>
              <a:t>a class with only abstract methods.</a:t>
            </a:r>
          </a:p>
          <a:p>
            <a:pPr algn="l"/>
            <a:endParaRPr lang="en-US" sz="2500" b="0" i="0" dirty="0">
              <a:solidFill>
                <a:srgbClr val="000000"/>
              </a:solidFill>
              <a:effectLst/>
              <a:latin typeface="Calibri (Body)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dirty="0">
                <a:solidFill>
                  <a:srgbClr val="000000"/>
                </a:solidFill>
                <a:latin typeface="Calibri (Body)"/>
              </a:rPr>
              <a:t>I</a:t>
            </a:r>
            <a:r>
              <a:rPr lang="en-US" sz="2500" i="0" dirty="0">
                <a:solidFill>
                  <a:srgbClr val="000000"/>
                </a:solidFill>
                <a:effectLst/>
                <a:latin typeface="Calibri (Body)"/>
              </a:rPr>
              <a:t>nterfaces cannot be 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used to create objects, thus it cannot contain a constructor.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500" dirty="0">
              <a:solidFill>
                <a:srgbClr val="000000"/>
              </a:solidFill>
              <a:latin typeface="Calibri (Body)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To access the interface methods, the interface must be "implemented" by another class with the 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Calibri (Body)"/>
              </a:rPr>
              <a:t>implements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 keyword instead of the 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Calibri (Body)"/>
              </a:rPr>
              <a:t>extends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 keyword.</a:t>
            </a:r>
          </a:p>
        </p:txBody>
      </p:sp>
    </p:spTree>
    <p:extLst>
      <p:ext uri="{BB962C8B-B14F-4D97-AF65-F5344CB8AC3E}">
        <p14:creationId xmlns:p14="http://schemas.microsoft.com/office/powerpoint/2010/main" val="3702605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Interface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E498EA-E3B2-4C18-BCC7-CD2F91399E9C}"/>
              </a:ext>
            </a:extLst>
          </p:cNvPr>
          <p:cNvSpPr txBox="1"/>
          <p:nvPr/>
        </p:nvSpPr>
        <p:spPr>
          <a:xfrm>
            <a:off x="1524000" y="1278239"/>
            <a:ext cx="42317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interface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Animal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1E1410-B383-6143-9199-7C020E0612D9}"/>
              </a:ext>
            </a:extLst>
          </p:cNvPr>
          <p:cNvSpPr txBox="1"/>
          <p:nvPr/>
        </p:nvSpPr>
        <p:spPr>
          <a:xfrm>
            <a:off x="1899781" y="1891218"/>
            <a:ext cx="64989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public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 void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eat()</a:t>
            </a:r>
            <a:r>
              <a:rPr lang="en-PH" sz="2500" dirty="0">
                <a:latin typeface="Consolas" panose="020B0609020204030204" pitchFamily="49" charset="0"/>
              </a:rPr>
              <a:t>;</a:t>
            </a:r>
          </a:p>
          <a:p>
            <a:endParaRPr lang="en-PH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D5121-5306-00FD-AA68-B199CE99601B}"/>
              </a:ext>
            </a:extLst>
          </p:cNvPr>
          <p:cNvSpPr txBox="1"/>
          <p:nvPr/>
        </p:nvSpPr>
        <p:spPr>
          <a:xfrm>
            <a:off x="1524000" y="3131261"/>
            <a:ext cx="375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F8685-CF5D-5A7D-6C65-694F7CAFA9F7}"/>
              </a:ext>
            </a:extLst>
          </p:cNvPr>
          <p:cNvSpPr txBox="1"/>
          <p:nvPr/>
        </p:nvSpPr>
        <p:spPr>
          <a:xfrm>
            <a:off x="1899780" y="2496127"/>
            <a:ext cx="69749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public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void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sleep</a:t>
            </a:r>
            <a:r>
              <a:rPr lang="en-PH" sz="2500" dirty="0">
                <a:latin typeface="Consolas" panose="020B0609020204030204" pitchFamily="49" charset="0"/>
              </a:rPr>
              <a:t>();</a:t>
            </a:r>
            <a:endParaRPr lang="en-PH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8B1D47-0CAE-CE3B-051F-CDDC66EE41DE}"/>
              </a:ext>
            </a:extLst>
          </p:cNvPr>
          <p:cNvSpPr txBox="1"/>
          <p:nvPr/>
        </p:nvSpPr>
        <p:spPr>
          <a:xfrm>
            <a:off x="1523999" y="3776645"/>
            <a:ext cx="64989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public class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Cat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 implements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Animal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7B7E64-7B43-2C7A-169E-65BECFE179C8}"/>
              </a:ext>
            </a:extLst>
          </p:cNvPr>
          <p:cNvSpPr txBox="1"/>
          <p:nvPr/>
        </p:nvSpPr>
        <p:spPr>
          <a:xfrm>
            <a:off x="1899781" y="4389624"/>
            <a:ext cx="64989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public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 void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eat</a:t>
            </a:r>
            <a:r>
              <a:rPr lang="en-PH" sz="2500" dirty="0">
                <a:latin typeface="Consolas" panose="020B0609020204030204" pitchFamily="49" charset="0"/>
              </a:rPr>
              <a:t>()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PH" sz="2500" dirty="0">
                <a:latin typeface="Consolas" panose="020B0609020204030204" pitchFamily="49" charset="0"/>
              </a:rPr>
              <a:t>{};</a:t>
            </a:r>
          </a:p>
          <a:p>
            <a:endParaRPr lang="en-PH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6077F-F407-6254-08B6-AE5B4B4DFA21}"/>
              </a:ext>
            </a:extLst>
          </p:cNvPr>
          <p:cNvSpPr txBox="1"/>
          <p:nvPr/>
        </p:nvSpPr>
        <p:spPr>
          <a:xfrm>
            <a:off x="1524000" y="5629667"/>
            <a:ext cx="375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233644-F49E-C23E-D03A-146BA2DAFBB2}"/>
              </a:ext>
            </a:extLst>
          </p:cNvPr>
          <p:cNvSpPr txBox="1"/>
          <p:nvPr/>
        </p:nvSpPr>
        <p:spPr>
          <a:xfrm>
            <a:off x="1899780" y="4994533"/>
            <a:ext cx="69749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public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void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sleep</a:t>
            </a:r>
            <a:r>
              <a:rPr lang="en-PH" sz="2500" dirty="0">
                <a:latin typeface="Consolas" panose="020B0609020204030204" pitchFamily="49" charset="0"/>
              </a:rPr>
              <a:t>() {};</a:t>
            </a:r>
            <a:endParaRPr lang="en-PH" sz="2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F9455A-05A5-3A8F-D058-F8DF2D375AD8}"/>
              </a:ext>
            </a:extLst>
          </p:cNvPr>
          <p:cNvSpPr txBox="1"/>
          <p:nvPr/>
        </p:nvSpPr>
        <p:spPr>
          <a:xfrm>
            <a:off x="8398701" y="4418240"/>
            <a:ext cx="37932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solidFill>
                  <a:srgbClr val="FF0000"/>
                </a:solidFill>
              </a:rPr>
              <a:t>When implementing interfaces, its methods are mandatory in each subclass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CE724575-10EE-308A-46AC-B8877D6B4641}"/>
              </a:ext>
            </a:extLst>
          </p:cNvPr>
          <p:cNvSpPr/>
          <p:nvPr/>
        </p:nvSpPr>
        <p:spPr>
          <a:xfrm>
            <a:off x="7219165" y="441081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2691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  <p:bldP spid="5" grpId="0"/>
      <p:bldP spid="6" grpId="0"/>
      <p:bldP spid="7" grpId="0"/>
      <p:bldP spid="13" grpId="0"/>
      <p:bldP spid="14" grpId="0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1296</TotalTime>
  <Words>282</Words>
  <Application>Microsoft Office PowerPoint</Application>
  <PresentationFormat>Widescreen</PresentationFormat>
  <Paragraphs>59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(Body)</vt:lpstr>
      <vt:lpstr>Calibri Light</vt:lpstr>
      <vt:lpstr>Consolas</vt:lpstr>
      <vt:lpstr>Wingdings</vt:lpstr>
      <vt:lpstr>Office Theme</vt:lpstr>
      <vt:lpstr>Abstraction</vt:lpstr>
      <vt:lpstr>What is Abstraction?</vt:lpstr>
      <vt:lpstr>Abstract Class</vt:lpstr>
      <vt:lpstr>Abstract Class and Method</vt:lpstr>
      <vt:lpstr>Interface</vt:lpstr>
      <vt:lpstr>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215</cp:revision>
  <dcterms:created xsi:type="dcterms:W3CDTF">2022-05-11T03:47:05Z</dcterms:created>
  <dcterms:modified xsi:type="dcterms:W3CDTF">2023-02-06T15:12:54Z</dcterms:modified>
</cp:coreProperties>
</file>