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335" r:id="rId3"/>
    <p:sldId id="337" r:id="rId4"/>
    <p:sldId id="314" r:id="rId5"/>
    <p:sldId id="338" r:id="rId6"/>
    <p:sldId id="332" r:id="rId7"/>
    <p:sldId id="336" r:id="rId8"/>
    <p:sldId id="339" r:id="rId9"/>
    <p:sldId id="330" r:id="rId10"/>
    <p:sldId id="331" r:id="rId11"/>
    <p:sldId id="333" r:id="rId12"/>
    <p:sldId id="33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FF2ED-5567-445A-B3E0-3393544B04A6}" v="675" dt="2022-05-11T04:00:20.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7" autoAdjust="0"/>
    <p:restoredTop sz="94102" autoAdjust="0"/>
  </p:normalViewPr>
  <p:slideViewPr>
    <p:cSldViewPr snapToGrid="0">
      <p:cViewPr varScale="1">
        <p:scale>
          <a:sx n="81" d="100"/>
          <a:sy n="81" d="100"/>
        </p:scale>
        <p:origin x="102" y="1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6E1FD-E7A0-497B-BBC0-740BAAC97C64}" type="datetimeFigureOut">
              <a:rPr lang="en-PH" smtClean="0"/>
              <a:t>17/04/2023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0CCE9-4AAE-4E1F-85AD-521A406D6524}" type="slidenum">
              <a:rPr lang="en-PH" smtClean="0"/>
              <a:t>‹#›</a:t>
            </a:fld>
            <a:endParaRPr lang="en-PH"/>
          </a:p>
        </p:txBody>
      </p:sp>
    </p:spTree>
    <p:extLst>
      <p:ext uri="{BB962C8B-B14F-4D97-AF65-F5344CB8AC3E}">
        <p14:creationId xmlns:p14="http://schemas.microsoft.com/office/powerpoint/2010/main" val="15598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a:t>
            </a:fld>
            <a:endParaRPr lang="en-PH"/>
          </a:p>
        </p:txBody>
      </p:sp>
    </p:spTree>
    <p:extLst>
      <p:ext uri="{BB962C8B-B14F-4D97-AF65-F5344CB8AC3E}">
        <p14:creationId xmlns:p14="http://schemas.microsoft.com/office/powerpoint/2010/main" val="1338840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10</a:t>
            </a:fld>
            <a:endParaRPr lang="en-PH"/>
          </a:p>
        </p:txBody>
      </p:sp>
    </p:spTree>
    <p:extLst>
      <p:ext uri="{BB962C8B-B14F-4D97-AF65-F5344CB8AC3E}">
        <p14:creationId xmlns:p14="http://schemas.microsoft.com/office/powerpoint/2010/main" val="3108098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11</a:t>
            </a:fld>
            <a:endParaRPr lang="en-PH"/>
          </a:p>
        </p:txBody>
      </p:sp>
    </p:spTree>
    <p:extLst>
      <p:ext uri="{BB962C8B-B14F-4D97-AF65-F5344CB8AC3E}">
        <p14:creationId xmlns:p14="http://schemas.microsoft.com/office/powerpoint/2010/main" val="1416020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12</a:t>
            </a:fld>
            <a:endParaRPr lang="en-PH"/>
          </a:p>
        </p:txBody>
      </p:sp>
    </p:spTree>
    <p:extLst>
      <p:ext uri="{BB962C8B-B14F-4D97-AF65-F5344CB8AC3E}">
        <p14:creationId xmlns:p14="http://schemas.microsoft.com/office/powerpoint/2010/main" val="887479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a:t>
            </a:fld>
            <a:endParaRPr lang="en-PH"/>
          </a:p>
        </p:txBody>
      </p:sp>
    </p:spTree>
    <p:extLst>
      <p:ext uri="{BB962C8B-B14F-4D97-AF65-F5344CB8AC3E}">
        <p14:creationId xmlns:p14="http://schemas.microsoft.com/office/powerpoint/2010/main" val="373941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a:t>
            </a:fld>
            <a:endParaRPr lang="en-PH"/>
          </a:p>
        </p:txBody>
      </p:sp>
    </p:spTree>
    <p:extLst>
      <p:ext uri="{BB962C8B-B14F-4D97-AF65-F5344CB8AC3E}">
        <p14:creationId xmlns:p14="http://schemas.microsoft.com/office/powerpoint/2010/main" val="1245574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a:t>
            </a:fld>
            <a:endParaRPr lang="en-PH"/>
          </a:p>
        </p:txBody>
      </p:sp>
    </p:spTree>
    <p:extLst>
      <p:ext uri="{BB962C8B-B14F-4D97-AF65-F5344CB8AC3E}">
        <p14:creationId xmlns:p14="http://schemas.microsoft.com/office/powerpoint/2010/main" val="4235251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a:t>
            </a:fld>
            <a:endParaRPr lang="en-PH"/>
          </a:p>
        </p:txBody>
      </p:sp>
    </p:spTree>
    <p:extLst>
      <p:ext uri="{BB962C8B-B14F-4D97-AF65-F5344CB8AC3E}">
        <p14:creationId xmlns:p14="http://schemas.microsoft.com/office/powerpoint/2010/main" val="420277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6</a:t>
            </a:fld>
            <a:endParaRPr lang="en-PH"/>
          </a:p>
        </p:txBody>
      </p:sp>
    </p:spTree>
    <p:extLst>
      <p:ext uri="{BB962C8B-B14F-4D97-AF65-F5344CB8AC3E}">
        <p14:creationId xmlns:p14="http://schemas.microsoft.com/office/powerpoint/2010/main" val="3726685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7</a:t>
            </a:fld>
            <a:endParaRPr lang="en-PH"/>
          </a:p>
        </p:txBody>
      </p:sp>
    </p:spTree>
    <p:extLst>
      <p:ext uri="{BB962C8B-B14F-4D97-AF65-F5344CB8AC3E}">
        <p14:creationId xmlns:p14="http://schemas.microsoft.com/office/powerpoint/2010/main" val="1087662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8</a:t>
            </a:fld>
            <a:endParaRPr lang="en-PH"/>
          </a:p>
        </p:txBody>
      </p:sp>
    </p:spTree>
    <p:extLst>
      <p:ext uri="{BB962C8B-B14F-4D97-AF65-F5344CB8AC3E}">
        <p14:creationId xmlns:p14="http://schemas.microsoft.com/office/powerpoint/2010/main" val="87417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9</a:t>
            </a:fld>
            <a:endParaRPr lang="en-PH"/>
          </a:p>
        </p:txBody>
      </p:sp>
    </p:spTree>
    <p:extLst>
      <p:ext uri="{BB962C8B-B14F-4D97-AF65-F5344CB8AC3E}">
        <p14:creationId xmlns:p14="http://schemas.microsoft.com/office/powerpoint/2010/main" val="273553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1E6E-2408-484E-8979-2DB96F2F8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947B426-68B8-4CB7-871C-5CC84E86C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7352935-9451-4839-96FB-E9A8FCCD6D96}"/>
              </a:ext>
            </a:extLst>
          </p:cNvPr>
          <p:cNvSpPr>
            <a:spLocks noGrp="1"/>
          </p:cNvSpPr>
          <p:nvPr>
            <p:ph type="dt" sz="half" idx="10"/>
          </p:nvPr>
        </p:nvSpPr>
        <p:spPr/>
        <p:txBody>
          <a:bodyPr/>
          <a:lstStyle/>
          <a:p>
            <a:fld id="{0CCF0B81-6BD8-4C65-9459-815598C5F1F4}" type="datetimeFigureOut">
              <a:rPr lang="en-PH" smtClean="0"/>
              <a:t>17/04/2023</a:t>
            </a:fld>
            <a:endParaRPr lang="en-PH"/>
          </a:p>
        </p:txBody>
      </p:sp>
      <p:sp>
        <p:nvSpPr>
          <p:cNvPr id="5" name="Footer Placeholder 4">
            <a:extLst>
              <a:ext uri="{FF2B5EF4-FFF2-40B4-BE49-F238E27FC236}">
                <a16:creationId xmlns:a16="http://schemas.microsoft.com/office/drawing/2014/main" id="{B468F784-7AF5-4560-BEFA-8C8096530B5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3498F6B-191E-4E4B-BE34-C7613712597C}"/>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1319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526-6B4B-4B7C-836C-CA5ECFEE187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2D3F895-13B7-4F09-8F2B-7C7B281BD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FED4FF3-605C-448B-ABE0-7A159B7B3BA6}"/>
              </a:ext>
            </a:extLst>
          </p:cNvPr>
          <p:cNvSpPr>
            <a:spLocks noGrp="1"/>
          </p:cNvSpPr>
          <p:nvPr>
            <p:ph type="dt" sz="half" idx="10"/>
          </p:nvPr>
        </p:nvSpPr>
        <p:spPr/>
        <p:txBody>
          <a:bodyPr/>
          <a:lstStyle/>
          <a:p>
            <a:fld id="{0CCF0B81-6BD8-4C65-9459-815598C5F1F4}" type="datetimeFigureOut">
              <a:rPr lang="en-PH" smtClean="0"/>
              <a:t>17/04/2023</a:t>
            </a:fld>
            <a:endParaRPr lang="en-PH"/>
          </a:p>
        </p:txBody>
      </p:sp>
      <p:sp>
        <p:nvSpPr>
          <p:cNvPr id="5" name="Footer Placeholder 4">
            <a:extLst>
              <a:ext uri="{FF2B5EF4-FFF2-40B4-BE49-F238E27FC236}">
                <a16:creationId xmlns:a16="http://schemas.microsoft.com/office/drawing/2014/main" id="{F5D10917-6EAA-48EE-AE32-E15F33FCA1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9451C44-2EAE-49AE-A864-682DEB3D8E3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196941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FD600-C7E3-42EE-9735-2FE3EDE77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6C80727-2711-434B-AEFB-9E214673E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1B47950-A376-49E5-A09E-DEAA9AD59B10}"/>
              </a:ext>
            </a:extLst>
          </p:cNvPr>
          <p:cNvSpPr>
            <a:spLocks noGrp="1"/>
          </p:cNvSpPr>
          <p:nvPr>
            <p:ph type="dt" sz="half" idx="10"/>
          </p:nvPr>
        </p:nvSpPr>
        <p:spPr/>
        <p:txBody>
          <a:bodyPr/>
          <a:lstStyle/>
          <a:p>
            <a:fld id="{0CCF0B81-6BD8-4C65-9459-815598C5F1F4}" type="datetimeFigureOut">
              <a:rPr lang="en-PH" smtClean="0"/>
              <a:t>17/04/2023</a:t>
            </a:fld>
            <a:endParaRPr lang="en-PH"/>
          </a:p>
        </p:txBody>
      </p:sp>
      <p:sp>
        <p:nvSpPr>
          <p:cNvPr id="5" name="Footer Placeholder 4">
            <a:extLst>
              <a:ext uri="{FF2B5EF4-FFF2-40B4-BE49-F238E27FC236}">
                <a16:creationId xmlns:a16="http://schemas.microsoft.com/office/drawing/2014/main" id="{47D8641F-5631-4BB0-94A8-CB1A2D78FDD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056033-BC76-47F3-AA32-F159420DFDA7}"/>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4268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7643-F5D7-48E2-ADAB-95C74CECF06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00FC6CC-B49B-452C-8E9C-808488E73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CBF4EE-800F-479B-9D99-FD0B990C4D09}"/>
              </a:ext>
            </a:extLst>
          </p:cNvPr>
          <p:cNvSpPr>
            <a:spLocks noGrp="1"/>
          </p:cNvSpPr>
          <p:nvPr>
            <p:ph type="dt" sz="half" idx="10"/>
          </p:nvPr>
        </p:nvSpPr>
        <p:spPr/>
        <p:txBody>
          <a:bodyPr/>
          <a:lstStyle/>
          <a:p>
            <a:fld id="{0CCF0B81-6BD8-4C65-9459-815598C5F1F4}" type="datetimeFigureOut">
              <a:rPr lang="en-PH" smtClean="0"/>
              <a:t>17/04/2023</a:t>
            </a:fld>
            <a:endParaRPr lang="en-PH"/>
          </a:p>
        </p:txBody>
      </p:sp>
      <p:sp>
        <p:nvSpPr>
          <p:cNvPr id="5" name="Footer Placeholder 4">
            <a:extLst>
              <a:ext uri="{FF2B5EF4-FFF2-40B4-BE49-F238E27FC236}">
                <a16:creationId xmlns:a16="http://schemas.microsoft.com/office/drawing/2014/main" id="{ABA3E0ED-BABB-43F4-8ACF-6AB1C583C02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2B6B210-80B8-4EC4-A5DD-626DF33507CE}"/>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8966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0E17-7239-452C-8B6C-2DE99BB75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82621D8-37ED-476B-884F-26990A946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FE869-1B16-425A-9EFF-D1D147E64F8E}"/>
              </a:ext>
            </a:extLst>
          </p:cNvPr>
          <p:cNvSpPr>
            <a:spLocks noGrp="1"/>
          </p:cNvSpPr>
          <p:nvPr>
            <p:ph type="dt" sz="half" idx="10"/>
          </p:nvPr>
        </p:nvSpPr>
        <p:spPr/>
        <p:txBody>
          <a:bodyPr/>
          <a:lstStyle/>
          <a:p>
            <a:fld id="{0CCF0B81-6BD8-4C65-9459-815598C5F1F4}" type="datetimeFigureOut">
              <a:rPr lang="en-PH" smtClean="0"/>
              <a:t>17/04/2023</a:t>
            </a:fld>
            <a:endParaRPr lang="en-PH"/>
          </a:p>
        </p:txBody>
      </p:sp>
      <p:sp>
        <p:nvSpPr>
          <p:cNvPr id="5" name="Footer Placeholder 4">
            <a:extLst>
              <a:ext uri="{FF2B5EF4-FFF2-40B4-BE49-F238E27FC236}">
                <a16:creationId xmlns:a16="http://schemas.microsoft.com/office/drawing/2014/main" id="{FEB7772C-84B9-4CA4-BC65-3D41F9D331A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4F6E878-86EF-4ABF-A7AD-65B43A873D50}"/>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41262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03AF-7534-49E0-B0A2-F0403B159E1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4E63158-1F78-4261-99A0-55F573DD0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3B12B8E-1661-462B-A00C-FE1078E5F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66763DF-E084-447E-A488-9F9D328A97D0}"/>
              </a:ext>
            </a:extLst>
          </p:cNvPr>
          <p:cNvSpPr>
            <a:spLocks noGrp="1"/>
          </p:cNvSpPr>
          <p:nvPr>
            <p:ph type="dt" sz="half" idx="10"/>
          </p:nvPr>
        </p:nvSpPr>
        <p:spPr/>
        <p:txBody>
          <a:bodyPr/>
          <a:lstStyle/>
          <a:p>
            <a:fld id="{0CCF0B81-6BD8-4C65-9459-815598C5F1F4}" type="datetimeFigureOut">
              <a:rPr lang="en-PH" smtClean="0"/>
              <a:t>17/04/2023</a:t>
            </a:fld>
            <a:endParaRPr lang="en-PH"/>
          </a:p>
        </p:txBody>
      </p:sp>
      <p:sp>
        <p:nvSpPr>
          <p:cNvPr id="6" name="Footer Placeholder 5">
            <a:extLst>
              <a:ext uri="{FF2B5EF4-FFF2-40B4-BE49-F238E27FC236}">
                <a16:creationId xmlns:a16="http://schemas.microsoft.com/office/drawing/2014/main" id="{2D46663E-C0B8-407A-9C08-AD7A14CDF03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A444692-F2BB-4F15-9AC6-1D337C5F6BB9}"/>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524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4591-52D4-4A6A-81FF-CF9B69DD3DC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AD74561-7712-4BE5-B42C-1DF224123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6369D-C1D0-4A4F-85B0-DC21BD7E9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0D26301-7EFA-4E2D-8E37-01989EDE4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8D5A3-0863-4C19-8CDF-E5F638009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61BD46F-0A9D-4A21-A809-A8A4915A7137}"/>
              </a:ext>
            </a:extLst>
          </p:cNvPr>
          <p:cNvSpPr>
            <a:spLocks noGrp="1"/>
          </p:cNvSpPr>
          <p:nvPr>
            <p:ph type="dt" sz="half" idx="10"/>
          </p:nvPr>
        </p:nvSpPr>
        <p:spPr/>
        <p:txBody>
          <a:bodyPr/>
          <a:lstStyle/>
          <a:p>
            <a:fld id="{0CCF0B81-6BD8-4C65-9459-815598C5F1F4}" type="datetimeFigureOut">
              <a:rPr lang="en-PH" smtClean="0"/>
              <a:t>17/04/2023</a:t>
            </a:fld>
            <a:endParaRPr lang="en-PH"/>
          </a:p>
        </p:txBody>
      </p:sp>
      <p:sp>
        <p:nvSpPr>
          <p:cNvPr id="8" name="Footer Placeholder 7">
            <a:extLst>
              <a:ext uri="{FF2B5EF4-FFF2-40B4-BE49-F238E27FC236}">
                <a16:creationId xmlns:a16="http://schemas.microsoft.com/office/drawing/2014/main" id="{63B3FE40-3AE1-4501-BD99-5BB30AA8E9E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19DB7BF-E7E2-4599-93C1-314862B49E9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79554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A4B7-5BD0-45CE-A3AB-0BDAEBCB2F8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5317F3A-B35D-4332-A083-A8EA82A8CCFF}"/>
              </a:ext>
            </a:extLst>
          </p:cNvPr>
          <p:cNvSpPr>
            <a:spLocks noGrp="1"/>
          </p:cNvSpPr>
          <p:nvPr>
            <p:ph type="dt" sz="half" idx="10"/>
          </p:nvPr>
        </p:nvSpPr>
        <p:spPr/>
        <p:txBody>
          <a:bodyPr/>
          <a:lstStyle/>
          <a:p>
            <a:fld id="{0CCF0B81-6BD8-4C65-9459-815598C5F1F4}" type="datetimeFigureOut">
              <a:rPr lang="en-PH" smtClean="0"/>
              <a:t>17/04/2023</a:t>
            </a:fld>
            <a:endParaRPr lang="en-PH"/>
          </a:p>
        </p:txBody>
      </p:sp>
      <p:sp>
        <p:nvSpPr>
          <p:cNvPr id="4" name="Footer Placeholder 3">
            <a:extLst>
              <a:ext uri="{FF2B5EF4-FFF2-40B4-BE49-F238E27FC236}">
                <a16:creationId xmlns:a16="http://schemas.microsoft.com/office/drawing/2014/main" id="{955D1BAA-3C55-422C-9DDB-C8FA246675A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4545CCC-0421-4BC8-A428-7D6891975624}"/>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76104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8D164-8317-4375-AC20-4E5ECFBC8304}"/>
              </a:ext>
            </a:extLst>
          </p:cNvPr>
          <p:cNvSpPr>
            <a:spLocks noGrp="1"/>
          </p:cNvSpPr>
          <p:nvPr>
            <p:ph type="dt" sz="half" idx="10"/>
          </p:nvPr>
        </p:nvSpPr>
        <p:spPr/>
        <p:txBody>
          <a:bodyPr/>
          <a:lstStyle/>
          <a:p>
            <a:fld id="{0CCF0B81-6BD8-4C65-9459-815598C5F1F4}" type="datetimeFigureOut">
              <a:rPr lang="en-PH" smtClean="0"/>
              <a:t>17/04/2023</a:t>
            </a:fld>
            <a:endParaRPr lang="en-PH"/>
          </a:p>
        </p:txBody>
      </p:sp>
      <p:sp>
        <p:nvSpPr>
          <p:cNvPr id="3" name="Footer Placeholder 2">
            <a:extLst>
              <a:ext uri="{FF2B5EF4-FFF2-40B4-BE49-F238E27FC236}">
                <a16:creationId xmlns:a16="http://schemas.microsoft.com/office/drawing/2014/main" id="{2CE65B31-8161-47C0-B8D2-02FC9D06353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B8A5A49-C1DE-4043-9C4E-CA88B7D930C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47450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1128-45F1-4E37-A76C-48135B4B5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6A6B574-F2D0-4A1E-971A-951AD113F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84A9BF5-4AAF-46A8-9307-3E49D1DC7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4D477-7EF0-4092-A585-C8B452D869A0}"/>
              </a:ext>
            </a:extLst>
          </p:cNvPr>
          <p:cNvSpPr>
            <a:spLocks noGrp="1"/>
          </p:cNvSpPr>
          <p:nvPr>
            <p:ph type="dt" sz="half" idx="10"/>
          </p:nvPr>
        </p:nvSpPr>
        <p:spPr/>
        <p:txBody>
          <a:bodyPr/>
          <a:lstStyle/>
          <a:p>
            <a:fld id="{0CCF0B81-6BD8-4C65-9459-815598C5F1F4}" type="datetimeFigureOut">
              <a:rPr lang="en-PH" smtClean="0"/>
              <a:t>17/04/2023</a:t>
            </a:fld>
            <a:endParaRPr lang="en-PH"/>
          </a:p>
        </p:txBody>
      </p:sp>
      <p:sp>
        <p:nvSpPr>
          <p:cNvPr id="6" name="Footer Placeholder 5">
            <a:extLst>
              <a:ext uri="{FF2B5EF4-FFF2-40B4-BE49-F238E27FC236}">
                <a16:creationId xmlns:a16="http://schemas.microsoft.com/office/drawing/2014/main" id="{912B03C4-61D6-4E97-BF6A-97F68327734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11C0268-0C31-4494-872A-FF14572B07FB}"/>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1445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858D-F4CE-4847-9F4E-96911B726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112DC33-E4BE-4D59-8A3E-E5C8C7FEA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4662A18-4E8B-44E0-95B0-48E49B06B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3A010-3289-4BEF-9BA6-B9291ECCA3A3}"/>
              </a:ext>
            </a:extLst>
          </p:cNvPr>
          <p:cNvSpPr>
            <a:spLocks noGrp="1"/>
          </p:cNvSpPr>
          <p:nvPr>
            <p:ph type="dt" sz="half" idx="10"/>
          </p:nvPr>
        </p:nvSpPr>
        <p:spPr/>
        <p:txBody>
          <a:bodyPr/>
          <a:lstStyle/>
          <a:p>
            <a:fld id="{0CCF0B81-6BD8-4C65-9459-815598C5F1F4}" type="datetimeFigureOut">
              <a:rPr lang="en-PH" smtClean="0"/>
              <a:t>17/04/2023</a:t>
            </a:fld>
            <a:endParaRPr lang="en-PH"/>
          </a:p>
        </p:txBody>
      </p:sp>
      <p:sp>
        <p:nvSpPr>
          <p:cNvPr id="6" name="Footer Placeholder 5">
            <a:extLst>
              <a:ext uri="{FF2B5EF4-FFF2-40B4-BE49-F238E27FC236}">
                <a16:creationId xmlns:a16="http://schemas.microsoft.com/office/drawing/2014/main" id="{C3F1841C-B8D0-4564-AB48-104684286C1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18FD835-28F9-4C9B-8DEF-1C8AF7C1961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86918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2D0B8-307D-483C-BA2C-9A8A459E4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675D10E-5C2B-4972-BF7B-F95754607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42C434A-E16E-4577-B5A4-C633EF521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F0B81-6BD8-4C65-9459-815598C5F1F4}" type="datetimeFigureOut">
              <a:rPr lang="en-PH" smtClean="0"/>
              <a:t>17/04/2023</a:t>
            </a:fld>
            <a:endParaRPr lang="en-PH"/>
          </a:p>
        </p:txBody>
      </p:sp>
      <p:sp>
        <p:nvSpPr>
          <p:cNvPr id="5" name="Footer Placeholder 4">
            <a:extLst>
              <a:ext uri="{FF2B5EF4-FFF2-40B4-BE49-F238E27FC236}">
                <a16:creationId xmlns:a16="http://schemas.microsoft.com/office/drawing/2014/main" id="{529472F3-C75B-4412-A75D-AF542B82A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190A6DE4-6572-40B4-8CEF-D76FDC9FD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55236-52B9-4157-99EF-C477DAF2F554}" type="slidenum">
              <a:rPr lang="en-PH" smtClean="0"/>
              <a:t>‹#›</a:t>
            </a:fld>
            <a:endParaRPr lang="en-PH"/>
          </a:p>
        </p:txBody>
      </p:sp>
    </p:spTree>
    <p:extLst>
      <p:ext uri="{BB962C8B-B14F-4D97-AF65-F5344CB8AC3E}">
        <p14:creationId xmlns:p14="http://schemas.microsoft.com/office/powerpoint/2010/main" val="118681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p:txBody>
          <a:bodyPr>
            <a:normAutofit/>
          </a:bodyPr>
          <a:lstStyle/>
          <a:p>
            <a:r>
              <a:rPr lang="en-PH" b="1"/>
              <a:t>Programming by Contract</a:t>
            </a:r>
            <a:endParaRPr lang="en-PH" b="1" dirty="0"/>
          </a:p>
        </p:txBody>
      </p:sp>
      <p:sp>
        <p:nvSpPr>
          <p:cNvPr id="3" name="Subtitle 2">
            <a:extLst>
              <a:ext uri="{FF2B5EF4-FFF2-40B4-BE49-F238E27FC236}">
                <a16:creationId xmlns:a16="http://schemas.microsoft.com/office/drawing/2014/main" id="{C0232827-4F60-4C85-BA9F-CAC18540AC11}"/>
              </a:ext>
            </a:extLst>
          </p:cNvPr>
          <p:cNvSpPr>
            <a:spLocks noGrp="1"/>
          </p:cNvSpPr>
          <p:nvPr>
            <p:ph type="subTitle" idx="1"/>
          </p:nvPr>
        </p:nvSpPr>
        <p:spPr/>
        <p:txBody>
          <a:bodyPr/>
          <a:lstStyle/>
          <a:p>
            <a:pPr algn="l"/>
            <a:endParaRPr lang="en-PH" sz="2000"/>
          </a:p>
          <a:p>
            <a:pPr algn="l"/>
            <a:r>
              <a:rPr lang="en-PH" sz="2000"/>
              <a:t>Presented by:</a:t>
            </a:r>
          </a:p>
          <a:p>
            <a:pPr algn="l"/>
            <a:r>
              <a:rPr lang="en-PH" sz="2000"/>
              <a:t>Elizer Ponio Jr</a:t>
            </a:r>
            <a:r>
              <a:rPr lang="en-PH"/>
              <a:t>.</a:t>
            </a:r>
            <a:endParaRPr lang="en-PH"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endParaRPr lang="en-PH" dirty="0"/>
          </a:p>
        </p:txBody>
      </p:sp>
    </p:spTree>
    <p:extLst>
      <p:ext uri="{BB962C8B-B14F-4D97-AF65-F5344CB8AC3E}">
        <p14:creationId xmlns:p14="http://schemas.microsoft.com/office/powerpoint/2010/main" val="400501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PH" b="1" dirty="0"/>
              <a:t>Example</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CCOBJPGL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283707"/>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500" b="0" i="0" dirty="0">
                <a:solidFill>
                  <a:srgbClr val="404040"/>
                </a:solidFill>
                <a:effectLst/>
                <a:latin typeface="Calibri (Body)"/>
              </a:rPr>
              <a:t>A stack should not be empty when extracting an element from the stack. This condition is thus checked before extracting an element from the stack. This condition is called a precondition.</a:t>
            </a:r>
          </a:p>
          <a:p>
            <a:pPr algn="l"/>
            <a:endParaRPr lang="en-US" sz="2500" b="0" i="0" dirty="0">
              <a:solidFill>
                <a:srgbClr val="404040"/>
              </a:solidFill>
              <a:effectLst/>
              <a:latin typeface="Calibri (Body)"/>
            </a:endParaRPr>
          </a:p>
          <a:p>
            <a:pPr algn="l"/>
            <a:r>
              <a:rPr lang="en-US" sz="2500" b="0" i="0" dirty="0">
                <a:solidFill>
                  <a:srgbClr val="404040"/>
                </a:solidFill>
                <a:effectLst/>
                <a:latin typeface="Calibri (Body)"/>
              </a:rPr>
              <a:t>Pushing an element into the stack, we need to check whether the element is correctly added to the specified index. This condition is referred to as postcondition.</a:t>
            </a:r>
          </a:p>
          <a:p>
            <a:pPr algn="l"/>
            <a:endParaRPr lang="en-US" sz="2500" b="0" i="0" dirty="0">
              <a:solidFill>
                <a:srgbClr val="404040"/>
              </a:solidFill>
              <a:effectLst/>
              <a:latin typeface="Calibri (Body)"/>
            </a:endParaRPr>
          </a:p>
          <a:p>
            <a:pPr algn="l"/>
            <a:r>
              <a:rPr lang="en-US" sz="2500" b="0" i="0" dirty="0">
                <a:solidFill>
                  <a:srgbClr val="404040"/>
                </a:solidFill>
                <a:effectLst/>
                <a:latin typeface="Calibri (Body)"/>
              </a:rPr>
              <a:t>An invariant condition is when a stack’s number of elements should not exceed its carrying capacity or be equals to empty zero.</a:t>
            </a:r>
          </a:p>
          <a:p>
            <a:pPr algn="l">
              <a:buFont typeface="+mj-lt"/>
              <a:buAutoNum type="arabicPeriod"/>
            </a:pPr>
            <a:endParaRPr lang="en-US" sz="2500" b="0" i="0" dirty="0">
              <a:solidFill>
                <a:srgbClr val="404040"/>
              </a:solidFill>
              <a:effectLst/>
              <a:latin typeface="Calibri (Body)"/>
            </a:endParaRPr>
          </a:p>
        </p:txBody>
      </p:sp>
    </p:spTree>
    <p:extLst>
      <p:ext uri="{BB962C8B-B14F-4D97-AF65-F5344CB8AC3E}">
        <p14:creationId xmlns:p14="http://schemas.microsoft.com/office/powerpoint/2010/main" val="2872695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PH" b="1"/>
              <a:t>Assertions are not…</a:t>
            </a:r>
            <a:endParaRPr lang="en-PH"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endParaRPr lang="en-US" sz="2500" b="0" i="0" dirty="0">
              <a:solidFill>
                <a:srgbClr val="404040"/>
              </a:solidFill>
              <a:effectLst/>
              <a:latin typeface="Calibri (Body)"/>
            </a:endParaRPr>
          </a:p>
          <a:p>
            <a:pPr algn="l">
              <a:lnSpc>
                <a:spcPct val="150000"/>
              </a:lnSpc>
            </a:pPr>
            <a:r>
              <a:rPr lang="en-US" sz="2500" b="0" i="0" dirty="0">
                <a:solidFill>
                  <a:srgbClr val="404040"/>
                </a:solidFill>
                <a:effectLst/>
                <a:latin typeface="Calibri (Body)"/>
              </a:rPr>
              <a:t>Assertions </a:t>
            </a:r>
            <a:r>
              <a:rPr lang="en-US" sz="2500" dirty="0">
                <a:solidFill>
                  <a:srgbClr val="404040"/>
                </a:solidFill>
                <a:latin typeface="Calibri (Body)"/>
              </a:rPr>
              <a:t>are</a:t>
            </a:r>
            <a:r>
              <a:rPr lang="en-US" sz="2500" b="0" i="0" dirty="0">
                <a:solidFill>
                  <a:srgbClr val="404040"/>
                </a:solidFill>
                <a:effectLst/>
                <a:latin typeface="Calibri (Body)"/>
              </a:rPr>
              <a:t> not an error handling mechanism.</a:t>
            </a:r>
          </a:p>
          <a:p>
            <a:pPr marL="342900" indent="-342900" algn="l">
              <a:lnSpc>
                <a:spcPct val="150000"/>
              </a:lnSpc>
              <a:buFont typeface="Wingdings" panose="05000000000000000000" pitchFamily="2" charset="2"/>
              <a:buChar char="§"/>
            </a:pPr>
            <a:r>
              <a:rPr lang="en-US" sz="2500" b="0" i="0" dirty="0">
                <a:solidFill>
                  <a:srgbClr val="404040"/>
                </a:solidFill>
                <a:effectLst/>
                <a:latin typeface="Calibri (Body)"/>
              </a:rPr>
              <a:t>They neither handle nor prevent errors.</a:t>
            </a:r>
          </a:p>
          <a:p>
            <a:pPr marL="342900" indent="-342900" algn="l">
              <a:lnSpc>
                <a:spcPct val="150000"/>
              </a:lnSpc>
              <a:buFont typeface="Wingdings" panose="05000000000000000000" pitchFamily="2" charset="2"/>
              <a:buChar char="§"/>
            </a:pPr>
            <a:r>
              <a:rPr lang="en-US" sz="2500" b="0" i="0" dirty="0">
                <a:solidFill>
                  <a:srgbClr val="404040"/>
                </a:solidFill>
                <a:effectLst/>
                <a:latin typeface="Calibri (Body)"/>
              </a:rPr>
              <a:t>They do not fix bugs.</a:t>
            </a:r>
          </a:p>
          <a:p>
            <a:pPr marL="342900" indent="-342900" algn="l">
              <a:lnSpc>
                <a:spcPct val="150000"/>
              </a:lnSpc>
              <a:buFont typeface="Wingdings" panose="05000000000000000000" pitchFamily="2" charset="2"/>
              <a:buChar char="§"/>
            </a:pPr>
            <a:endParaRPr lang="en-US" sz="2500" dirty="0">
              <a:solidFill>
                <a:srgbClr val="404040"/>
              </a:solidFill>
              <a:latin typeface="Calibri (Body)"/>
            </a:endParaRPr>
          </a:p>
          <a:p>
            <a:pPr marL="342900" indent="-342900" algn="l">
              <a:lnSpc>
                <a:spcPct val="150000"/>
              </a:lnSpc>
              <a:buFont typeface="Wingdings" panose="05000000000000000000" pitchFamily="2" charset="2"/>
              <a:buChar char="§"/>
            </a:pPr>
            <a:endParaRPr lang="en-US" sz="2500" b="0" i="0" dirty="0">
              <a:solidFill>
                <a:srgbClr val="404040"/>
              </a:solidFill>
              <a:effectLst/>
              <a:latin typeface="Calibri (Body)"/>
            </a:endParaRPr>
          </a:p>
          <a:p>
            <a:pPr marL="342900" indent="-342900" algn="l">
              <a:lnSpc>
                <a:spcPct val="150000"/>
              </a:lnSpc>
              <a:buFont typeface="Wingdings" panose="05000000000000000000" pitchFamily="2" charset="2"/>
              <a:buChar char="§"/>
            </a:pPr>
            <a:endParaRPr lang="en-US" sz="2500" dirty="0">
              <a:solidFill>
                <a:srgbClr val="404040"/>
              </a:solidFill>
              <a:latin typeface="Calibri (Body)"/>
            </a:endParaRPr>
          </a:p>
          <a:p>
            <a:pPr algn="l">
              <a:lnSpc>
                <a:spcPct val="150000"/>
              </a:lnSpc>
            </a:pPr>
            <a:endParaRPr lang="en-US" sz="2500" b="0" i="0" dirty="0">
              <a:solidFill>
                <a:srgbClr val="404040"/>
              </a:solidFill>
              <a:effectLst/>
              <a:latin typeface="Calibri (Body)"/>
            </a:endParaRPr>
          </a:p>
        </p:txBody>
      </p:sp>
    </p:spTree>
    <p:extLst>
      <p:ext uri="{BB962C8B-B14F-4D97-AF65-F5344CB8AC3E}">
        <p14:creationId xmlns:p14="http://schemas.microsoft.com/office/powerpoint/2010/main" val="3757468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PH" b="1" dirty="0"/>
              <a:t>Dealing with errors</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pic>
        <p:nvPicPr>
          <p:cNvPr id="10" name="Picture 9" descr="A picture containing person, floor, indoor, tool&#10;&#10;Description automatically generated">
            <a:extLst>
              <a:ext uri="{FF2B5EF4-FFF2-40B4-BE49-F238E27FC236}">
                <a16:creationId xmlns:a16="http://schemas.microsoft.com/office/drawing/2014/main" id="{13450248-5067-3189-2DBA-CD0DDA5FBB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6130" y="1453070"/>
            <a:ext cx="5643932" cy="3492966"/>
          </a:xfrm>
          <a:prstGeom prst="rect">
            <a:avLst/>
          </a:prstGeom>
          <a:effectLst>
            <a:outerShdw blurRad="50800" dist="38100" dir="2700000" algn="tl" rotWithShape="0">
              <a:prstClr val="black">
                <a:alpha val="40000"/>
              </a:prstClr>
            </a:outerShdw>
          </a:effectLst>
        </p:spPr>
      </p:pic>
      <p:pic>
        <p:nvPicPr>
          <p:cNvPr id="12" name="Picture 11" descr="Text&#10;&#10;Description automatically generated">
            <a:extLst>
              <a:ext uri="{FF2B5EF4-FFF2-40B4-BE49-F238E27FC236}">
                <a16:creationId xmlns:a16="http://schemas.microsoft.com/office/drawing/2014/main" id="{697B91B2-FFC6-36F7-E652-9A11E1F576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7182" y="1453072"/>
            <a:ext cx="3173224" cy="3492966"/>
          </a:xfrm>
          <a:prstGeom prst="rect">
            <a:avLst/>
          </a:prstGeom>
          <a:effectLst>
            <a:outerShdw blurRad="50800" dist="38100" dir="2700000" algn="tl" rotWithShape="0">
              <a:prstClr val="black">
                <a:alpha val="40000"/>
              </a:prstClr>
            </a:outerShdw>
          </a:effectLst>
        </p:spPr>
      </p:pic>
      <p:sp>
        <p:nvSpPr>
          <p:cNvPr id="14" name="TextBox 13">
            <a:extLst>
              <a:ext uri="{FF2B5EF4-FFF2-40B4-BE49-F238E27FC236}">
                <a16:creationId xmlns:a16="http://schemas.microsoft.com/office/drawing/2014/main" id="{763143C7-FD7B-503D-8A89-22A65FC68979}"/>
              </a:ext>
            </a:extLst>
          </p:cNvPr>
          <p:cNvSpPr txBox="1"/>
          <p:nvPr/>
        </p:nvSpPr>
        <p:spPr>
          <a:xfrm>
            <a:off x="2173291" y="5310353"/>
            <a:ext cx="7845417" cy="464871"/>
          </a:xfrm>
          <a:prstGeom prst="rect">
            <a:avLst/>
          </a:prstGeom>
          <a:noFill/>
        </p:spPr>
        <p:txBody>
          <a:bodyPr wrap="none" rtlCol="0">
            <a:spAutoFit/>
          </a:bodyPr>
          <a:lstStyle/>
          <a:p>
            <a:pPr algn="l">
              <a:lnSpc>
                <a:spcPct val="150000"/>
              </a:lnSpc>
            </a:pPr>
            <a:r>
              <a:rPr lang="en-US" sz="1800" b="0" i="0" dirty="0">
                <a:solidFill>
                  <a:srgbClr val="404040"/>
                </a:solidFill>
                <a:effectLst/>
                <a:latin typeface="Calibri (Body)"/>
              </a:rPr>
              <a:t>The first priority when dealing with errors is to </a:t>
            </a:r>
            <a:r>
              <a:rPr lang="en-US" sz="1800" b="1" i="0" dirty="0">
                <a:solidFill>
                  <a:srgbClr val="00B050"/>
                </a:solidFill>
                <a:effectLst/>
                <a:latin typeface="Calibri (Body)"/>
              </a:rPr>
              <a:t>detect them </a:t>
            </a:r>
            <a:r>
              <a:rPr lang="en-US" sz="1800" b="0" i="0" dirty="0">
                <a:solidFill>
                  <a:srgbClr val="404040"/>
                </a:solidFill>
                <a:effectLst/>
                <a:latin typeface="Calibri (Body)"/>
              </a:rPr>
              <a:t>and </a:t>
            </a:r>
            <a:r>
              <a:rPr lang="en-US" sz="1800" b="1" i="0" dirty="0">
                <a:solidFill>
                  <a:srgbClr val="404040"/>
                </a:solidFill>
                <a:effectLst/>
                <a:latin typeface="Calibri (Body)"/>
              </a:rPr>
              <a:t>not to </a:t>
            </a:r>
            <a:r>
              <a:rPr lang="en-US" sz="1800" b="1" dirty="0">
                <a:solidFill>
                  <a:srgbClr val="404040"/>
                </a:solidFill>
                <a:latin typeface="Calibri (Body)"/>
              </a:rPr>
              <a:t>hide </a:t>
            </a:r>
            <a:r>
              <a:rPr lang="en-US" sz="1800" b="1" dirty="0">
                <a:solidFill>
                  <a:srgbClr val="FF0000"/>
                </a:solidFill>
                <a:latin typeface="Calibri (Body)"/>
              </a:rPr>
              <a:t>them</a:t>
            </a:r>
            <a:r>
              <a:rPr lang="en-US" sz="1800" dirty="0">
                <a:solidFill>
                  <a:srgbClr val="404040"/>
                </a:solidFill>
                <a:latin typeface="Calibri (Body)"/>
              </a:rPr>
              <a:t>.</a:t>
            </a:r>
          </a:p>
        </p:txBody>
      </p:sp>
      <p:sp>
        <p:nvSpPr>
          <p:cNvPr id="40" name="&quot;Not Allowed&quot; Symbol 39">
            <a:extLst>
              <a:ext uri="{FF2B5EF4-FFF2-40B4-BE49-F238E27FC236}">
                <a16:creationId xmlns:a16="http://schemas.microsoft.com/office/drawing/2014/main" id="{4CFAD387-541F-AD4C-EC46-0FCB51CAFDFA}"/>
              </a:ext>
            </a:extLst>
          </p:cNvPr>
          <p:cNvSpPr/>
          <p:nvPr/>
        </p:nvSpPr>
        <p:spPr>
          <a:xfrm>
            <a:off x="5824603" y="1389542"/>
            <a:ext cx="5166986" cy="3620022"/>
          </a:xfrm>
          <a:prstGeom prst="noSmoking">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PH">
              <a:solidFill>
                <a:schemeClr val="tx1"/>
              </a:solidFill>
            </a:endParaRPr>
          </a:p>
        </p:txBody>
      </p:sp>
    </p:spTree>
    <p:extLst>
      <p:ext uri="{BB962C8B-B14F-4D97-AF65-F5344CB8AC3E}">
        <p14:creationId xmlns:p14="http://schemas.microsoft.com/office/powerpoint/2010/main" val="301870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Autofit/>
          </a:bodyPr>
          <a:lstStyle/>
          <a:p>
            <a:r>
              <a:rPr lang="en-PH" sz="5000" b="1" dirty="0"/>
              <a:t>Software Requirement Specification</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00000"/>
              </a:lnSpc>
              <a:buFont typeface="Wingdings" panose="05000000000000000000" pitchFamily="2" charset="2"/>
              <a:buChar char="§"/>
            </a:pPr>
            <a:r>
              <a:rPr lang="en-US" sz="2500" dirty="0">
                <a:latin typeface="Calibri (Body)"/>
              </a:rPr>
              <a:t>A</a:t>
            </a:r>
            <a:r>
              <a:rPr lang="en-US" sz="2500" b="0" i="0" dirty="0">
                <a:effectLst/>
                <a:latin typeface="Calibri (Body)"/>
              </a:rPr>
              <a:t> document that describes what the software will do and how it will be expected to perform.</a:t>
            </a:r>
          </a:p>
          <a:p>
            <a:pPr marL="342900" indent="-342900" algn="l">
              <a:lnSpc>
                <a:spcPct val="100000"/>
              </a:lnSpc>
              <a:buFont typeface="Wingdings" panose="05000000000000000000" pitchFamily="2" charset="2"/>
              <a:buChar char="§"/>
            </a:pPr>
            <a:endParaRPr lang="en-US" sz="2500" dirty="0">
              <a:latin typeface="Calibri (Body)"/>
            </a:endParaRPr>
          </a:p>
          <a:p>
            <a:pPr marL="342900" indent="-342900" algn="l">
              <a:lnSpc>
                <a:spcPct val="100000"/>
              </a:lnSpc>
              <a:buFont typeface="Wingdings" panose="05000000000000000000" pitchFamily="2" charset="2"/>
              <a:buChar char="§"/>
            </a:pPr>
            <a:endParaRPr lang="en-US" sz="2500" dirty="0">
              <a:latin typeface="Calibri (Body)"/>
            </a:endParaRPr>
          </a:p>
          <a:p>
            <a:pPr marL="342900" indent="-342900" algn="l">
              <a:lnSpc>
                <a:spcPct val="100000"/>
              </a:lnSpc>
              <a:buFont typeface="Wingdings" panose="05000000000000000000" pitchFamily="2" charset="2"/>
              <a:buChar char="§"/>
            </a:pPr>
            <a:endParaRPr lang="en-US" sz="2500" dirty="0">
              <a:latin typeface="Calibri (Body)"/>
            </a:endParaRPr>
          </a:p>
          <a:p>
            <a:pPr marL="342900" indent="-342900" algn="l">
              <a:lnSpc>
                <a:spcPct val="100000"/>
              </a:lnSpc>
              <a:buFont typeface="Wingdings" panose="05000000000000000000" pitchFamily="2" charset="2"/>
              <a:buChar char="§"/>
            </a:pPr>
            <a:endParaRPr lang="en-US" sz="2500" dirty="0">
              <a:latin typeface="Calibri (Body)"/>
            </a:endParaRPr>
          </a:p>
          <a:p>
            <a:pPr marL="342900" indent="-342900" algn="l">
              <a:lnSpc>
                <a:spcPct val="100000"/>
              </a:lnSpc>
              <a:buFont typeface="Wingdings" panose="05000000000000000000" pitchFamily="2" charset="2"/>
              <a:buChar char="§"/>
            </a:pPr>
            <a:endParaRPr lang="en-US" sz="2500" dirty="0">
              <a:latin typeface="Calibri (Body)"/>
            </a:endParaRPr>
          </a:p>
          <a:p>
            <a:pPr marL="342900" indent="-342900" algn="l">
              <a:lnSpc>
                <a:spcPct val="100000"/>
              </a:lnSpc>
              <a:buFont typeface="Wingdings" panose="05000000000000000000" pitchFamily="2" charset="2"/>
              <a:buChar char="§"/>
            </a:pPr>
            <a:endParaRPr lang="en-US" sz="2500" dirty="0">
              <a:latin typeface="Calibri (Body)"/>
            </a:endParaRPr>
          </a:p>
          <a:p>
            <a:pPr marL="342900" indent="-342900" algn="l">
              <a:lnSpc>
                <a:spcPct val="100000"/>
              </a:lnSpc>
              <a:buFont typeface="Wingdings" panose="05000000000000000000" pitchFamily="2" charset="2"/>
              <a:buChar char="§"/>
            </a:pPr>
            <a:endParaRPr lang="en-US" sz="2500" dirty="0">
              <a:latin typeface="Calibri (Body)"/>
            </a:endParaRPr>
          </a:p>
          <a:p>
            <a:pPr marL="342900" indent="-342900" algn="l">
              <a:lnSpc>
                <a:spcPct val="100000"/>
              </a:lnSpc>
              <a:buFont typeface="Wingdings" panose="05000000000000000000" pitchFamily="2" charset="2"/>
              <a:buChar char="§"/>
            </a:pPr>
            <a:endParaRPr lang="en-US" sz="2500" dirty="0">
              <a:latin typeface="Calibri (Body)"/>
            </a:endParaRPr>
          </a:p>
          <a:p>
            <a:pPr marL="342900" indent="-342900" algn="l">
              <a:lnSpc>
                <a:spcPct val="100000"/>
              </a:lnSpc>
              <a:buFont typeface="Wingdings" panose="05000000000000000000" pitchFamily="2" charset="2"/>
              <a:buChar char="§"/>
            </a:pPr>
            <a:endParaRPr lang="en-US" sz="2500" dirty="0">
              <a:latin typeface="Calibri (Body)"/>
            </a:endParaRPr>
          </a:p>
        </p:txBody>
      </p:sp>
    </p:spTree>
    <p:extLst>
      <p:ext uri="{BB962C8B-B14F-4D97-AF65-F5344CB8AC3E}">
        <p14:creationId xmlns:p14="http://schemas.microsoft.com/office/powerpoint/2010/main" val="1676576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pic>
        <p:nvPicPr>
          <p:cNvPr id="6" name="Picture 5" descr="Graphical user interface, application&#10;&#10;Description automatically generated">
            <a:extLst>
              <a:ext uri="{FF2B5EF4-FFF2-40B4-BE49-F238E27FC236}">
                <a16:creationId xmlns:a16="http://schemas.microsoft.com/office/drawing/2014/main" id="{8B087C04-2E94-E6C2-9E53-476D45DE1E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5340" y="362886"/>
            <a:ext cx="5841319" cy="5577425"/>
          </a:xfrm>
          <a:prstGeom prst="rect">
            <a:avLst/>
          </a:prstGeom>
        </p:spPr>
      </p:pic>
    </p:spTree>
    <p:extLst>
      <p:ext uri="{BB962C8B-B14F-4D97-AF65-F5344CB8AC3E}">
        <p14:creationId xmlns:p14="http://schemas.microsoft.com/office/powerpoint/2010/main" val="117711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PH" b="1" dirty="0"/>
              <a:t>Programming by Contract</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00000"/>
              </a:lnSpc>
              <a:buFont typeface="Wingdings" panose="05000000000000000000" pitchFamily="2" charset="2"/>
              <a:buChar char="§"/>
            </a:pPr>
            <a:r>
              <a:rPr lang="en-US" sz="2400" dirty="0">
                <a:solidFill>
                  <a:srgbClr val="000000"/>
                </a:solidFill>
                <a:latin typeface="Calibri (Body)"/>
              </a:rPr>
              <a:t>Also known as design by contract, contract programming.</a:t>
            </a:r>
          </a:p>
          <a:p>
            <a:pPr marL="342900" indent="-342900" algn="l">
              <a:lnSpc>
                <a:spcPct val="100000"/>
              </a:lnSpc>
              <a:buFont typeface="Wingdings" panose="05000000000000000000" pitchFamily="2" charset="2"/>
              <a:buChar char="§"/>
            </a:pPr>
            <a:endParaRPr lang="en-US" sz="2400" dirty="0">
              <a:solidFill>
                <a:srgbClr val="000000"/>
              </a:solidFill>
              <a:latin typeface="Calibri (Body)"/>
            </a:endParaRPr>
          </a:p>
          <a:p>
            <a:pPr marL="342900" indent="-342900" algn="l">
              <a:lnSpc>
                <a:spcPct val="100000"/>
              </a:lnSpc>
              <a:buFont typeface="Wingdings" panose="05000000000000000000" pitchFamily="2" charset="2"/>
              <a:buChar char="§"/>
            </a:pPr>
            <a:r>
              <a:rPr lang="en-US" sz="2400" b="0" i="0" dirty="0">
                <a:solidFill>
                  <a:srgbClr val="404040"/>
                </a:solidFill>
                <a:effectLst/>
                <a:latin typeface="Calibri (Body)"/>
              </a:rPr>
              <a:t>Assertions are used in the Design by contract technique to check if the requirements specified in the defined contract are met by the application. They are used to test the assumptions made by the programmer.</a:t>
            </a:r>
          </a:p>
          <a:p>
            <a:pPr marL="342900" indent="-342900" algn="l">
              <a:lnSpc>
                <a:spcPct val="100000"/>
              </a:lnSpc>
              <a:buFont typeface="Wingdings" panose="05000000000000000000" pitchFamily="2" charset="2"/>
              <a:buChar char="§"/>
            </a:pPr>
            <a:endParaRPr lang="en-US" sz="2400" dirty="0">
              <a:solidFill>
                <a:srgbClr val="404040"/>
              </a:solidFill>
              <a:latin typeface="Calibri (Body)"/>
            </a:endParaRPr>
          </a:p>
          <a:p>
            <a:pPr marL="342900" indent="-342900" algn="l">
              <a:lnSpc>
                <a:spcPct val="100000"/>
              </a:lnSpc>
              <a:buFont typeface="Wingdings" panose="05000000000000000000" pitchFamily="2" charset="2"/>
              <a:buChar char="§"/>
            </a:pPr>
            <a:r>
              <a:rPr lang="en-US" sz="2400" b="0" i="0" dirty="0">
                <a:solidFill>
                  <a:srgbClr val="404040"/>
                </a:solidFill>
                <a:effectLst/>
                <a:latin typeface="Calibri (Body)"/>
              </a:rPr>
              <a:t>Aims to produce reliable software</a:t>
            </a:r>
          </a:p>
          <a:p>
            <a:pPr marL="342900" indent="-342900" algn="l">
              <a:lnSpc>
                <a:spcPct val="100000"/>
              </a:lnSpc>
              <a:buFont typeface="Wingdings" panose="05000000000000000000" pitchFamily="2" charset="2"/>
              <a:buChar char="§"/>
            </a:pPr>
            <a:endParaRPr lang="en-US" sz="2400" dirty="0">
              <a:solidFill>
                <a:srgbClr val="404040"/>
              </a:solidFill>
              <a:latin typeface="Calibri (Body)"/>
            </a:endParaRPr>
          </a:p>
          <a:p>
            <a:pPr marL="342900" indent="-342900" algn="l">
              <a:lnSpc>
                <a:spcPct val="100000"/>
              </a:lnSpc>
              <a:buFont typeface="Wingdings" panose="05000000000000000000" pitchFamily="2" charset="2"/>
              <a:buChar char="§"/>
            </a:pPr>
            <a:endParaRPr lang="en-US" sz="2400" dirty="0">
              <a:solidFill>
                <a:srgbClr val="000000"/>
              </a:solidFill>
              <a:latin typeface="Calibri (Body)"/>
            </a:endParaRPr>
          </a:p>
          <a:p>
            <a:pPr marL="342900" indent="-342900" algn="l">
              <a:lnSpc>
                <a:spcPct val="100000"/>
              </a:lnSpc>
              <a:buFont typeface="Wingdings" panose="05000000000000000000" pitchFamily="2" charset="2"/>
              <a:buChar char="§"/>
            </a:pPr>
            <a:endParaRPr lang="en-US" sz="2400" dirty="0">
              <a:solidFill>
                <a:srgbClr val="000000"/>
              </a:solidFill>
              <a:latin typeface="Calibri (Body)"/>
            </a:endParaRPr>
          </a:p>
          <a:p>
            <a:pPr marL="342900" indent="-342900" algn="l">
              <a:lnSpc>
                <a:spcPct val="100000"/>
              </a:lnSpc>
              <a:buFont typeface="Wingdings" panose="05000000000000000000" pitchFamily="2" charset="2"/>
              <a:buChar char="§"/>
            </a:pPr>
            <a:endParaRPr lang="en-US" sz="2400" dirty="0">
              <a:solidFill>
                <a:srgbClr val="000000"/>
              </a:solidFill>
              <a:latin typeface="Calibri (Body)"/>
            </a:endParaRPr>
          </a:p>
        </p:txBody>
      </p:sp>
      <p:pic>
        <p:nvPicPr>
          <p:cNvPr id="6" name="Picture 5" descr="A picture containing text, accessory, businesscard, vector graphics&#10;&#10;Description automatically generated">
            <a:extLst>
              <a:ext uri="{FF2B5EF4-FFF2-40B4-BE49-F238E27FC236}">
                <a16:creationId xmlns:a16="http://schemas.microsoft.com/office/drawing/2014/main" id="{AAE25799-2B03-E366-9D2F-A6742D76F7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2577" y="3364778"/>
            <a:ext cx="2608510" cy="260851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20987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PH" b="1" dirty="0"/>
              <a:t>Programming by Contract</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00000"/>
              </a:lnSpc>
              <a:buFont typeface="Wingdings" panose="05000000000000000000" pitchFamily="2" charset="2"/>
              <a:buChar char="§"/>
            </a:pPr>
            <a:r>
              <a:rPr lang="en-US" sz="2400" dirty="0">
                <a:solidFill>
                  <a:srgbClr val="000000"/>
                </a:solidFill>
                <a:latin typeface="Calibri (Body)"/>
              </a:rPr>
              <a:t>Java does not have native support but there are existing third-party libraries that can be used.</a:t>
            </a:r>
          </a:p>
          <a:p>
            <a:pPr marL="342900" indent="-342900" algn="l">
              <a:lnSpc>
                <a:spcPct val="100000"/>
              </a:lnSpc>
              <a:buFont typeface="Wingdings" panose="05000000000000000000" pitchFamily="2" charset="2"/>
              <a:buChar char="§"/>
            </a:pPr>
            <a:endParaRPr lang="en-US" sz="2400" dirty="0">
              <a:solidFill>
                <a:srgbClr val="000000"/>
              </a:solidFill>
              <a:latin typeface="Calibri (Body)"/>
            </a:endParaRPr>
          </a:p>
          <a:p>
            <a:pPr marL="342900" indent="-342900" algn="l">
              <a:lnSpc>
                <a:spcPct val="100000"/>
              </a:lnSpc>
              <a:buFont typeface="Wingdings" panose="05000000000000000000" pitchFamily="2" charset="2"/>
              <a:buChar char="§"/>
            </a:pPr>
            <a:r>
              <a:rPr lang="en-US" sz="2400" dirty="0">
                <a:solidFill>
                  <a:srgbClr val="000000"/>
                </a:solidFill>
                <a:latin typeface="Calibri (Body)"/>
              </a:rPr>
              <a:t>Programming languages with native support for programming by contract include Eiffel and Kotlin.</a:t>
            </a:r>
          </a:p>
          <a:p>
            <a:pPr marL="342900" indent="-342900" algn="l">
              <a:lnSpc>
                <a:spcPct val="100000"/>
              </a:lnSpc>
              <a:buFont typeface="Wingdings" panose="05000000000000000000" pitchFamily="2" charset="2"/>
              <a:buChar char="§"/>
            </a:pPr>
            <a:endParaRPr lang="en-US" sz="2400" dirty="0">
              <a:solidFill>
                <a:srgbClr val="000000"/>
              </a:solidFill>
              <a:latin typeface="Calibri (Body)"/>
            </a:endParaRPr>
          </a:p>
          <a:p>
            <a:pPr marL="342900" indent="-342900" algn="l">
              <a:lnSpc>
                <a:spcPct val="100000"/>
              </a:lnSpc>
              <a:buFont typeface="Wingdings" panose="05000000000000000000" pitchFamily="2" charset="2"/>
              <a:buChar char="§"/>
            </a:pPr>
            <a:endParaRPr lang="en-US" sz="2400" dirty="0">
              <a:solidFill>
                <a:srgbClr val="000000"/>
              </a:solidFill>
              <a:latin typeface="Calibri (Body)"/>
            </a:endParaRPr>
          </a:p>
          <a:p>
            <a:pPr marL="342900" indent="-342900" algn="l">
              <a:lnSpc>
                <a:spcPct val="100000"/>
              </a:lnSpc>
              <a:buFont typeface="Wingdings" panose="05000000000000000000" pitchFamily="2" charset="2"/>
              <a:buChar char="§"/>
            </a:pPr>
            <a:endParaRPr lang="en-US" sz="2400" dirty="0">
              <a:solidFill>
                <a:srgbClr val="000000"/>
              </a:solidFill>
              <a:latin typeface="Calibri (Body)"/>
            </a:endParaRPr>
          </a:p>
          <a:p>
            <a:pPr marL="342900" indent="-342900" algn="l">
              <a:lnSpc>
                <a:spcPct val="100000"/>
              </a:lnSpc>
              <a:buFont typeface="Wingdings" panose="05000000000000000000" pitchFamily="2" charset="2"/>
              <a:buChar char="§"/>
            </a:pPr>
            <a:endParaRPr lang="en-US" sz="2400" dirty="0">
              <a:solidFill>
                <a:srgbClr val="000000"/>
              </a:solidFill>
              <a:latin typeface="Calibri (Body)"/>
            </a:endParaRPr>
          </a:p>
          <a:p>
            <a:pPr marL="342900" indent="-342900" algn="l">
              <a:lnSpc>
                <a:spcPct val="100000"/>
              </a:lnSpc>
              <a:buFont typeface="Wingdings" panose="05000000000000000000" pitchFamily="2" charset="2"/>
              <a:buChar char="§"/>
            </a:pPr>
            <a:endParaRPr lang="en-US" sz="2400" dirty="0">
              <a:solidFill>
                <a:srgbClr val="000000"/>
              </a:solidFill>
              <a:latin typeface="Calibri (Body)"/>
            </a:endParaRPr>
          </a:p>
          <a:p>
            <a:pPr marL="342900" indent="-342900" algn="l">
              <a:lnSpc>
                <a:spcPct val="100000"/>
              </a:lnSpc>
              <a:buFont typeface="Wingdings" panose="05000000000000000000" pitchFamily="2" charset="2"/>
              <a:buChar char="§"/>
            </a:pPr>
            <a:endParaRPr lang="en-US" sz="2400" dirty="0">
              <a:solidFill>
                <a:srgbClr val="000000"/>
              </a:solidFill>
              <a:latin typeface="Calibri (Body)"/>
            </a:endParaRPr>
          </a:p>
          <a:p>
            <a:pPr algn="l">
              <a:lnSpc>
                <a:spcPct val="100000"/>
              </a:lnSpc>
            </a:pPr>
            <a:endParaRPr lang="en-US" sz="2400" dirty="0">
              <a:solidFill>
                <a:srgbClr val="000000"/>
              </a:solidFill>
              <a:latin typeface="Calibri (Body)"/>
            </a:endParaRPr>
          </a:p>
        </p:txBody>
      </p:sp>
    </p:spTree>
    <p:extLst>
      <p:ext uri="{BB962C8B-B14F-4D97-AF65-F5344CB8AC3E}">
        <p14:creationId xmlns:p14="http://schemas.microsoft.com/office/powerpoint/2010/main" val="452048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PH" b="1" dirty="0"/>
              <a:t>Reliability</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CCOBJPGL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500" b="1" dirty="0">
                <a:solidFill>
                  <a:srgbClr val="000000"/>
                </a:solidFill>
                <a:latin typeface="+mn-lt"/>
              </a:rPr>
              <a:t>Correctness</a:t>
            </a:r>
          </a:p>
          <a:p>
            <a:pPr algn="l">
              <a:lnSpc>
                <a:spcPct val="100000"/>
              </a:lnSpc>
            </a:pPr>
            <a:r>
              <a:rPr lang="en-US" sz="2500" dirty="0">
                <a:solidFill>
                  <a:srgbClr val="000000"/>
                </a:solidFill>
                <a:latin typeface="+mn-lt"/>
              </a:rPr>
              <a:t>Software does what it is supposed to do.</a:t>
            </a:r>
          </a:p>
          <a:p>
            <a:pPr algn="l">
              <a:lnSpc>
                <a:spcPct val="100000"/>
              </a:lnSpc>
            </a:pPr>
            <a:endParaRPr lang="en-US" sz="2500" dirty="0">
              <a:solidFill>
                <a:srgbClr val="000000"/>
              </a:solidFill>
              <a:latin typeface="+mn-lt"/>
            </a:endParaRPr>
          </a:p>
          <a:p>
            <a:pPr algn="l">
              <a:lnSpc>
                <a:spcPct val="100000"/>
              </a:lnSpc>
            </a:pPr>
            <a:r>
              <a:rPr lang="en-US" sz="2500" b="1" dirty="0">
                <a:solidFill>
                  <a:srgbClr val="000000"/>
                </a:solidFill>
                <a:latin typeface="+mn-lt"/>
              </a:rPr>
              <a:t>Robustness</a:t>
            </a:r>
          </a:p>
          <a:p>
            <a:pPr algn="l">
              <a:lnSpc>
                <a:spcPct val="100000"/>
              </a:lnSpc>
            </a:pPr>
            <a:r>
              <a:rPr lang="en-US" sz="2500" dirty="0">
                <a:solidFill>
                  <a:srgbClr val="000000"/>
                </a:solidFill>
                <a:latin typeface="+mn-lt"/>
              </a:rPr>
              <a:t>Software behaves in some acceptable manner in situations where it cannot do what it is supposed to do. </a:t>
            </a:r>
          </a:p>
          <a:p>
            <a:pPr algn="l">
              <a:lnSpc>
                <a:spcPct val="100000"/>
              </a:lnSpc>
            </a:pPr>
            <a:endParaRPr lang="en-US" sz="2500" b="1" dirty="0">
              <a:solidFill>
                <a:srgbClr val="000000"/>
              </a:solidFill>
              <a:latin typeface="+mn-lt"/>
            </a:endParaRPr>
          </a:p>
          <a:p>
            <a:pPr algn="l">
              <a:lnSpc>
                <a:spcPct val="100000"/>
              </a:lnSpc>
            </a:pPr>
            <a:endParaRPr lang="en-US" sz="2500" b="1" dirty="0">
              <a:solidFill>
                <a:srgbClr val="000000"/>
              </a:solidFill>
              <a:latin typeface="+mn-lt"/>
            </a:endParaRPr>
          </a:p>
          <a:p>
            <a:pPr algn="l">
              <a:lnSpc>
                <a:spcPct val="100000"/>
              </a:lnSpc>
            </a:pPr>
            <a:endParaRPr lang="en-US" sz="2500" b="1" dirty="0">
              <a:solidFill>
                <a:srgbClr val="000000"/>
              </a:solidFill>
              <a:latin typeface="+mn-lt"/>
            </a:endParaRPr>
          </a:p>
          <a:p>
            <a:pPr algn="l">
              <a:lnSpc>
                <a:spcPct val="100000"/>
              </a:lnSpc>
            </a:pPr>
            <a:endParaRPr lang="en-US" sz="2500" b="1" dirty="0">
              <a:solidFill>
                <a:srgbClr val="000000"/>
              </a:solidFill>
              <a:latin typeface="+mn-lt"/>
            </a:endParaRPr>
          </a:p>
          <a:p>
            <a:pPr algn="l">
              <a:lnSpc>
                <a:spcPct val="100000"/>
              </a:lnSpc>
            </a:pPr>
            <a:endParaRPr lang="en-US" sz="2500" b="1" dirty="0">
              <a:solidFill>
                <a:srgbClr val="000000"/>
              </a:solidFill>
              <a:latin typeface="+mn-lt"/>
            </a:endParaRPr>
          </a:p>
        </p:txBody>
      </p:sp>
    </p:spTree>
    <p:extLst>
      <p:ext uri="{BB962C8B-B14F-4D97-AF65-F5344CB8AC3E}">
        <p14:creationId xmlns:p14="http://schemas.microsoft.com/office/powerpoint/2010/main" val="1581833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PH" b="1" dirty="0"/>
              <a:t>Assertions</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CCOBJPGL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500" dirty="0">
                <a:solidFill>
                  <a:srgbClr val="000000"/>
                </a:solidFill>
                <a:latin typeface="+mn-lt"/>
              </a:rPr>
              <a:t>Boolean expressions that allow a program to check itself as it runs.</a:t>
            </a:r>
          </a:p>
          <a:p>
            <a:pPr algn="l">
              <a:lnSpc>
                <a:spcPct val="100000"/>
              </a:lnSpc>
            </a:pPr>
            <a:endParaRPr lang="en-US" sz="2500" dirty="0">
              <a:solidFill>
                <a:srgbClr val="000000"/>
              </a:solidFill>
              <a:latin typeface="+mn-lt"/>
            </a:endParaRPr>
          </a:p>
          <a:p>
            <a:pPr marL="342900" indent="-342900" algn="l">
              <a:lnSpc>
                <a:spcPct val="100000"/>
              </a:lnSpc>
              <a:buFont typeface="Wingdings" panose="05000000000000000000" pitchFamily="2" charset="2"/>
              <a:buChar char="§"/>
            </a:pPr>
            <a:r>
              <a:rPr lang="en-US" sz="2500" dirty="0">
                <a:solidFill>
                  <a:srgbClr val="000000"/>
                </a:solidFill>
                <a:latin typeface="+mn-lt"/>
              </a:rPr>
              <a:t>When an assertion evaluates to true, the program is operating as expected.</a:t>
            </a:r>
          </a:p>
          <a:p>
            <a:pPr marL="342900" indent="-342900" algn="l">
              <a:lnSpc>
                <a:spcPct val="100000"/>
              </a:lnSpc>
              <a:buFont typeface="Wingdings" panose="05000000000000000000" pitchFamily="2" charset="2"/>
              <a:buChar char="§"/>
            </a:pPr>
            <a:endParaRPr lang="en-US" sz="2500" dirty="0">
              <a:solidFill>
                <a:srgbClr val="000000"/>
              </a:solidFill>
              <a:latin typeface="+mn-lt"/>
            </a:endParaRPr>
          </a:p>
          <a:p>
            <a:pPr marL="342900" indent="-342900" algn="l">
              <a:lnSpc>
                <a:spcPct val="100000"/>
              </a:lnSpc>
              <a:buFont typeface="Wingdings" panose="05000000000000000000" pitchFamily="2" charset="2"/>
              <a:buChar char="§"/>
            </a:pPr>
            <a:r>
              <a:rPr lang="en-US" sz="2500" dirty="0">
                <a:solidFill>
                  <a:srgbClr val="000000"/>
                </a:solidFill>
                <a:latin typeface="+mn-lt"/>
              </a:rPr>
              <a:t>When an assertion evaluates to false, it indicates that the program has an error.</a:t>
            </a:r>
          </a:p>
          <a:p>
            <a:pPr algn="l">
              <a:lnSpc>
                <a:spcPct val="100000"/>
              </a:lnSpc>
            </a:pPr>
            <a:endParaRPr lang="en-US" sz="2500" dirty="0">
              <a:solidFill>
                <a:srgbClr val="000000"/>
              </a:solidFill>
              <a:latin typeface="+mn-lt"/>
            </a:endParaRPr>
          </a:p>
          <a:p>
            <a:pPr algn="l">
              <a:lnSpc>
                <a:spcPct val="100000"/>
              </a:lnSpc>
            </a:pPr>
            <a:endParaRPr lang="en-US" sz="2500" dirty="0">
              <a:solidFill>
                <a:srgbClr val="000000"/>
              </a:solidFill>
              <a:latin typeface="+mn-lt"/>
            </a:endParaRPr>
          </a:p>
          <a:p>
            <a:pPr algn="l">
              <a:lnSpc>
                <a:spcPct val="100000"/>
              </a:lnSpc>
            </a:pPr>
            <a:endParaRPr lang="en-US" sz="2500" dirty="0">
              <a:solidFill>
                <a:srgbClr val="000000"/>
              </a:solidFill>
              <a:latin typeface="+mn-lt"/>
            </a:endParaRPr>
          </a:p>
          <a:p>
            <a:pPr algn="l">
              <a:lnSpc>
                <a:spcPct val="100000"/>
              </a:lnSpc>
            </a:pPr>
            <a:endParaRPr lang="en-US" sz="2500" dirty="0">
              <a:solidFill>
                <a:srgbClr val="000000"/>
              </a:solidFill>
              <a:latin typeface="+mn-lt"/>
            </a:endParaRPr>
          </a:p>
        </p:txBody>
      </p:sp>
    </p:spTree>
    <p:extLst>
      <p:ext uri="{BB962C8B-B14F-4D97-AF65-F5344CB8AC3E}">
        <p14:creationId xmlns:p14="http://schemas.microsoft.com/office/powerpoint/2010/main" val="168591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PH" b="1" dirty="0"/>
              <a:t>Syntax</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CCOBJPGL</a:t>
            </a:r>
            <a:endParaRPr lang="en-PH" dirty="0"/>
          </a:p>
        </p:txBody>
      </p:sp>
      <p:sp>
        <p:nvSpPr>
          <p:cNvPr id="6" name="TextBox 5">
            <a:extLst>
              <a:ext uri="{FF2B5EF4-FFF2-40B4-BE49-F238E27FC236}">
                <a16:creationId xmlns:a16="http://schemas.microsoft.com/office/drawing/2014/main" id="{35E8A745-A65C-571E-5845-146934FCD148}"/>
              </a:ext>
            </a:extLst>
          </p:cNvPr>
          <p:cNvSpPr txBox="1"/>
          <p:nvPr/>
        </p:nvSpPr>
        <p:spPr>
          <a:xfrm>
            <a:off x="1286492" y="1682000"/>
            <a:ext cx="10185072" cy="477054"/>
          </a:xfrm>
          <a:prstGeom prst="rect">
            <a:avLst/>
          </a:prstGeom>
          <a:noFill/>
        </p:spPr>
        <p:txBody>
          <a:bodyPr wrap="square" rtlCol="0">
            <a:spAutoFit/>
          </a:bodyPr>
          <a:lstStyle/>
          <a:p>
            <a:r>
              <a:rPr lang="en-PH" sz="2500" dirty="0">
                <a:solidFill>
                  <a:srgbClr val="7030A0"/>
                </a:solidFill>
                <a:latin typeface="Consolas" panose="020B0609020204030204" pitchFamily="49" charset="0"/>
              </a:rPr>
              <a:t>assert </a:t>
            </a:r>
            <a:r>
              <a:rPr lang="en-PH" sz="2500" dirty="0">
                <a:solidFill>
                  <a:srgbClr val="0070C0"/>
                </a:solidFill>
                <a:latin typeface="Consolas" panose="020B0609020204030204" pitchFamily="49" charset="0"/>
              </a:rPr>
              <a:t>(Boolean condition)</a:t>
            </a:r>
            <a:r>
              <a:rPr lang="en-PH" sz="2500" dirty="0">
                <a:solidFill>
                  <a:srgbClr val="7030A0"/>
                </a:solidFill>
                <a:latin typeface="Consolas" panose="020B0609020204030204" pitchFamily="49" charset="0"/>
              </a:rPr>
              <a:t> </a:t>
            </a:r>
            <a:r>
              <a:rPr lang="en-PH" sz="2500" dirty="0">
                <a:latin typeface="Consolas" panose="020B0609020204030204" pitchFamily="49" charset="0"/>
              </a:rPr>
              <a:t>:</a:t>
            </a:r>
            <a:r>
              <a:rPr lang="en-PH" sz="2500" dirty="0">
                <a:solidFill>
                  <a:srgbClr val="7030A0"/>
                </a:solidFill>
                <a:latin typeface="Consolas" panose="020B0609020204030204" pitchFamily="49" charset="0"/>
              </a:rPr>
              <a:t> </a:t>
            </a:r>
            <a:r>
              <a:rPr lang="en-PH" sz="2500" dirty="0">
                <a:solidFill>
                  <a:srgbClr val="FFC000"/>
                </a:solidFill>
                <a:latin typeface="Consolas" panose="020B0609020204030204" pitchFamily="49" charset="0"/>
              </a:rPr>
              <a:t>(assertion error message)</a:t>
            </a:r>
            <a:r>
              <a:rPr lang="en-PH" sz="2500" dirty="0">
                <a:latin typeface="Consolas" panose="020B0609020204030204" pitchFamily="49" charset="0"/>
              </a:rPr>
              <a:t>;</a:t>
            </a:r>
            <a:endParaRPr lang="en-PH" sz="2500" dirty="0"/>
          </a:p>
        </p:txBody>
      </p:sp>
      <p:sp>
        <p:nvSpPr>
          <p:cNvPr id="7" name="TextBox 6">
            <a:extLst>
              <a:ext uri="{FF2B5EF4-FFF2-40B4-BE49-F238E27FC236}">
                <a16:creationId xmlns:a16="http://schemas.microsoft.com/office/drawing/2014/main" id="{153604E9-6B6B-1104-031C-DFA4C4B157EC}"/>
              </a:ext>
            </a:extLst>
          </p:cNvPr>
          <p:cNvSpPr txBox="1"/>
          <p:nvPr/>
        </p:nvSpPr>
        <p:spPr>
          <a:xfrm>
            <a:off x="1286492" y="3433716"/>
            <a:ext cx="10185072" cy="477054"/>
          </a:xfrm>
          <a:prstGeom prst="rect">
            <a:avLst/>
          </a:prstGeom>
          <a:noFill/>
        </p:spPr>
        <p:txBody>
          <a:bodyPr wrap="square" rtlCol="0">
            <a:spAutoFit/>
          </a:bodyPr>
          <a:lstStyle/>
          <a:p>
            <a:r>
              <a:rPr lang="en-PH" sz="2500" dirty="0">
                <a:solidFill>
                  <a:srgbClr val="7030A0"/>
                </a:solidFill>
                <a:latin typeface="Consolas" panose="020B0609020204030204" pitchFamily="49" charset="0"/>
              </a:rPr>
              <a:t>assert </a:t>
            </a:r>
            <a:r>
              <a:rPr lang="en-PH" sz="2500" dirty="0">
                <a:solidFill>
                  <a:srgbClr val="0070C0"/>
                </a:solidFill>
                <a:latin typeface="Consolas" panose="020B0609020204030204" pitchFamily="49" charset="0"/>
              </a:rPr>
              <a:t>divisor != 0 </a:t>
            </a:r>
            <a:r>
              <a:rPr lang="en-PH" sz="2500" dirty="0">
                <a:latin typeface="Consolas" panose="020B0609020204030204" pitchFamily="49" charset="0"/>
              </a:rPr>
              <a:t>:</a:t>
            </a:r>
            <a:r>
              <a:rPr lang="en-PH" sz="2500" dirty="0">
                <a:solidFill>
                  <a:srgbClr val="7030A0"/>
                </a:solidFill>
                <a:latin typeface="Consolas" panose="020B0609020204030204" pitchFamily="49" charset="0"/>
              </a:rPr>
              <a:t> “Divisor cannot be zero!”;</a:t>
            </a:r>
            <a:endParaRPr lang="en-PH" sz="2500" dirty="0">
              <a:solidFill>
                <a:srgbClr val="FFC000"/>
              </a:solidFill>
            </a:endParaRPr>
          </a:p>
        </p:txBody>
      </p:sp>
    </p:spTree>
    <p:extLst>
      <p:ext uri="{BB962C8B-B14F-4D97-AF65-F5344CB8AC3E}">
        <p14:creationId xmlns:p14="http://schemas.microsoft.com/office/powerpoint/2010/main" val="1515244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PH" b="1" dirty="0"/>
              <a:t>Types of Assertions</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CCOBJPGL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500" b="1" i="0" dirty="0">
                <a:solidFill>
                  <a:srgbClr val="404040"/>
                </a:solidFill>
                <a:effectLst/>
                <a:latin typeface="Calibri (Body)"/>
              </a:rPr>
              <a:t>Precondition</a:t>
            </a:r>
            <a:r>
              <a:rPr lang="en-US" sz="2500" b="0" i="0" dirty="0">
                <a:solidFill>
                  <a:srgbClr val="404040"/>
                </a:solidFill>
                <a:effectLst/>
                <a:latin typeface="Calibri (Body)"/>
              </a:rPr>
              <a:t> </a:t>
            </a:r>
          </a:p>
          <a:p>
            <a:pPr algn="l"/>
            <a:r>
              <a:rPr lang="en-US" sz="2500" b="0" i="0" dirty="0">
                <a:solidFill>
                  <a:srgbClr val="404040"/>
                </a:solidFill>
                <a:effectLst/>
                <a:latin typeface="Calibri (Body)"/>
              </a:rPr>
              <a:t>The specified conditions must be satisfied by the application before calling an external component.</a:t>
            </a:r>
          </a:p>
          <a:p>
            <a:pPr algn="l">
              <a:buFont typeface="+mj-lt"/>
              <a:buAutoNum type="arabicPeriod"/>
            </a:pPr>
            <a:endParaRPr lang="en-US" sz="2500" dirty="0">
              <a:solidFill>
                <a:srgbClr val="404040"/>
              </a:solidFill>
              <a:latin typeface="Calibri (Body)"/>
            </a:endParaRPr>
          </a:p>
          <a:p>
            <a:pPr algn="l"/>
            <a:r>
              <a:rPr lang="en-US" sz="2500" b="1" i="0" dirty="0">
                <a:solidFill>
                  <a:srgbClr val="404040"/>
                </a:solidFill>
                <a:effectLst/>
                <a:latin typeface="Calibri (Body)"/>
              </a:rPr>
              <a:t>Postcondition</a:t>
            </a:r>
          </a:p>
          <a:p>
            <a:pPr algn="l"/>
            <a:r>
              <a:rPr lang="en-US" sz="2500" b="0" i="0" dirty="0">
                <a:solidFill>
                  <a:srgbClr val="404040"/>
                </a:solidFill>
                <a:effectLst/>
                <a:latin typeface="Calibri (Body)"/>
              </a:rPr>
              <a:t>The specified condition must be satisfied by the application after an external condition has been executed.</a:t>
            </a:r>
          </a:p>
          <a:p>
            <a:pPr algn="l">
              <a:buFont typeface="+mj-lt"/>
              <a:buAutoNum type="arabicPeriod"/>
            </a:pPr>
            <a:endParaRPr lang="en-US" sz="2500" b="0" i="0" dirty="0">
              <a:solidFill>
                <a:srgbClr val="404040"/>
              </a:solidFill>
              <a:effectLst/>
              <a:latin typeface="Calibri (Body)"/>
            </a:endParaRPr>
          </a:p>
          <a:p>
            <a:pPr algn="l"/>
            <a:r>
              <a:rPr lang="en-US" sz="2500" b="1" i="0" dirty="0">
                <a:solidFill>
                  <a:srgbClr val="404040"/>
                </a:solidFill>
                <a:effectLst/>
                <a:latin typeface="Calibri (Body)"/>
              </a:rPr>
              <a:t>Invariant</a:t>
            </a:r>
            <a:r>
              <a:rPr lang="en-US" sz="2500" b="0" i="0" dirty="0">
                <a:solidFill>
                  <a:srgbClr val="404040"/>
                </a:solidFill>
                <a:effectLst/>
                <a:latin typeface="Calibri (Body)"/>
              </a:rPr>
              <a:t> </a:t>
            </a:r>
          </a:p>
          <a:p>
            <a:pPr algn="l"/>
            <a:r>
              <a:rPr lang="en-US" sz="2500" b="0" i="0" dirty="0">
                <a:solidFill>
                  <a:srgbClr val="404040"/>
                </a:solidFill>
                <a:effectLst/>
                <a:latin typeface="Calibri (Body)"/>
              </a:rPr>
              <a:t>The specified condition must be satisfied by the application.</a:t>
            </a:r>
          </a:p>
          <a:p>
            <a:pPr algn="l"/>
            <a:endParaRPr lang="en-US" sz="2500" dirty="0">
              <a:solidFill>
                <a:srgbClr val="404040"/>
              </a:solidFill>
              <a:latin typeface="Calibri (Body)"/>
            </a:endParaRPr>
          </a:p>
          <a:p>
            <a:pPr algn="l"/>
            <a:endParaRPr lang="en-US" sz="2500" b="0" i="0" dirty="0">
              <a:solidFill>
                <a:srgbClr val="404040"/>
              </a:solidFill>
              <a:effectLst/>
              <a:latin typeface="Calibri (Body)"/>
            </a:endParaRPr>
          </a:p>
          <a:p>
            <a:pPr algn="l">
              <a:buFont typeface="+mj-lt"/>
              <a:buAutoNum type="arabicPeriod"/>
            </a:pPr>
            <a:endParaRPr lang="en-US" sz="2500" b="0" i="0" dirty="0">
              <a:solidFill>
                <a:srgbClr val="404040"/>
              </a:solidFill>
              <a:effectLst/>
              <a:latin typeface="Calibri (Body)"/>
            </a:endParaRPr>
          </a:p>
        </p:txBody>
      </p:sp>
    </p:spTree>
    <p:extLst>
      <p:ext uri="{BB962C8B-B14F-4D97-AF65-F5344CB8AC3E}">
        <p14:creationId xmlns:p14="http://schemas.microsoft.com/office/powerpoint/2010/main" val="2237329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1540</TotalTime>
  <Words>422</Words>
  <Application>Microsoft Office PowerPoint</Application>
  <PresentationFormat>Widescreen</PresentationFormat>
  <Paragraphs>98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(Body)</vt:lpstr>
      <vt:lpstr>Calibri Light</vt:lpstr>
      <vt:lpstr>Consolas</vt:lpstr>
      <vt:lpstr>Wingdings</vt:lpstr>
      <vt:lpstr>Office Theme</vt:lpstr>
      <vt:lpstr>Programming by Contract</vt:lpstr>
      <vt:lpstr>Software Requirement Specification</vt:lpstr>
      <vt:lpstr>PowerPoint Presentation</vt:lpstr>
      <vt:lpstr>Programming by Contract</vt:lpstr>
      <vt:lpstr>Programming by Contract</vt:lpstr>
      <vt:lpstr>Reliability</vt:lpstr>
      <vt:lpstr>Assertions</vt:lpstr>
      <vt:lpstr>Syntax</vt:lpstr>
      <vt:lpstr>Types of Assertions</vt:lpstr>
      <vt:lpstr>Example</vt:lpstr>
      <vt:lpstr>Assertions are not…</vt:lpstr>
      <vt:lpstr>Dealing with errors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SLY Ponio</dc:creator>
  <cp:lastModifiedBy>SLY Ponio</cp:lastModifiedBy>
  <cp:revision>230</cp:revision>
  <dcterms:created xsi:type="dcterms:W3CDTF">2022-05-11T03:47:05Z</dcterms:created>
  <dcterms:modified xsi:type="dcterms:W3CDTF">2023-04-17T15:09:53Z</dcterms:modified>
</cp:coreProperties>
</file>