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7" r:id="rId5"/>
    <p:sldId id="324" r:id="rId6"/>
    <p:sldId id="398" r:id="rId7"/>
    <p:sldId id="399" r:id="rId8"/>
    <p:sldId id="400" r:id="rId9"/>
    <p:sldId id="388" r:id="rId10"/>
    <p:sldId id="401" r:id="rId11"/>
    <p:sldId id="409" r:id="rId12"/>
    <p:sldId id="406" r:id="rId13"/>
    <p:sldId id="407" r:id="rId14"/>
    <p:sldId id="410" r:id="rId15"/>
    <p:sldId id="411" r:id="rId16"/>
    <p:sldId id="412" r:id="rId17"/>
    <p:sldId id="41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182" autoAdjust="0"/>
  </p:normalViewPr>
  <p:slideViewPr>
    <p:cSldViewPr snapToGrid="0">
      <p:cViewPr varScale="1">
        <p:scale>
          <a:sx n="79" d="100"/>
          <a:sy n="79" d="100"/>
        </p:scale>
        <p:origin x="120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5433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6053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4117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0319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138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301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8964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1866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4408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9894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6954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6563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685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12/01/2024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Little’s Law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CCOMPORG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CCOMPORG</a:t>
            </a:r>
            <a:endParaRPr lang="en-PH" dirty="0"/>
          </a:p>
        </p:txBody>
      </p:sp>
      <p:pic>
        <p:nvPicPr>
          <p:cNvPr id="7" name="Picture 6" descr="People standing in a cafe&#10;&#10;Description automatically generated">
            <a:extLst>
              <a:ext uri="{FF2B5EF4-FFF2-40B4-BE49-F238E27FC236}">
                <a16:creationId xmlns:a16="http://schemas.microsoft.com/office/drawing/2014/main" id="{3556B894-6CB0-7BF6-3238-D80DC2FA3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47" y="1523505"/>
            <a:ext cx="4265247" cy="28445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28A658-0FB5-796E-2FE9-14614835BF26}"/>
              </a:ext>
            </a:extLst>
          </p:cNvPr>
          <p:cNvSpPr txBox="1"/>
          <p:nvPr/>
        </p:nvSpPr>
        <p:spPr>
          <a:xfrm>
            <a:off x="233860" y="1523505"/>
            <a:ext cx="68021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Great</a:t>
            </a:r>
            <a:r>
              <a:rPr lang="en-US" sz="2400" dirty="0"/>
              <a:t>! You managed to increase the number of customers in your shop who want to make a purchase.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But your cashier can’t seem to keep up with the increase</a:t>
            </a:r>
            <a:r>
              <a:rPr lang="en-US" sz="2400" dirty="0"/>
              <a:t>. This is where you may need to consider either hiring more staff or increasing your prices to suit demand. </a:t>
            </a:r>
            <a:endParaRPr lang="en-PH" sz="2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C31E4A-3A49-200D-FA84-34A8E292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94407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Little’s Law Example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CE8DF-4FAA-6023-5091-9D163FD2AE34}"/>
              </a:ext>
            </a:extLst>
          </p:cNvPr>
          <p:cNvSpPr txBox="1"/>
          <p:nvPr/>
        </p:nvSpPr>
        <p:spPr>
          <a:xfrm>
            <a:off x="233860" y="4792154"/>
            <a:ext cx="114989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But, hiring another seller also means that now you’ll have to pay two salaries, which is another factor to consider if you are looking to increase your revenue.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15341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CCOMPORG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8A658-0FB5-796E-2FE9-14614835BF26}"/>
              </a:ext>
            </a:extLst>
          </p:cNvPr>
          <p:cNvSpPr txBox="1"/>
          <p:nvPr/>
        </p:nvSpPr>
        <p:spPr>
          <a:xfrm>
            <a:off x="233860" y="1523505"/>
            <a:ext cx="111290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Imagine you work in a car factory and your boss wants to produce </a:t>
            </a:r>
            <a:r>
              <a:rPr lang="en-US" sz="2400" b="1" dirty="0">
                <a:solidFill>
                  <a:srgbClr val="00B0F0"/>
                </a:solidFill>
              </a:rPr>
              <a:t>32 cars per day </a:t>
            </a:r>
            <a:r>
              <a:rPr lang="en-US" sz="2400" dirty="0"/>
              <a:t>and the factory operates </a:t>
            </a:r>
            <a:r>
              <a:rPr lang="en-US" sz="2400" b="1" dirty="0">
                <a:solidFill>
                  <a:srgbClr val="00B0F0"/>
                </a:solidFill>
              </a:rPr>
              <a:t>8 hours </a:t>
            </a:r>
            <a:r>
              <a:rPr lang="en-US" sz="2400" dirty="0"/>
              <a:t>a day.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C31E4A-3A49-200D-FA84-34A8E292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94407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Little’s Law Example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19A1C-EF4B-DA5E-45C3-05DD4876D3C5}"/>
              </a:ext>
            </a:extLst>
          </p:cNvPr>
          <p:cNvSpPr txBox="1"/>
          <p:nvPr/>
        </p:nvSpPr>
        <p:spPr>
          <a:xfrm>
            <a:off x="459204" y="2563984"/>
            <a:ext cx="93919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Question</a:t>
            </a:r>
            <a:r>
              <a:rPr lang="en-US" sz="2400" dirty="0"/>
              <a:t>: How many cars does the factory need to produce every hour?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6DDCB-14FC-CB30-2DD6-34EA8209A130}"/>
              </a:ext>
            </a:extLst>
          </p:cNvPr>
          <p:cNvSpPr txBox="1"/>
          <p:nvPr/>
        </p:nvSpPr>
        <p:spPr>
          <a:xfrm>
            <a:off x="459204" y="3235131"/>
            <a:ext cx="32896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Answer</a:t>
            </a:r>
            <a:r>
              <a:rPr lang="en-US" sz="2400" dirty="0"/>
              <a:t>: 4 cars per hour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066D3B-389A-5825-1FBB-6D395A42EB32}"/>
                  </a:ext>
                </a:extLst>
              </p:cNvPr>
              <p:cNvSpPr txBox="1"/>
              <p:nvPr/>
            </p:nvSpPr>
            <p:spPr>
              <a:xfrm>
                <a:off x="1889760" y="4092814"/>
                <a:ext cx="8875775" cy="1069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𝒕𝒂𝒓𝒈𝒆𝒕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𝒓𝒂𝒕𝒆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𝒑𝒆𝒓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𝒅𝒂𝒚</m:t>
                        </m:r>
                      </m:num>
                      <m:den>
                        <m:r>
                          <a:rPr lang="en-US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𝒉𝒐𝒖𝒓𝒔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𝒐𝒇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𝒐𝒑𝒆𝒓𝒂𝒕𝒊𝒐𝒏</m:t>
                        </m:r>
                      </m:den>
                    </m:f>
                    <m:r>
                      <a:rPr lang="en-US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𝟑𝟐</m:t>
                        </m:r>
                      </m:num>
                      <m:den>
                        <m:r>
                          <a:rPr lang="en-US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PH" sz="4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4 cars per hour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066D3B-389A-5825-1FBB-6D395A42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60" y="4092814"/>
                <a:ext cx="8875775" cy="1069524"/>
              </a:xfrm>
              <a:prstGeom prst="rect">
                <a:avLst/>
              </a:prstGeom>
              <a:blipFill>
                <a:blip r:embed="rId4"/>
                <a:stretch>
                  <a:fillRect r="-1442" b="-28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91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CCOMPORG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8A658-0FB5-796E-2FE9-14614835BF26}"/>
              </a:ext>
            </a:extLst>
          </p:cNvPr>
          <p:cNvSpPr txBox="1"/>
          <p:nvPr/>
        </p:nvSpPr>
        <p:spPr>
          <a:xfrm>
            <a:off x="233860" y="1523505"/>
            <a:ext cx="111290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Imagine you work in a car factory and your boss wants to produce </a:t>
            </a:r>
            <a:r>
              <a:rPr lang="en-US" sz="2400" b="1" dirty="0">
                <a:solidFill>
                  <a:srgbClr val="00B0F0"/>
                </a:solidFill>
              </a:rPr>
              <a:t>32 cars per day </a:t>
            </a:r>
            <a:r>
              <a:rPr lang="en-US" sz="2400" dirty="0"/>
              <a:t>and the factory operates </a:t>
            </a:r>
            <a:r>
              <a:rPr lang="en-US" sz="2400" b="1" dirty="0">
                <a:solidFill>
                  <a:srgbClr val="00B0F0"/>
                </a:solidFill>
              </a:rPr>
              <a:t>8 hours </a:t>
            </a:r>
            <a:r>
              <a:rPr lang="en-US" sz="2400" dirty="0"/>
              <a:t>a day.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C31E4A-3A49-200D-FA84-34A8E292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94407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Little’s Law Example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532CA-97C6-5482-8174-C4ADE25AAD28}"/>
              </a:ext>
            </a:extLst>
          </p:cNvPr>
          <p:cNvSpPr txBox="1"/>
          <p:nvPr/>
        </p:nvSpPr>
        <p:spPr>
          <a:xfrm>
            <a:off x="459204" y="2602604"/>
            <a:ext cx="111290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Question</a:t>
            </a:r>
            <a:r>
              <a:rPr lang="en-US" sz="2400" dirty="0"/>
              <a:t>: If 4 cars can be produced every hour. What is the total amount of time it takes to produce </a:t>
            </a:r>
            <a:r>
              <a:rPr lang="en-US" sz="2400" b="1" dirty="0">
                <a:solidFill>
                  <a:srgbClr val="00B0F0"/>
                </a:solidFill>
              </a:rPr>
              <a:t>1 car</a:t>
            </a:r>
            <a:r>
              <a:rPr lang="en-US" sz="2400" dirty="0"/>
              <a:t>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8971D-68F0-D9E4-4BC2-73D88D21C69E}"/>
              </a:ext>
            </a:extLst>
          </p:cNvPr>
          <p:cNvSpPr txBox="1"/>
          <p:nvPr/>
        </p:nvSpPr>
        <p:spPr>
          <a:xfrm>
            <a:off x="465507" y="3554524"/>
            <a:ext cx="563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Answer</a:t>
            </a:r>
            <a:r>
              <a:rPr lang="en-US" sz="2400" dirty="0"/>
              <a:t>: 1 car is produced every 15 minutes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4ED78C-5FAC-D44E-5A60-B11557CBDE94}"/>
                  </a:ext>
                </a:extLst>
              </p:cNvPr>
              <p:cNvSpPr txBox="1"/>
              <p:nvPr/>
            </p:nvSpPr>
            <p:spPr>
              <a:xfrm>
                <a:off x="633983" y="4405455"/>
                <a:ext cx="10924032" cy="1309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sz="5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𝒎𝒊𝒏𝒖𝒕𝒆𝒔</m:t>
                        </m:r>
                      </m:num>
                      <m:den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𝒄𝒂𝒓𝒔</m:t>
                        </m:r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𝒑𝒓𝒐𝒅𝒖𝒄𝒆𝒅</m:t>
                        </m:r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𝒑𝒆𝒓</m:t>
                        </m:r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𝒉𝒐𝒖𝒓</m:t>
                        </m:r>
                      </m:den>
                    </m:f>
                    <m:r>
                      <a:rPr lang="en-US" sz="5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𝟔𝟎</m:t>
                        </m:r>
                      </m:num>
                      <m:den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PH" sz="5000" b="1" dirty="0"/>
                  <a:t> = 15 minutes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4ED78C-5FAC-D44E-5A60-B11557CBD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83" y="4405455"/>
                <a:ext cx="10924032" cy="1309974"/>
              </a:xfrm>
              <a:prstGeom prst="rect">
                <a:avLst/>
              </a:prstGeom>
              <a:blipFill>
                <a:blip r:embed="rId4"/>
                <a:stretch>
                  <a:fillRect b="-51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57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CCOMPORG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8A658-0FB5-796E-2FE9-14614835BF26}"/>
              </a:ext>
            </a:extLst>
          </p:cNvPr>
          <p:cNvSpPr txBox="1"/>
          <p:nvPr/>
        </p:nvSpPr>
        <p:spPr>
          <a:xfrm>
            <a:off x="233860" y="1523505"/>
            <a:ext cx="111290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Imagine you work in a car factory and your boss wants to produce </a:t>
            </a:r>
            <a:r>
              <a:rPr lang="en-US" sz="2400" b="1" dirty="0">
                <a:solidFill>
                  <a:srgbClr val="00B0F0"/>
                </a:solidFill>
              </a:rPr>
              <a:t>32 cars per day </a:t>
            </a:r>
            <a:r>
              <a:rPr lang="en-US" sz="2400" dirty="0"/>
              <a:t>and the factory operates </a:t>
            </a:r>
            <a:r>
              <a:rPr lang="en-US" sz="2400" b="1" dirty="0">
                <a:solidFill>
                  <a:srgbClr val="00B0F0"/>
                </a:solidFill>
              </a:rPr>
              <a:t>8 hours </a:t>
            </a:r>
            <a:r>
              <a:rPr lang="en-US" sz="2400" dirty="0"/>
              <a:t>a day.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C31E4A-3A49-200D-FA84-34A8E292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94407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Little’s Law Example</a:t>
            </a:r>
            <a:endParaRPr lang="en-PH" sz="5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A7C7F-22E0-6350-95DB-79C5E229CB64}"/>
              </a:ext>
            </a:extLst>
          </p:cNvPr>
          <p:cNvSpPr txBox="1"/>
          <p:nvPr/>
        </p:nvSpPr>
        <p:spPr>
          <a:xfrm>
            <a:off x="459204" y="2731901"/>
            <a:ext cx="109037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Question</a:t>
            </a:r>
            <a:r>
              <a:rPr lang="en-US" sz="2400" dirty="0"/>
              <a:t>: If the throughput is </a:t>
            </a:r>
            <a:r>
              <a:rPr lang="en-US" sz="2400" b="1" dirty="0">
                <a:solidFill>
                  <a:srgbClr val="FF0000"/>
                </a:solidFill>
              </a:rPr>
              <a:t>2 hours </a:t>
            </a:r>
            <a:r>
              <a:rPr lang="en-US" sz="2400" dirty="0"/>
              <a:t>and the response time is </a:t>
            </a:r>
            <a:r>
              <a:rPr lang="en-US" sz="2400" b="1" dirty="0">
                <a:solidFill>
                  <a:srgbClr val="00B0F0"/>
                </a:solidFill>
              </a:rPr>
              <a:t>4 cars per hour</a:t>
            </a:r>
            <a:r>
              <a:rPr lang="en-US" sz="2400" dirty="0"/>
              <a:t>, what is the average number of cars in the production line?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C502F-AA32-42E5-7034-6F22E34AD6C3}"/>
              </a:ext>
            </a:extLst>
          </p:cNvPr>
          <p:cNvSpPr txBox="1"/>
          <p:nvPr/>
        </p:nvSpPr>
        <p:spPr>
          <a:xfrm>
            <a:off x="459205" y="3638482"/>
            <a:ext cx="2235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Answer</a:t>
            </a:r>
            <a:r>
              <a:rPr lang="en-US" sz="2400" dirty="0"/>
              <a:t>: 8 cars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B165AC-88D6-04D2-D68B-51852406B857}"/>
                  </a:ext>
                </a:extLst>
              </p:cNvPr>
              <p:cNvSpPr txBox="1"/>
              <p:nvPr/>
            </p:nvSpPr>
            <p:spPr>
              <a:xfrm>
                <a:off x="2622111" y="4565846"/>
                <a:ext cx="694777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𝒄𝒂𝒓𝒔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B165AC-88D6-04D2-D68B-51852406B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111" y="4565846"/>
                <a:ext cx="694777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51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CCOMPORG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8A658-0FB5-796E-2FE9-14614835BF26}"/>
              </a:ext>
            </a:extLst>
          </p:cNvPr>
          <p:cNvSpPr txBox="1"/>
          <p:nvPr/>
        </p:nvSpPr>
        <p:spPr>
          <a:xfrm>
            <a:off x="233860" y="1523505"/>
            <a:ext cx="111290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Imagine you work in a car factory and your boss wants to produce </a:t>
            </a:r>
            <a:r>
              <a:rPr lang="en-US" sz="2400" b="1" dirty="0">
                <a:solidFill>
                  <a:srgbClr val="00B0F0"/>
                </a:solidFill>
              </a:rPr>
              <a:t>32 cars per day </a:t>
            </a:r>
            <a:r>
              <a:rPr lang="en-US" sz="2400" dirty="0"/>
              <a:t>and the factory operates </a:t>
            </a:r>
            <a:r>
              <a:rPr lang="en-US" sz="2400" b="1" dirty="0">
                <a:solidFill>
                  <a:srgbClr val="00B0F0"/>
                </a:solidFill>
              </a:rPr>
              <a:t>8 hours </a:t>
            </a:r>
            <a:r>
              <a:rPr lang="en-US" sz="2400" dirty="0"/>
              <a:t>a day.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C31E4A-3A49-200D-FA84-34A8E292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94407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Little’s Law Example</a:t>
            </a:r>
            <a:endParaRPr lang="en-PH" sz="5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A7C7F-22E0-6350-95DB-79C5E229CB64}"/>
              </a:ext>
            </a:extLst>
          </p:cNvPr>
          <p:cNvSpPr txBox="1"/>
          <p:nvPr/>
        </p:nvSpPr>
        <p:spPr>
          <a:xfrm>
            <a:off x="459204" y="2731901"/>
            <a:ext cx="109037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Question</a:t>
            </a:r>
            <a:r>
              <a:rPr lang="en-US" sz="2400" dirty="0"/>
              <a:t>: If we reduce the throughput from </a:t>
            </a:r>
            <a:r>
              <a:rPr lang="en-US" sz="2400" b="1" dirty="0">
                <a:solidFill>
                  <a:srgbClr val="FF0000"/>
                </a:solidFill>
              </a:rPr>
              <a:t>2 hours to 1.5 hours </a:t>
            </a:r>
            <a:r>
              <a:rPr lang="en-US" sz="2400" dirty="0"/>
              <a:t>and the response time is</a:t>
            </a:r>
            <a:r>
              <a:rPr lang="en-US" sz="2400" b="1" dirty="0">
                <a:solidFill>
                  <a:srgbClr val="00B0F0"/>
                </a:solidFill>
              </a:rPr>
              <a:t> 4 cars per hour</a:t>
            </a:r>
            <a:r>
              <a:rPr lang="en-US" sz="2400" dirty="0"/>
              <a:t>, what is the average number of cars in the production line?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C502F-AA32-42E5-7034-6F22E34AD6C3}"/>
              </a:ext>
            </a:extLst>
          </p:cNvPr>
          <p:cNvSpPr txBox="1"/>
          <p:nvPr/>
        </p:nvSpPr>
        <p:spPr>
          <a:xfrm>
            <a:off x="459205" y="3638482"/>
            <a:ext cx="2235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Answer</a:t>
            </a:r>
            <a:r>
              <a:rPr lang="en-US" sz="2400" dirty="0"/>
              <a:t>: 8 cars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B165AC-88D6-04D2-D68B-51852406B857}"/>
                  </a:ext>
                </a:extLst>
              </p:cNvPr>
              <p:cNvSpPr txBox="1"/>
              <p:nvPr/>
            </p:nvSpPr>
            <p:spPr>
              <a:xfrm>
                <a:off x="2622111" y="4565846"/>
                <a:ext cx="694777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𝒄𝒂𝒓𝒔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B165AC-88D6-04D2-D68B-51852406B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111" y="4565846"/>
                <a:ext cx="694777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16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CCOMPORG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F92452-7470-68AE-C7F2-88FE4173F5BE}"/>
              </a:ext>
            </a:extLst>
          </p:cNvPr>
          <p:cNvSpPr txBox="1"/>
          <p:nvPr/>
        </p:nvSpPr>
        <p:spPr>
          <a:xfrm>
            <a:off x="560173" y="1647899"/>
            <a:ext cx="110716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A queueing system can be described as the </a:t>
            </a:r>
            <a:r>
              <a:rPr lang="en-US" sz="2400" b="1" dirty="0">
                <a:solidFill>
                  <a:srgbClr val="00B0F0"/>
                </a:solidFill>
              </a:rPr>
              <a:t>flow of items through a queue</a:t>
            </a:r>
            <a:r>
              <a:rPr lang="en-US" sz="2400" dirty="0"/>
              <a:t>. </a:t>
            </a:r>
          </a:p>
          <a:p>
            <a:pPr algn="l"/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ACA244-38D0-5D4F-6910-A0C50142E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19647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1F1F1F"/>
                </a:solidFill>
                <a:latin typeface="-apple-system"/>
              </a:rPr>
              <a:t>Q</a:t>
            </a:r>
            <a:r>
              <a:rPr lang="en-US" sz="5400" b="0" i="0" dirty="0">
                <a:solidFill>
                  <a:srgbClr val="1F1F1F"/>
                </a:solidFill>
                <a:effectLst/>
                <a:latin typeface="-apple-system"/>
              </a:rPr>
              <a:t>ueueing system </a:t>
            </a:r>
            <a:endParaRPr lang="en-PH" sz="5000" b="1" dirty="0"/>
          </a:p>
        </p:txBody>
      </p:sp>
      <p:pic>
        <p:nvPicPr>
          <p:cNvPr id="5" name="Picture 4" descr="A group of people with different colored heads&#10;&#10;Description automatically generated">
            <a:extLst>
              <a:ext uri="{FF2B5EF4-FFF2-40B4-BE49-F238E27FC236}">
                <a16:creationId xmlns:a16="http://schemas.microsoft.com/office/drawing/2014/main" id="{D60D062D-835B-ED65-0225-02C5504C1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87" y="2974708"/>
            <a:ext cx="4023624" cy="18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6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CCOMPORG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ACA244-38D0-5D4F-6910-A0C50142E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19647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1F1F1F"/>
                </a:solidFill>
                <a:latin typeface="-apple-system"/>
              </a:rPr>
              <a:t>Q</a:t>
            </a:r>
            <a:r>
              <a:rPr lang="en-US" sz="5400" b="0" i="0" dirty="0">
                <a:solidFill>
                  <a:srgbClr val="1F1F1F"/>
                </a:solidFill>
                <a:effectLst/>
                <a:latin typeface="-apple-system"/>
              </a:rPr>
              <a:t>ueueing system </a:t>
            </a:r>
            <a:endParaRPr lang="en-PH" sz="5000" b="1" dirty="0"/>
          </a:p>
        </p:txBody>
      </p:sp>
      <p:pic>
        <p:nvPicPr>
          <p:cNvPr id="8" name="Picture 7" descr="A diagram of a queueing system&#10;&#10;Description automatically generated">
            <a:extLst>
              <a:ext uri="{FF2B5EF4-FFF2-40B4-BE49-F238E27FC236}">
                <a16:creationId xmlns:a16="http://schemas.microsoft.com/office/drawing/2014/main" id="{F5386B65-1B49-1D72-FEAD-4D4737B21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882" y="2024743"/>
            <a:ext cx="5142688" cy="2467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728654-4A57-5A2C-26D4-353356DAB434}"/>
              </a:ext>
            </a:extLst>
          </p:cNvPr>
          <p:cNvSpPr txBox="1"/>
          <p:nvPr/>
        </p:nvSpPr>
        <p:spPr>
          <a:xfrm>
            <a:off x="459205" y="1780840"/>
            <a:ext cx="56367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In a queueing system, 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1. Items </a:t>
            </a:r>
            <a:r>
              <a:rPr lang="en-US" sz="2400" b="1" dirty="0">
                <a:solidFill>
                  <a:srgbClr val="00B0F0"/>
                </a:solidFill>
              </a:rPr>
              <a:t>arrive</a:t>
            </a:r>
            <a:r>
              <a:rPr lang="en-US" sz="2400" dirty="0"/>
              <a:t> at some rate to the system and join one or more queues inside the system. </a:t>
            </a:r>
          </a:p>
          <a:p>
            <a:pPr algn="l"/>
            <a:r>
              <a:rPr lang="en-US" sz="2400" dirty="0"/>
              <a:t>2. Items receive some kind of </a:t>
            </a:r>
            <a:r>
              <a:rPr lang="en-US" sz="2400" b="1" dirty="0">
                <a:solidFill>
                  <a:srgbClr val="00B0F0"/>
                </a:solidFill>
              </a:rPr>
              <a:t>service</a:t>
            </a:r>
            <a:r>
              <a:rPr lang="en-US" sz="2400" dirty="0"/>
              <a:t>.</a:t>
            </a:r>
          </a:p>
          <a:p>
            <a:pPr algn="l"/>
            <a:r>
              <a:rPr lang="en-US" sz="2400" dirty="0"/>
              <a:t>3.and when the work is done, they </a:t>
            </a:r>
            <a:r>
              <a:rPr lang="en-US" sz="2400" b="1" dirty="0">
                <a:solidFill>
                  <a:srgbClr val="00B0F0"/>
                </a:solidFill>
              </a:rPr>
              <a:t>depart</a:t>
            </a:r>
            <a:r>
              <a:rPr lang="en-US" sz="2400" dirty="0"/>
              <a:t> the system.</a:t>
            </a:r>
          </a:p>
        </p:txBody>
      </p:sp>
    </p:spTree>
    <p:extLst>
      <p:ext uri="{BB962C8B-B14F-4D97-AF65-F5344CB8AC3E}">
        <p14:creationId xmlns:p14="http://schemas.microsoft.com/office/powerpoint/2010/main" val="427423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CCOMPORG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ACA244-38D0-5D4F-6910-A0C50142E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19647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Introducing Little’s Law</a:t>
            </a:r>
            <a:endParaRPr lang="en-PH" sz="5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EC912-336A-CC22-FA02-7DC5A191ECA5}"/>
              </a:ext>
            </a:extLst>
          </p:cNvPr>
          <p:cNvSpPr txBox="1"/>
          <p:nvPr/>
        </p:nvSpPr>
        <p:spPr>
          <a:xfrm>
            <a:off x="611604" y="1503926"/>
            <a:ext cx="83632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Little’s Law </a:t>
            </a:r>
            <a:r>
              <a:rPr lang="en-US" sz="3000" dirty="0"/>
              <a:t>is a simple model of queueing systems.</a:t>
            </a:r>
          </a:p>
          <a:p>
            <a:endParaRPr lang="en-US" sz="3000" dirty="0"/>
          </a:p>
          <a:p>
            <a:r>
              <a:rPr lang="en-US" sz="3000" dirty="0"/>
              <a:t>Introduced by MIT John Little in 1954.</a:t>
            </a:r>
          </a:p>
          <a:p>
            <a:endParaRPr lang="en-US" sz="3000" dirty="0"/>
          </a:p>
          <a:p>
            <a:r>
              <a:rPr lang="en-US" sz="3000" dirty="0"/>
              <a:t>Has been used in a variety of applications such as project management, software architecture and software development. </a:t>
            </a:r>
          </a:p>
          <a:p>
            <a:endParaRPr lang="en-PH" sz="3000" dirty="0"/>
          </a:p>
        </p:txBody>
      </p:sp>
      <p:pic>
        <p:nvPicPr>
          <p:cNvPr id="13" name="Picture 12" descr="A person in a tie&#10;&#10;Description automatically generated">
            <a:extLst>
              <a:ext uri="{FF2B5EF4-FFF2-40B4-BE49-F238E27FC236}">
                <a16:creationId xmlns:a16="http://schemas.microsoft.com/office/drawing/2014/main" id="{45A9319C-12A4-EBD7-0374-E3A75BA3D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89" y="3085660"/>
            <a:ext cx="1743075" cy="26289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288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CCOMPORG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ACA244-38D0-5D4F-6910-A0C50142E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19647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Introducing Little’s Law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7A4E55-1A92-1E8D-319E-6D24498FFBE6}"/>
                  </a:ext>
                </a:extLst>
              </p:cNvPr>
              <p:cNvSpPr txBox="1"/>
              <p:nvPr/>
            </p:nvSpPr>
            <p:spPr>
              <a:xfrm>
                <a:off x="4844398" y="1750783"/>
                <a:ext cx="2503201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5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5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7A4E55-1A92-1E8D-319E-6D24498FF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398" y="1750783"/>
                <a:ext cx="2503201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A163F4-6A16-CEE7-9897-3141DE70E842}"/>
                  </a:ext>
                </a:extLst>
              </p:cNvPr>
              <p:cNvSpPr txBox="1"/>
              <p:nvPr/>
            </p:nvSpPr>
            <p:spPr>
              <a:xfrm>
                <a:off x="535405" y="3379122"/>
                <a:ext cx="11121189" cy="23544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b="1" dirty="0">
                    <a:latin typeface="Cambria Math" panose="02040503050406030204" pitchFamily="18" charset="0"/>
                  </a:rPr>
                  <a:t>Where:</a:t>
                </a:r>
              </a:p>
              <a:p>
                <a:pPr/>
                <a:endParaRPr lang="en-US" sz="2100" b="1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𝑖𝑡𝑒𝑚𝑠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𝑞𝑢𝑒𝑢𝑒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𝐴𝑙𝑠𝑜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𝑘𝑛𝑜𝑤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𝒘𝒐𝒓𝒌</m:t>
                      </m:r>
                      <m:r>
                        <a:rPr lang="en-US" sz="2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sz="2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𝒑𝒓𝒐𝒈𝒓𝒆𝒔𝒔</m:t>
                      </m:r>
                    </m:oMath>
                  </m:oMathPara>
                </a14:m>
                <a:endParaRPr lang="en-US" sz="21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𝑤𝑎𝑖𝑡𝑖𝑛𝑔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𝑞𝑢𝑒𝑢𝑒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𝐴𝑙𝑠𝑜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𝑘𝑛𝑜𝑤𝑛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𝒓𝒆𝒔𝒑𝒐𝒏𝒔𝒆</m:t>
                      </m:r>
                      <m:r>
                        <a:rPr lang="en-US" sz="2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𝒕𝒊𝒎𝒆</m:t>
                      </m:r>
                    </m:oMath>
                  </m:oMathPara>
                </a14:m>
                <a:endParaRPr lang="en-US" sz="21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𝑎𝑟𝑟𝑖𝑣𝑎𝑙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𝑖𝑡𝑒𝑚𝑠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𝑞𝑢𝑒𝑢𝑒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𝐴𝑙𝑠𝑜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𝑘𝑛𝑜𝑤𝑛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𝒕𝒉𝒓𝒐𝒖𝒈𝒉𝒑𝒖𝒕</m:t>
                      </m:r>
                    </m:oMath>
                  </m:oMathPara>
                </a14:m>
                <a:endParaRPr lang="en-PH" sz="2100" b="1" dirty="0">
                  <a:solidFill>
                    <a:srgbClr val="7030A0"/>
                  </a:solidFill>
                </a:endParaRPr>
              </a:p>
              <a:p>
                <a:pPr/>
                <a:endParaRPr lang="en-PH" sz="2100" dirty="0"/>
              </a:p>
              <a:p>
                <a:pPr/>
                <a:endParaRPr lang="en-PH" sz="21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A163F4-6A16-CEE7-9897-3141DE70E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05" y="3379122"/>
                <a:ext cx="11121189" cy="2354491"/>
              </a:xfrm>
              <a:prstGeom prst="rect">
                <a:avLst/>
              </a:prstGeom>
              <a:blipFill>
                <a:blip r:embed="rId5"/>
                <a:stretch>
                  <a:fillRect l="-658" t="-155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91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CCOMPORG</a:t>
            </a:r>
            <a:endParaRPr lang="en-PH" dirty="0"/>
          </a:p>
        </p:txBody>
      </p:sp>
      <p:pic>
        <p:nvPicPr>
          <p:cNvPr id="7" name="Picture 6" descr="People standing in a cafe&#10;&#10;Description automatically generated">
            <a:extLst>
              <a:ext uri="{FF2B5EF4-FFF2-40B4-BE49-F238E27FC236}">
                <a16:creationId xmlns:a16="http://schemas.microsoft.com/office/drawing/2014/main" id="{3556B894-6CB0-7BF6-3238-D80DC2FA3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47" y="1523505"/>
            <a:ext cx="4265247" cy="28445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28A658-0FB5-796E-2FE9-14614835BF26}"/>
              </a:ext>
            </a:extLst>
          </p:cNvPr>
          <p:cNvSpPr txBox="1"/>
          <p:nvPr/>
        </p:nvSpPr>
        <p:spPr>
          <a:xfrm>
            <a:off x="233860" y="1523505"/>
            <a:ext cx="68021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Imagine you have a </a:t>
            </a:r>
            <a:r>
              <a:rPr lang="en-US" sz="2400" dirty="0" err="1"/>
              <a:t>starbucks</a:t>
            </a:r>
            <a:r>
              <a:rPr lang="en-US" sz="2400" dirty="0"/>
              <a:t> coffee shop with </a:t>
            </a:r>
            <a:r>
              <a:rPr lang="en-US" sz="2400" b="1" dirty="0">
                <a:solidFill>
                  <a:srgbClr val="00B0F0"/>
                </a:solidFill>
              </a:rPr>
              <a:t>10 customers arriving at every minute</a:t>
            </a:r>
            <a:r>
              <a:rPr lang="en-US" sz="2400" dirty="0"/>
              <a:t>.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/>
              <a:t>It takes them about </a:t>
            </a:r>
            <a:r>
              <a:rPr lang="en-US" sz="2400" b="1" dirty="0">
                <a:solidFill>
                  <a:srgbClr val="00B0F0"/>
                </a:solidFill>
              </a:rPr>
              <a:t>30 seconds </a:t>
            </a:r>
            <a:r>
              <a:rPr lang="en-US" sz="2400" dirty="0"/>
              <a:t>to find the drink they want, after that they pay and leave.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/>
              <a:t>It means that your coffee shop will have </a:t>
            </a:r>
            <a:r>
              <a:rPr lang="en-US" sz="2400" b="1" dirty="0">
                <a:solidFill>
                  <a:srgbClr val="00B050"/>
                </a:solidFill>
              </a:rPr>
              <a:t>5 customers at any given time</a:t>
            </a:r>
            <a:r>
              <a:rPr lang="en-US" sz="2400" dirty="0"/>
              <a:t>.</a:t>
            </a:r>
            <a:endParaRPr lang="en-PH" sz="2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C31E4A-3A49-200D-FA84-34A8E292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94407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Little’s Law Example</a:t>
            </a:r>
            <a:endParaRPr lang="en-PH" sz="5000" b="1" dirty="0"/>
          </a:p>
        </p:txBody>
      </p:sp>
    </p:spTree>
    <p:extLst>
      <p:ext uri="{BB962C8B-B14F-4D97-AF65-F5344CB8AC3E}">
        <p14:creationId xmlns:p14="http://schemas.microsoft.com/office/powerpoint/2010/main" val="9518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CCOMPORG</a:t>
            </a:r>
            <a:endParaRPr lang="en-PH" dirty="0"/>
          </a:p>
        </p:txBody>
      </p:sp>
      <p:pic>
        <p:nvPicPr>
          <p:cNvPr id="7" name="Picture 6" descr="People standing in a cafe&#10;&#10;Description automatically generated">
            <a:extLst>
              <a:ext uri="{FF2B5EF4-FFF2-40B4-BE49-F238E27FC236}">
                <a16:creationId xmlns:a16="http://schemas.microsoft.com/office/drawing/2014/main" id="{3556B894-6CB0-7BF6-3238-D80DC2FA3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74" y="1153677"/>
            <a:ext cx="4265247" cy="28445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28A658-0FB5-796E-2FE9-14614835BF26}"/>
                  </a:ext>
                </a:extLst>
              </p:cNvPr>
              <p:cNvSpPr txBox="1"/>
              <p:nvPr/>
            </p:nvSpPr>
            <p:spPr>
              <a:xfrm>
                <a:off x="1220909" y="4468740"/>
                <a:ext cx="975017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𝑐𝑢𝑠𝑡𝑜𝑚𝑒𝑟𝑠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𝑞𝑢𝑒𝑢𝑒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𝑤𝑎𝑖𝑡𝑖𝑛𝑔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𝑐𝑢𝑠𝑡𝑜𝑚𝑒𝑟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𝑐𝑜𝑓𝑓𝑒𝑒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𝑐𝑢𝑠𝑡𝑜𝑚𝑒𝑟𝑠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𝑒𝑛𝑡𝑒𝑟𝑖𝑛𝑔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𝑞𝑢𝑒𝑢𝑒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28A658-0FB5-796E-2FE9-14614835B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09" y="4468740"/>
                <a:ext cx="9750175" cy="1200329"/>
              </a:xfrm>
              <a:prstGeom prst="rect">
                <a:avLst/>
              </a:prstGeom>
              <a:blipFill>
                <a:blip r:embed="rId5"/>
                <a:stretch>
                  <a:fillRect b="-6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ECC31E4A-3A49-200D-FA84-34A8E292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94407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Little’s Law Example</a:t>
            </a:r>
            <a:endParaRPr lang="en-PH" sz="5000" b="1" dirty="0"/>
          </a:p>
        </p:txBody>
      </p:sp>
    </p:spTree>
    <p:extLst>
      <p:ext uri="{BB962C8B-B14F-4D97-AF65-F5344CB8AC3E}">
        <p14:creationId xmlns:p14="http://schemas.microsoft.com/office/powerpoint/2010/main" val="340813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CCOMPORG</a:t>
            </a:r>
            <a:endParaRPr lang="en-PH" dirty="0"/>
          </a:p>
        </p:txBody>
      </p:sp>
      <p:pic>
        <p:nvPicPr>
          <p:cNvPr id="7" name="Picture 6" descr="People standing in a cafe&#10;&#10;Description automatically generated">
            <a:extLst>
              <a:ext uri="{FF2B5EF4-FFF2-40B4-BE49-F238E27FC236}">
                <a16:creationId xmlns:a16="http://schemas.microsoft.com/office/drawing/2014/main" id="{3556B894-6CB0-7BF6-3238-D80DC2FA3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47" y="1523505"/>
            <a:ext cx="4265247" cy="28445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28A658-0FB5-796E-2FE9-14614835BF26}"/>
              </a:ext>
            </a:extLst>
          </p:cNvPr>
          <p:cNvSpPr txBox="1"/>
          <p:nvPr/>
        </p:nvSpPr>
        <p:spPr>
          <a:xfrm>
            <a:off x="233860" y="1523505"/>
            <a:ext cx="68021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Imagine you have a </a:t>
            </a:r>
            <a:r>
              <a:rPr lang="en-US" sz="2400" dirty="0" err="1"/>
              <a:t>starbucks</a:t>
            </a:r>
            <a:r>
              <a:rPr lang="en-US" sz="2400" dirty="0"/>
              <a:t> coffee shop with </a:t>
            </a:r>
            <a:r>
              <a:rPr lang="en-US" sz="2400" b="1" dirty="0">
                <a:solidFill>
                  <a:srgbClr val="00B0F0"/>
                </a:solidFill>
              </a:rPr>
              <a:t>10 customers arriving at every minute</a:t>
            </a:r>
            <a:r>
              <a:rPr lang="en-US" sz="2400" dirty="0"/>
              <a:t>.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/>
              <a:t>It takes them about </a:t>
            </a:r>
            <a:r>
              <a:rPr lang="en-US" sz="2400" b="1" dirty="0">
                <a:solidFill>
                  <a:srgbClr val="00B0F0"/>
                </a:solidFill>
              </a:rPr>
              <a:t>30 seconds </a:t>
            </a:r>
            <a:r>
              <a:rPr lang="en-US" sz="2400" dirty="0"/>
              <a:t>to find the drink they want, after that they pay and leave.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/>
              <a:t>It means that your coffee shop will have </a:t>
            </a:r>
            <a:r>
              <a:rPr lang="en-US" sz="2400" b="1" dirty="0">
                <a:solidFill>
                  <a:srgbClr val="00B050"/>
                </a:solidFill>
              </a:rPr>
              <a:t>5 customers at any given time</a:t>
            </a:r>
            <a:r>
              <a:rPr lang="en-US" sz="2400" dirty="0"/>
              <a:t>.</a:t>
            </a:r>
            <a:endParaRPr lang="en-PH" sz="2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C31E4A-3A49-200D-FA84-34A8E292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94407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Little’s Law Example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853D3C-A48F-33F2-4FB4-17498D5C6662}"/>
                  </a:ext>
                </a:extLst>
              </p:cNvPr>
              <p:cNvSpPr txBox="1"/>
              <p:nvPr/>
            </p:nvSpPr>
            <p:spPr>
              <a:xfrm>
                <a:off x="2071164" y="4976820"/>
                <a:ext cx="804967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𝒄𝒖𝒔𝒕𝒐𝒎𝒆𝒓𝒔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853D3C-A48F-33F2-4FB4-17498D5C6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164" y="4976820"/>
                <a:ext cx="804967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92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CCOMPORG</a:t>
            </a:r>
            <a:endParaRPr lang="en-PH" dirty="0"/>
          </a:p>
        </p:txBody>
      </p:sp>
      <p:pic>
        <p:nvPicPr>
          <p:cNvPr id="7" name="Picture 6" descr="People standing in a cafe&#10;&#10;Description automatically generated">
            <a:extLst>
              <a:ext uri="{FF2B5EF4-FFF2-40B4-BE49-F238E27FC236}">
                <a16:creationId xmlns:a16="http://schemas.microsoft.com/office/drawing/2014/main" id="{3556B894-6CB0-7BF6-3238-D80DC2FA3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47" y="1523505"/>
            <a:ext cx="4265247" cy="28445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28A658-0FB5-796E-2FE9-14614835BF26}"/>
              </a:ext>
            </a:extLst>
          </p:cNvPr>
          <p:cNvSpPr txBox="1"/>
          <p:nvPr/>
        </p:nvSpPr>
        <p:spPr>
          <a:xfrm>
            <a:off x="233860" y="1523505"/>
            <a:ext cx="68021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But what if 10 customers is not the number of customers that would meet your business needs?</a:t>
            </a:r>
          </a:p>
          <a:p>
            <a:endParaRPr lang="en-US" sz="2400" dirty="0"/>
          </a:p>
          <a:p>
            <a:r>
              <a:rPr lang="en-US" sz="2400" dirty="0"/>
              <a:t>What if you launched a marketing campaign and managed to increase the number of customers arriving from </a:t>
            </a:r>
            <a:r>
              <a:rPr lang="en-US" sz="2400" b="1" dirty="0">
                <a:solidFill>
                  <a:srgbClr val="00B0F0"/>
                </a:solidFill>
              </a:rPr>
              <a:t>10 to 20 customers every minute</a:t>
            </a:r>
            <a:r>
              <a:rPr lang="en-US" sz="2400" dirty="0"/>
              <a:t>?</a:t>
            </a:r>
            <a:endParaRPr lang="en-PH" sz="2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C31E4A-3A49-200D-FA84-34A8E292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94407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Little’s Law Example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6B9924-D5AA-7EAB-5012-C5152029A2F7}"/>
                  </a:ext>
                </a:extLst>
              </p:cNvPr>
              <p:cNvSpPr txBox="1"/>
              <p:nvPr/>
            </p:nvSpPr>
            <p:spPr>
              <a:xfrm>
                <a:off x="233860" y="4342468"/>
                <a:ext cx="694777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𝒄𝒖𝒔𝒕𝒐𝒎𝒆𝒓𝒔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6B9924-D5AA-7EAB-5012-C5152029A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60" y="4342468"/>
                <a:ext cx="694777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40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2177</TotalTime>
  <Words>792</Words>
  <Application>Microsoft Office PowerPoint</Application>
  <PresentationFormat>Widescreen</PresentationFormat>
  <Paragraphs>102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Cambria Math</vt:lpstr>
      <vt:lpstr>Office Theme</vt:lpstr>
      <vt:lpstr>Little’s Law</vt:lpstr>
      <vt:lpstr>Queueing system </vt:lpstr>
      <vt:lpstr>Queueing system </vt:lpstr>
      <vt:lpstr>Introducing Little’s Law</vt:lpstr>
      <vt:lpstr>Introducing Little’s Law</vt:lpstr>
      <vt:lpstr>Little’s Law Example</vt:lpstr>
      <vt:lpstr>Little’s Law Example</vt:lpstr>
      <vt:lpstr>Little’s Law Example</vt:lpstr>
      <vt:lpstr>Little’s Law Example</vt:lpstr>
      <vt:lpstr>Little’s Law Example</vt:lpstr>
      <vt:lpstr>Little’s Law Example</vt:lpstr>
      <vt:lpstr>Little’s Law Example</vt:lpstr>
      <vt:lpstr>Little’s Law Example</vt:lpstr>
      <vt:lpstr>Little’s Law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476</cp:revision>
  <dcterms:created xsi:type="dcterms:W3CDTF">2022-05-11T03:47:05Z</dcterms:created>
  <dcterms:modified xsi:type="dcterms:W3CDTF">2024-01-12T02:40:41Z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