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324" r:id="rId6"/>
    <p:sldId id="389" r:id="rId7"/>
    <p:sldId id="388" r:id="rId8"/>
    <p:sldId id="387" r:id="rId9"/>
    <p:sldId id="323" r:id="rId10"/>
    <p:sldId id="322" r:id="rId11"/>
    <p:sldId id="391" r:id="rId12"/>
    <p:sldId id="393" r:id="rId13"/>
    <p:sldId id="390" r:id="rId14"/>
    <p:sldId id="392" r:id="rId15"/>
    <p:sldId id="394" r:id="rId16"/>
    <p:sldId id="395" r:id="rId17"/>
    <p:sldId id="396" r:id="rId18"/>
    <p:sldId id="3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4182" autoAdjust="0"/>
  </p:normalViewPr>
  <p:slideViewPr>
    <p:cSldViewPr snapToGrid="0">
      <p:cViewPr varScale="1">
        <p:scale>
          <a:sx n="161" d="100"/>
          <a:sy n="161" d="100"/>
        </p:scale>
        <p:origin x="15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05/01/2024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99304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804518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97170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423298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755609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67937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339301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201314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1749894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842648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178800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338695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314479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401158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05/01/2024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05/01/2024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sz="5000" b="1" dirty="0"/>
              <a:t>Amdahl’s Law</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a:xfrm>
            <a:off x="1524000" y="3827506"/>
            <a:ext cx="9144000" cy="1655762"/>
          </a:xfrm>
        </p:spPr>
        <p:txBody>
          <a:bodyPr>
            <a:normAutofit fontScale="92500" lnSpcReduction="20000"/>
          </a:bodyPr>
          <a:lstStyle/>
          <a:p>
            <a:pPr algn="l"/>
            <a:endParaRPr lang="en-PH" sz="2000" dirty="0"/>
          </a:p>
          <a:p>
            <a:pPr algn="l"/>
            <a:r>
              <a:rPr lang="en-PH" sz="2000" b="1" dirty="0"/>
              <a:t>Presented by:</a:t>
            </a:r>
          </a:p>
          <a:p>
            <a:pPr algn="l"/>
            <a:r>
              <a:rPr lang="en-PH" sz="2000" dirty="0"/>
              <a:t>Elizer Ponio Jr.</a:t>
            </a:r>
          </a:p>
          <a:p>
            <a:pPr algn="l"/>
            <a:r>
              <a:rPr lang="en-PH" sz="2000" dirty="0"/>
              <a:t>Department of Computer Science</a:t>
            </a:r>
          </a:p>
          <a:p>
            <a:pPr algn="l"/>
            <a:r>
              <a:rPr lang="en-PH" sz="20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C1668814-F47C-7660-26DC-D6777A2CC4C8}"/>
              </a:ext>
            </a:extLst>
          </p:cNvPr>
          <p:cNvSpPr txBox="1"/>
          <p:nvPr/>
        </p:nvSpPr>
        <p:spPr>
          <a:xfrm>
            <a:off x="459205" y="1360486"/>
            <a:ext cx="11273589" cy="1938992"/>
          </a:xfrm>
          <a:prstGeom prst="rect">
            <a:avLst/>
          </a:prstGeom>
          <a:noFill/>
        </p:spPr>
        <p:txBody>
          <a:bodyPr wrap="square">
            <a:spAutoFit/>
          </a:bodyPr>
          <a:lstStyle/>
          <a:p>
            <a:r>
              <a:rPr lang="en-US" sz="2400" dirty="0"/>
              <a:t>Amdahl's Law is a formula that </a:t>
            </a:r>
            <a:r>
              <a:rPr lang="en-US" sz="2400" b="1" dirty="0">
                <a:solidFill>
                  <a:srgbClr val="00B050"/>
                </a:solidFill>
              </a:rPr>
              <a:t>predicts the potential speed increase in completing a task </a:t>
            </a:r>
            <a:r>
              <a:rPr lang="en-US" sz="2400" dirty="0"/>
              <a:t>with improved system resources while keeping the workload constant. </a:t>
            </a:r>
          </a:p>
          <a:p>
            <a:endParaRPr lang="en-US" sz="2400" dirty="0"/>
          </a:p>
          <a:p>
            <a:r>
              <a:rPr lang="en-US" sz="2400" dirty="0"/>
              <a:t>The theoretical speedup is always </a:t>
            </a:r>
            <a:r>
              <a:rPr lang="en-US" sz="2400" b="1" dirty="0">
                <a:solidFill>
                  <a:srgbClr val="FF0000"/>
                </a:solidFill>
              </a:rPr>
              <a:t>limited by the part of the task that cannot benefit from the improvement</a:t>
            </a:r>
            <a:r>
              <a:rPr lang="en-US" sz="2400" dirty="0"/>
              <a:t>.</a:t>
            </a:r>
            <a:endParaRPr lang="en-PH" sz="2400" dirty="0"/>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r>
              <a:rPr lang="en-US" sz="4500" b="1" i="0" dirty="0">
                <a:solidFill>
                  <a:srgbClr val="000000"/>
                </a:solidFill>
                <a:effectLst/>
                <a:latin typeface="Calibri Light (Headings)"/>
              </a:rPr>
              <a:t>What is </a:t>
            </a:r>
            <a:r>
              <a:rPr lang="en-US" sz="4500" b="1" i="0" dirty="0" err="1">
                <a:solidFill>
                  <a:srgbClr val="000000"/>
                </a:solidFill>
                <a:effectLst/>
                <a:latin typeface="Calibri Light (Headings)"/>
              </a:rPr>
              <a:t>Amdah’s</a:t>
            </a:r>
            <a:r>
              <a:rPr lang="en-US" sz="4500" b="1" i="0" dirty="0">
                <a:solidFill>
                  <a:srgbClr val="000000"/>
                </a:solidFill>
                <a:effectLst/>
                <a:latin typeface="Calibri Light (Headings)"/>
              </a:rPr>
              <a:t> Law?</a:t>
            </a:r>
          </a:p>
        </p:txBody>
      </p:sp>
    </p:spTree>
    <p:extLst>
      <p:ext uri="{BB962C8B-B14F-4D97-AF65-F5344CB8AC3E}">
        <p14:creationId xmlns:p14="http://schemas.microsoft.com/office/powerpoint/2010/main" val="4992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r>
              <a:rPr lang="en-US" sz="4500" b="1" i="0" dirty="0">
                <a:solidFill>
                  <a:srgbClr val="000000"/>
                </a:solidFill>
                <a:effectLst/>
                <a:latin typeface="Calibri Light (Headings)"/>
              </a:rPr>
              <a:t>What is </a:t>
            </a:r>
            <a:r>
              <a:rPr lang="en-US" sz="4500" b="1" i="0" dirty="0" err="1">
                <a:solidFill>
                  <a:srgbClr val="000000"/>
                </a:solidFill>
                <a:effectLst/>
                <a:latin typeface="Calibri Light (Headings)"/>
              </a:rPr>
              <a:t>Amdah’s</a:t>
            </a:r>
            <a:r>
              <a:rPr lang="en-US" sz="4500" b="1" i="0" dirty="0">
                <a:solidFill>
                  <a:srgbClr val="000000"/>
                </a:solidFill>
                <a:effectLst/>
                <a:latin typeface="Calibri Light (Headings)"/>
              </a:rPr>
              <a:t> Law?</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F15F964-84A6-9FB8-F6DE-1B96F2BC0721}"/>
                  </a:ext>
                </a:extLst>
              </p:cNvPr>
              <p:cNvSpPr txBox="1"/>
              <p:nvPr/>
            </p:nvSpPr>
            <p:spPr>
              <a:xfrm>
                <a:off x="4108861" y="1351254"/>
                <a:ext cx="3974275" cy="17945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1 </m:t>
                          </m:r>
                        </m:num>
                        <m:den>
                          <m:r>
                            <a:rPr lang="en-US" sz="4000" b="0" i="1" smtClean="0">
                              <a:solidFill>
                                <a:srgbClr val="FF0000"/>
                              </a:solidFill>
                              <a:latin typeface="Cambria Math" panose="02040503050406030204" pitchFamily="18" charset="0"/>
                            </a:rPr>
                            <m:t>1 −</m:t>
                          </m:r>
                          <m:r>
                            <a:rPr lang="en-US" sz="4000" b="0" i="1" smtClean="0">
                              <a:solidFill>
                                <a:srgbClr val="FF0000"/>
                              </a:solidFill>
                              <a:latin typeface="Cambria Math" panose="02040503050406030204" pitchFamily="18" charset="0"/>
                            </a:rPr>
                            <m:t>𝑓</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solidFill>
                                    <a:srgbClr val="00B050"/>
                                  </a:solidFill>
                                  <a:latin typeface="Cambria Math" panose="02040503050406030204" pitchFamily="18" charset="0"/>
                                </a:rPr>
                                <m:t>𝑓</m:t>
                              </m:r>
                            </m:num>
                            <m:den>
                              <m:r>
                                <a:rPr lang="en-US" sz="4000" b="0" i="1" smtClean="0">
                                  <a:solidFill>
                                    <a:srgbClr val="00B0F0"/>
                                  </a:solidFill>
                                  <a:latin typeface="Cambria Math" panose="02040503050406030204" pitchFamily="18" charset="0"/>
                                </a:rPr>
                                <m:t>𝐹</m:t>
                              </m:r>
                            </m:den>
                          </m:f>
                        </m:den>
                      </m:f>
                    </m:oMath>
                  </m:oMathPara>
                </a14:m>
                <a:endParaRPr lang="en-PH" sz="4000" dirty="0"/>
              </a:p>
            </p:txBody>
          </p:sp>
        </mc:Choice>
        <mc:Fallback>
          <p:sp>
            <p:nvSpPr>
              <p:cNvPr id="2" name="TextBox 1">
                <a:extLst>
                  <a:ext uri="{FF2B5EF4-FFF2-40B4-BE49-F238E27FC236}">
                    <a16:creationId xmlns:a16="http://schemas.microsoft.com/office/drawing/2014/main" id="{9F15F964-84A6-9FB8-F6DE-1B96F2BC0721}"/>
                  </a:ext>
                </a:extLst>
              </p:cNvPr>
              <p:cNvSpPr txBox="1">
                <a:spLocks noRot="1" noChangeAspect="1" noMove="1" noResize="1" noEditPoints="1" noAdjustHandles="1" noChangeArrowheads="1" noChangeShapeType="1" noTextEdit="1"/>
              </p:cNvSpPr>
              <p:nvPr/>
            </p:nvSpPr>
            <p:spPr>
              <a:xfrm>
                <a:off x="4108861" y="1351254"/>
                <a:ext cx="3974275" cy="179453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65BEA99-4369-B130-ABF1-7C3A33D5521A}"/>
                  </a:ext>
                </a:extLst>
              </p:cNvPr>
              <p:cNvSpPr txBox="1"/>
              <p:nvPr/>
            </p:nvSpPr>
            <p:spPr>
              <a:xfrm>
                <a:off x="1204960" y="3303834"/>
                <a:ext cx="9782076" cy="2246769"/>
              </a:xfrm>
              <a:prstGeom prst="rect">
                <a:avLst/>
              </a:prstGeom>
              <a:noFill/>
            </p:spPr>
            <p:txBody>
              <a:bodyPr wrap="square" rtlCol="0">
                <a:spAutoFit/>
              </a:bodyPr>
              <a:lstStyle/>
              <a:p>
                <a:r>
                  <a:rPr lang="en-US" sz="2000" b="1" dirty="0"/>
                  <a:t>Where:</a:t>
                </a:r>
              </a:p>
              <a:p>
                <a:endParaRPr lang="en-US" sz="2000" dirty="0"/>
              </a:p>
              <a:p>
                <a14:m>
                  <m:oMath xmlns:m="http://schemas.openxmlformats.org/officeDocument/2006/math">
                    <m:r>
                      <a:rPr lang="en-US" sz="2000" b="1" i="1" smtClean="0">
                        <a:latin typeface="Cambria Math" panose="02040503050406030204" pitchFamily="18" charset="0"/>
                      </a:rPr>
                      <m:t>𝑺</m:t>
                    </m:r>
                  </m:oMath>
                </a14:m>
                <a:r>
                  <a:rPr lang="en-US" sz="2000" dirty="0"/>
                  <a:t> = Speedup</a:t>
                </a:r>
              </a:p>
              <a:p>
                <a14:m>
                  <m:oMath xmlns:m="http://schemas.openxmlformats.org/officeDocument/2006/math">
                    <m:r>
                      <a:rPr lang="en-US" sz="2000" b="1" i="1" smtClean="0">
                        <a:solidFill>
                          <a:srgbClr val="00B050"/>
                        </a:solidFill>
                        <a:latin typeface="Cambria Math" panose="02040503050406030204" pitchFamily="18" charset="0"/>
                      </a:rPr>
                      <m:t>𝒇</m:t>
                    </m:r>
                  </m:oMath>
                </a14:m>
                <a:r>
                  <a:rPr lang="en-US" sz="2000" dirty="0"/>
                  <a:t> = fraction we can improve/proportion of the program that can be made parallel</a:t>
                </a:r>
              </a:p>
              <a:p>
                <a14:m>
                  <m:oMath xmlns:m="http://schemas.openxmlformats.org/officeDocument/2006/math">
                    <m:r>
                      <a:rPr lang="en-US" sz="2000" b="1" i="1" smtClean="0">
                        <a:solidFill>
                          <a:srgbClr val="FF0000"/>
                        </a:solidFill>
                        <a:latin typeface="Cambria Math" panose="02040503050406030204" pitchFamily="18" charset="0"/>
                      </a:rPr>
                      <m:t>𝟏</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𝒇</m:t>
                    </m:r>
                  </m:oMath>
                </a14:m>
                <a:r>
                  <a:rPr lang="en-US" sz="2000" dirty="0">
                    <a:solidFill>
                      <a:srgbClr val="FF0000"/>
                    </a:solidFill>
                  </a:rPr>
                  <a:t> </a:t>
                </a:r>
                <a:r>
                  <a:rPr lang="en-US" sz="2000" dirty="0"/>
                  <a:t>= fraction we cannot improve</a:t>
                </a:r>
              </a:p>
              <a:p>
                <a14:m>
                  <m:oMath xmlns:m="http://schemas.openxmlformats.org/officeDocument/2006/math">
                    <m:r>
                      <a:rPr lang="en-US" sz="2000" b="1" i="1" smtClean="0">
                        <a:solidFill>
                          <a:srgbClr val="00B0F0"/>
                        </a:solidFill>
                        <a:latin typeface="Cambria Math" panose="02040503050406030204" pitchFamily="18" charset="0"/>
                      </a:rPr>
                      <m:t>𝑭</m:t>
                    </m:r>
                  </m:oMath>
                </a14:m>
                <a:r>
                  <a:rPr lang="en-US" sz="2000" dirty="0"/>
                  <a:t> = improvement factor/speedup factor of the parallel portion</a:t>
                </a:r>
              </a:p>
              <a:p>
                <a:endParaRPr lang="en-PH" sz="2000" dirty="0"/>
              </a:p>
            </p:txBody>
          </p:sp>
        </mc:Choice>
        <mc:Fallback>
          <p:sp>
            <p:nvSpPr>
              <p:cNvPr id="6" name="TextBox 5">
                <a:extLst>
                  <a:ext uri="{FF2B5EF4-FFF2-40B4-BE49-F238E27FC236}">
                    <a16:creationId xmlns:a16="http://schemas.microsoft.com/office/drawing/2014/main" id="{F65BEA99-4369-B130-ABF1-7C3A33D5521A}"/>
                  </a:ext>
                </a:extLst>
              </p:cNvPr>
              <p:cNvSpPr txBox="1">
                <a:spLocks noRot="1" noChangeAspect="1" noMove="1" noResize="1" noEditPoints="1" noAdjustHandles="1" noChangeArrowheads="1" noChangeShapeType="1" noTextEdit="1"/>
              </p:cNvSpPr>
              <p:nvPr/>
            </p:nvSpPr>
            <p:spPr>
              <a:xfrm>
                <a:off x="1204960" y="3303834"/>
                <a:ext cx="9782076" cy="2246769"/>
              </a:xfrm>
              <a:prstGeom prst="rect">
                <a:avLst/>
              </a:prstGeom>
              <a:blipFill>
                <a:blip r:embed="rId5"/>
                <a:stretch>
                  <a:fillRect l="-686" t="-1626"/>
                </a:stretch>
              </a:blipFill>
            </p:spPr>
            <p:txBody>
              <a:bodyPr/>
              <a:lstStyle/>
              <a:p>
                <a:r>
                  <a:rPr lang="en-PH">
                    <a:noFill/>
                  </a:rPr>
                  <a:t> </a:t>
                </a:r>
              </a:p>
            </p:txBody>
          </p:sp>
        </mc:Fallback>
      </mc:AlternateContent>
    </p:spTree>
    <p:extLst>
      <p:ext uri="{BB962C8B-B14F-4D97-AF65-F5344CB8AC3E}">
        <p14:creationId xmlns:p14="http://schemas.microsoft.com/office/powerpoint/2010/main" val="272787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C1668814-F47C-7660-26DC-D6777A2CC4C8}"/>
              </a:ext>
            </a:extLst>
          </p:cNvPr>
          <p:cNvSpPr txBox="1"/>
          <p:nvPr/>
        </p:nvSpPr>
        <p:spPr>
          <a:xfrm>
            <a:off x="459205" y="1360486"/>
            <a:ext cx="11273589" cy="4708981"/>
          </a:xfrm>
          <a:prstGeom prst="rect">
            <a:avLst/>
          </a:prstGeom>
          <a:noFill/>
        </p:spPr>
        <p:txBody>
          <a:bodyPr wrap="square">
            <a:spAutoFit/>
          </a:bodyPr>
          <a:lstStyle/>
          <a:p>
            <a:pPr algn="l"/>
            <a:r>
              <a:rPr lang="en-US" sz="2500" b="1" dirty="0"/>
              <a:t>Example 1:  Team meeting</a:t>
            </a:r>
          </a:p>
          <a:p>
            <a:pPr algn="l"/>
            <a:r>
              <a:rPr lang="en-US" sz="2500" dirty="0"/>
              <a:t>Your company has scheduled a meeting with 3 team members first thing in the morning. Each team member needs to get themselves to the office, but they can't start the meeting until everyone has arrived.</a:t>
            </a:r>
          </a:p>
          <a:p>
            <a:pPr algn="l"/>
            <a:endParaRPr lang="en-US" sz="2500" dirty="0"/>
          </a:p>
          <a:p>
            <a:pPr algn="l"/>
            <a:r>
              <a:rPr lang="en-US" sz="2500" dirty="0"/>
              <a:t>Two of the sales members drive themselves into the office, while the third teammate rides their bicycle.</a:t>
            </a:r>
          </a:p>
          <a:p>
            <a:pPr algn="l"/>
            <a:endParaRPr lang="en-US" sz="2500" dirty="0"/>
          </a:p>
          <a:p>
            <a:pPr algn="l"/>
            <a:r>
              <a:rPr lang="en-US" sz="2500" dirty="0"/>
              <a:t>According to Amdahl’s Law, if the team wants to start their meetings earlier, then they need to focus on the performance of the cyclist. Even if one of the drivers drives faster than usual, there's still no way to get around the fact that they have to wait for the bicyclist who is the bottleneck in this situation.</a:t>
            </a:r>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r>
              <a:rPr lang="en-US" sz="4500" b="1" i="0" dirty="0">
                <a:solidFill>
                  <a:srgbClr val="000000"/>
                </a:solidFill>
                <a:effectLst/>
                <a:latin typeface="Calibri Light (Headings)"/>
              </a:rPr>
              <a:t>Examples of Amdahl’s Law</a:t>
            </a:r>
          </a:p>
        </p:txBody>
      </p:sp>
    </p:spTree>
    <p:extLst>
      <p:ext uri="{BB962C8B-B14F-4D97-AF65-F5344CB8AC3E}">
        <p14:creationId xmlns:p14="http://schemas.microsoft.com/office/powerpoint/2010/main" val="405418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r>
              <a:rPr lang="en-US" sz="4500" b="1" i="0" dirty="0">
                <a:solidFill>
                  <a:srgbClr val="000000"/>
                </a:solidFill>
                <a:effectLst/>
                <a:latin typeface="Calibri Light (Headings)"/>
              </a:rPr>
              <a:t>Examples of Amdahl’s Law</a:t>
            </a:r>
          </a:p>
        </p:txBody>
      </p:sp>
      <p:pic>
        <p:nvPicPr>
          <p:cNvPr id="6" name="Picture 5" descr="A building with trees and a road&#10;&#10;Description automatically generated">
            <a:extLst>
              <a:ext uri="{FF2B5EF4-FFF2-40B4-BE49-F238E27FC236}">
                <a16:creationId xmlns:a16="http://schemas.microsoft.com/office/drawing/2014/main" id="{296CC48F-5AF6-F029-CF74-A0DDD9EDCE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1185" y="2177371"/>
            <a:ext cx="2143125" cy="2143125"/>
          </a:xfrm>
          <a:prstGeom prst="rect">
            <a:avLst/>
          </a:prstGeom>
          <a:effectLst>
            <a:outerShdw blurRad="50800" dist="38100" dir="5400000" algn="t" rotWithShape="0">
              <a:prstClr val="black">
                <a:alpha val="40000"/>
              </a:prstClr>
            </a:outerShdw>
          </a:effectLst>
        </p:spPr>
      </p:pic>
      <p:pic>
        <p:nvPicPr>
          <p:cNvPr id="10" name="Picture 9" descr="A cartoon person driving a red car&#10;&#10;Description automatically generated">
            <a:extLst>
              <a:ext uri="{FF2B5EF4-FFF2-40B4-BE49-F238E27FC236}">
                <a16:creationId xmlns:a16="http://schemas.microsoft.com/office/drawing/2014/main" id="{C5258393-D013-E392-2EB4-5029FDDBA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085" y="983496"/>
            <a:ext cx="2543175" cy="1525905"/>
          </a:xfrm>
          <a:prstGeom prst="rect">
            <a:avLst/>
          </a:prstGeom>
        </p:spPr>
      </p:pic>
      <p:pic>
        <p:nvPicPr>
          <p:cNvPr id="12" name="Picture 11" descr="A cartoon of a person driving a red car&#10;&#10;Description automatically generated">
            <a:extLst>
              <a:ext uri="{FF2B5EF4-FFF2-40B4-BE49-F238E27FC236}">
                <a16:creationId xmlns:a16="http://schemas.microsoft.com/office/drawing/2014/main" id="{54F90CC3-5B03-EC64-8270-E9B258420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132" y="2654780"/>
            <a:ext cx="2187477" cy="1548439"/>
          </a:xfrm>
          <a:prstGeom prst="rect">
            <a:avLst/>
          </a:prstGeom>
        </p:spPr>
      </p:pic>
      <p:pic>
        <p:nvPicPr>
          <p:cNvPr id="14" name="Picture 13" descr="A cartoon of a child riding a bike&#10;&#10;Description automatically generated">
            <a:extLst>
              <a:ext uri="{FF2B5EF4-FFF2-40B4-BE49-F238E27FC236}">
                <a16:creationId xmlns:a16="http://schemas.microsoft.com/office/drawing/2014/main" id="{48AADE19-FADB-2126-A1CB-14CAD1C89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6234" y="4148380"/>
            <a:ext cx="1972875" cy="1972875"/>
          </a:xfrm>
          <a:prstGeom prst="rect">
            <a:avLst/>
          </a:prstGeom>
        </p:spPr>
      </p:pic>
      <p:cxnSp>
        <p:nvCxnSpPr>
          <p:cNvPr id="25" name="Connector: Curved 24">
            <a:extLst>
              <a:ext uri="{FF2B5EF4-FFF2-40B4-BE49-F238E27FC236}">
                <a16:creationId xmlns:a16="http://schemas.microsoft.com/office/drawing/2014/main" id="{26C37CE3-3A4F-1B07-3017-9C2E50983C8E}"/>
              </a:ext>
            </a:extLst>
          </p:cNvPr>
          <p:cNvCxnSpPr>
            <a:cxnSpLocks/>
            <a:endCxn id="6" idx="1"/>
          </p:cNvCxnSpPr>
          <p:nvPr/>
        </p:nvCxnSpPr>
        <p:spPr>
          <a:xfrm flipV="1">
            <a:off x="3816660" y="3248934"/>
            <a:ext cx="4994525" cy="12633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or: Curved 25">
            <a:extLst>
              <a:ext uri="{FF2B5EF4-FFF2-40B4-BE49-F238E27FC236}">
                <a16:creationId xmlns:a16="http://schemas.microsoft.com/office/drawing/2014/main" id="{E66C493B-3610-4BCC-6F12-5B79F36033D8}"/>
              </a:ext>
            </a:extLst>
          </p:cNvPr>
          <p:cNvCxnSpPr>
            <a:cxnSpLocks/>
            <a:endCxn id="6" idx="1"/>
          </p:cNvCxnSpPr>
          <p:nvPr/>
        </p:nvCxnSpPr>
        <p:spPr>
          <a:xfrm>
            <a:off x="3816660" y="1898849"/>
            <a:ext cx="4994525" cy="1350085"/>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Curved 28">
            <a:extLst>
              <a:ext uri="{FF2B5EF4-FFF2-40B4-BE49-F238E27FC236}">
                <a16:creationId xmlns:a16="http://schemas.microsoft.com/office/drawing/2014/main" id="{D188CF1C-C07D-E127-769A-2301D61A47E1}"/>
              </a:ext>
            </a:extLst>
          </p:cNvPr>
          <p:cNvCxnSpPr>
            <a:cxnSpLocks/>
            <a:stCxn id="14" idx="3"/>
            <a:endCxn id="6" idx="1"/>
          </p:cNvCxnSpPr>
          <p:nvPr/>
        </p:nvCxnSpPr>
        <p:spPr>
          <a:xfrm flipV="1">
            <a:off x="3379109" y="3248934"/>
            <a:ext cx="5432076" cy="188588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2751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C1668814-F47C-7660-26DC-D6777A2CC4C8}"/>
              </a:ext>
            </a:extLst>
          </p:cNvPr>
          <p:cNvSpPr txBox="1"/>
          <p:nvPr/>
        </p:nvSpPr>
        <p:spPr>
          <a:xfrm>
            <a:off x="459205" y="1360486"/>
            <a:ext cx="11273589" cy="1631216"/>
          </a:xfrm>
          <a:prstGeom prst="rect">
            <a:avLst/>
          </a:prstGeom>
          <a:noFill/>
        </p:spPr>
        <p:txBody>
          <a:bodyPr wrap="square">
            <a:spAutoFit/>
          </a:bodyPr>
          <a:lstStyle/>
          <a:p>
            <a:pPr algn="l"/>
            <a:r>
              <a:rPr lang="en-US" sz="2500" b="1" dirty="0"/>
              <a:t>Example 2:</a:t>
            </a:r>
          </a:p>
          <a:p>
            <a:pPr algn="l"/>
            <a:endParaRPr lang="en-US" sz="2500" b="1" dirty="0"/>
          </a:p>
          <a:p>
            <a:pPr algn="l"/>
            <a:r>
              <a:rPr lang="en-US" sz="2500" dirty="0"/>
              <a:t>Your team member discovered a way to improve floating point instructions 2X as fast, but only 10% of all executed instructions are floating point</a:t>
            </a:r>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r>
              <a:rPr lang="en-US" sz="4500" b="1" i="0" dirty="0">
                <a:solidFill>
                  <a:srgbClr val="000000"/>
                </a:solidFill>
                <a:effectLst/>
                <a:latin typeface="Calibri Light (Headings)"/>
              </a:rPr>
              <a:t>Examples of Amdahl’s Law</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F6A1D0D-CD02-13EA-EA02-04B534D1411A}"/>
                  </a:ext>
                </a:extLst>
              </p:cNvPr>
              <p:cNvSpPr txBox="1"/>
              <p:nvPr/>
            </p:nvSpPr>
            <p:spPr>
              <a:xfrm>
                <a:off x="573181" y="3429000"/>
                <a:ext cx="3974275" cy="17945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1 </m:t>
                          </m:r>
                        </m:num>
                        <m:den>
                          <m:r>
                            <a:rPr lang="en-US" sz="4000" b="0" i="1" smtClean="0">
                              <a:solidFill>
                                <a:srgbClr val="FF0000"/>
                              </a:solidFill>
                              <a:latin typeface="Cambria Math" panose="02040503050406030204" pitchFamily="18" charset="0"/>
                            </a:rPr>
                            <m:t>1 −</m:t>
                          </m:r>
                          <m:r>
                            <a:rPr lang="en-US" sz="4000" b="0" i="1" smtClean="0">
                              <a:solidFill>
                                <a:srgbClr val="FF0000"/>
                              </a:solidFill>
                              <a:latin typeface="Cambria Math" panose="02040503050406030204" pitchFamily="18" charset="0"/>
                            </a:rPr>
                            <m:t>𝑓</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solidFill>
                                    <a:srgbClr val="00B050"/>
                                  </a:solidFill>
                                  <a:latin typeface="Cambria Math" panose="02040503050406030204" pitchFamily="18" charset="0"/>
                                </a:rPr>
                                <m:t>𝑓</m:t>
                              </m:r>
                            </m:num>
                            <m:den>
                              <m:r>
                                <a:rPr lang="en-US" sz="4000" b="0" i="1" smtClean="0">
                                  <a:solidFill>
                                    <a:srgbClr val="00B0F0"/>
                                  </a:solidFill>
                                  <a:latin typeface="Cambria Math" panose="02040503050406030204" pitchFamily="18" charset="0"/>
                                </a:rPr>
                                <m:t>𝐹</m:t>
                              </m:r>
                            </m:den>
                          </m:f>
                        </m:den>
                      </m:f>
                    </m:oMath>
                  </m:oMathPara>
                </a14:m>
                <a:endParaRPr lang="en-PH" sz="4000" dirty="0"/>
              </a:p>
            </p:txBody>
          </p:sp>
        </mc:Choice>
        <mc:Fallback>
          <p:sp>
            <p:nvSpPr>
              <p:cNvPr id="2" name="TextBox 1">
                <a:extLst>
                  <a:ext uri="{FF2B5EF4-FFF2-40B4-BE49-F238E27FC236}">
                    <a16:creationId xmlns:a16="http://schemas.microsoft.com/office/drawing/2014/main" id="{7F6A1D0D-CD02-13EA-EA02-04B534D1411A}"/>
                  </a:ext>
                </a:extLst>
              </p:cNvPr>
              <p:cNvSpPr txBox="1">
                <a:spLocks noRot="1" noChangeAspect="1" noMove="1" noResize="1" noEditPoints="1" noAdjustHandles="1" noChangeArrowheads="1" noChangeShapeType="1" noTextEdit="1"/>
              </p:cNvSpPr>
              <p:nvPr/>
            </p:nvSpPr>
            <p:spPr>
              <a:xfrm>
                <a:off x="573181" y="3429000"/>
                <a:ext cx="3974275" cy="179453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CB7170F-BBE3-9D41-B7CB-E485ECC52AAA}"/>
                  </a:ext>
                </a:extLst>
              </p:cNvPr>
              <p:cNvSpPr txBox="1"/>
              <p:nvPr/>
            </p:nvSpPr>
            <p:spPr>
              <a:xfrm>
                <a:off x="4291424" y="3432048"/>
                <a:ext cx="3974275" cy="17945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1 </m:t>
                          </m:r>
                        </m:num>
                        <m:den>
                          <m:r>
                            <a:rPr lang="en-US" sz="4000" b="0" i="1" smtClean="0">
                              <a:solidFill>
                                <a:srgbClr val="FF0000"/>
                              </a:solidFill>
                              <a:latin typeface="Cambria Math" panose="02040503050406030204" pitchFamily="18" charset="0"/>
                            </a:rPr>
                            <m:t>0.9</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solidFill>
                                    <a:srgbClr val="00B050"/>
                                  </a:solidFill>
                                  <a:latin typeface="Cambria Math" panose="02040503050406030204" pitchFamily="18" charset="0"/>
                                </a:rPr>
                                <m:t>0.1</m:t>
                              </m:r>
                            </m:num>
                            <m:den>
                              <m:r>
                                <a:rPr lang="en-US" sz="4000" b="0" i="1" smtClean="0">
                                  <a:solidFill>
                                    <a:srgbClr val="00B0F0"/>
                                  </a:solidFill>
                                  <a:latin typeface="Cambria Math" panose="02040503050406030204" pitchFamily="18" charset="0"/>
                                </a:rPr>
                                <m:t>2</m:t>
                              </m:r>
                            </m:den>
                          </m:f>
                        </m:den>
                      </m:f>
                    </m:oMath>
                  </m:oMathPara>
                </a14:m>
                <a:endParaRPr lang="en-PH" sz="4000" dirty="0"/>
              </a:p>
            </p:txBody>
          </p:sp>
        </mc:Choice>
        <mc:Fallback>
          <p:sp>
            <p:nvSpPr>
              <p:cNvPr id="6" name="TextBox 5">
                <a:extLst>
                  <a:ext uri="{FF2B5EF4-FFF2-40B4-BE49-F238E27FC236}">
                    <a16:creationId xmlns:a16="http://schemas.microsoft.com/office/drawing/2014/main" id="{2CB7170F-BBE3-9D41-B7CB-E485ECC52AAA}"/>
                  </a:ext>
                </a:extLst>
              </p:cNvPr>
              <p:cNvSpPr txBox="1">
                <a:spLocks noRot="1" noChangeAspect="1" noMove="1" noResize="1" noEditPoints="1" noAdjustHandles="1" noChangeArrowheads="1" noChangeShapeType="1" noTextEdit="1"/>
              </p:cNvSpPr>
              <p:nvPr/>
            </p:nvSpPr>
            <p:spPr>
              <a:xfrm>
                <a:off x="4291424" y="3432048"/>
                <a:ext cx="3974275" cy="1794530"/>
              </a:xfrm>
              <a:prstGeom prst="rect">
                <a:avLst/>
              </a:prstGeom>
              <a:blipFill>
                <a:blip r:embed="rId5"/>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B9B150B-36E4-3C62-A758-9E0C29CA2147}"/>
                  </a:ext>
                </a:extLst>
              </p:cNvPr>
              <p:cNvSpPr txBox="1"/>
              <p:nvPr/>
            </p:nvSpPr>
            <p:spPr>
              <a:xfrm>
                <a:off x="7888224" y="3453384"/>
                <a:ext cx="1858803" cy="12488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1 </m:t>
                          </m:r>
                        </m:num>
                        <m:den>
                          <m:r>
                            <a:rPr lang="en-US" sz="4000" b="0" i="1" smtClean="0">
                              <a:solidFill>
                                <a:schemeClr val="tx1"/>
                              </a:solidFill>
                              <a:latin typeface="Cambria Math" panose="02040503050406030204" pitchFamily="18" charset="0"/>
                            </a:rPr>
                            <m:t>0.95</m:t>
                          </m:r>
                        </m:den>
                      </m:f>
                    </m:oMath>
                  </m:oMathPara>
                </a14:m>
                <a:endParaRPr lang="en-PH" sz="4000" dirty="0"/>
              </a:p>
            </p:txBody>
          </p:sp>
        </mc:Choice>
        <mc:Fallback>
          <p:sp>
            <p:nvSpPr>
              <p:cNvPr id="7" name="TextBox 6">
                <a:extLst>
                  <a:ext uri="{FF2B5EF4-FFF2-40B4-BE49-F238E27FC236}">
                    <a16:creationId xmlns:a16="http://schemas.microsoft.com/office/drawing/2014/main" id="{EB9B150B-36E4-3C62-A758-9E0C29CA2147}"/>
                  </a:ext>
                </a:extLst>
              </p:cNvPr>
              <p:cNvSpPr txBox="1">
                <a:spLocks noRot="1" noChangeAspect="1" noMove="1" noResize="1" noEditPoints="1" noAdjustHandles="1" noChangeArrowheads="1" noChangeShapeType="1" noTextEdit="1"/>
              </p:cNvSpPr>
              <p:nvPr/>
            </p:nvSpPr>
            <p:spPr>
              <a:xfrm>
                <a:off x="7888224" y="3453384"/>
                <a:ext cx="1858803" cy="1248803"/>
              </a:xfrm>
              <a:prstGeom prst="rect">
                <a:avLst/>
              </a:prstGeom>
              <a:blipFill>
                <a:blip r:embed="rId6"/>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AEE449F-864C-B52F-8A43-3C9AE51A3142}"/>
                  </a:ext>
                </a:extLst>
              </p:cNvPr>
              <p:cNvSpPr txBox="1"/>
              <p:nvPr/>
            </p:nvSpPr>
            <p:spPr>
              <a:xfrm>
                <a:off x="9873991" y="3807311"/>
                <a:ext cx="1858803"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r>
                        <a:rPr lang="en-US" sz="4000" b="1" i="1" smtClean="0">
                          <a:latin typeface="Cambria Math" panose="02040503050406030204" pitchFamily="18" charset="0"/>
                        </a:rPr>
                        <m:t>𝟏</m:t>
                      </m:r>
                      <m:r>
                        <a:rPr lang="en-US" sz="4000" b="1" i="1" smtClean="0">
                          <a:latin typeface="Cambria Math" panose="02040503050406030204" pitchFamily="18" charset="0"/>
                        </a:rPr>
                        <m:t>.</m:t>
                      </m:r>
                      <m:r>
                        <a:rPr lang="en-US" sz="4000" b="1" i="1" smtClean="0">
                          <a:latin typeface="Cambria Math" panose="02040503050406030204" pitchFamily="18" charset="0"/>
                        </a:rPr>
                        <m:t>𝟎𝟓𝟑</m:t>
                      </m:r>
                    </m:oMath>
                  </m:oMathPara>
                </a14:m>
                <a:endParaRPr lang="en-PH" sz="4000" b="1" dirty="0"/>
              </a:p>
            </p:txBody>
          </p:sp>
        </mc:Choice>
        <mc:Fallback>
          <p:sp>
            <p:nvSpPr>
              <p:cNvPr id="8" name="TextBox 7">
                <a:extLst>
                  <a:ext uri="{FF2B5EF4-FFF2-40B4-BE49-F238E27FC236}">
                    <a16:creationId xmlns:a16="http://schemas.microsoft.com/office/drawing/2014/main" id="{AAEE449F-864C-B52F-8A43-3C9AE51A3142}"/>
                  </a:ext>
                </a:extLst>
              </p:cNvPr>
              <p:cNvSpPr txBox="1">
                <a:spLocks noRot="1" noChangeAspect="1" noMove="1" noResize="1" noEditPoints="1" noAdjustHandles="1" noChangeArrowheads="1" noChangeShapeType="1" noTextEdit="1"/>
              </p:cNvSpPr>
              <p:nvPr/>
            </p:nvSpPr>
            <p:spPr>
              <a:xfrm>
                <a:off x="9873991" y="3807311"/>
                <a:ext cx="1858803" cy="707886"/>
              </a:xfrm>
              <a:prstGeom prst="rect">
                <a:avLst/>
              </a:prstGeom>
              <a:blipFill>
                <a:blip r:embed="rId7"/>
                <a:stretch>
                  <a:fillRect r="-6230"/>
                </a:stretch>
              </a:blipFill>
            </p:spPr>
            <p:txBody>
              <a:bodyPr/>
              <a:lstStyle/>
              <a:p>
                <a:r>
                  <a:rPr lang="en-PH">
                    <a:noFill/>
                  </a:rPr>
                  <a:t> </a:t>
                </a:r>
              </a:p>
            </p:txBody>
          </p:sp>
        </mc:Fallback>
      </mc:AlternateContent>
    </p:spTree>
    <p:extLst>
      <p:ext uri="{BB962C8B-B14F-4D97-AF65-F5344CB8AC3E}">
        <p14:creationId xmlns:p14="http://schemas.microsoft.com/office/powerpoint/2010/main" val="38028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C1668814-F47C-7660-26DC-D6777A2CC4C8}"/>
              </a:ext>
            </a:extLst>
          </p:cNvPr>
          <p:cNvSpPr txBox="1"/>
          <p:nvPr/>
        </p:nvSpPr>
        <p:spPr>
          <a:xfrm>
            <a:off x="459205" y="1360486"/>
            <a:ext cx="11273589" cy="1246495"/>
          </a:xfrm>
          <a:prstGeom prst="rect">
            <a:avLst/>
          </a:prstGeom>
          <a:noFill/>
        </p:spPr>
        <p:txBody>
          <a:bodyPr wrap="square">
            <a:spAutoFit/>
          </a:bodyPr>
          <a:lstStyle/>
          <a:p>
            <a:pPr algn="l"/>
            <a:r>
              <a:rPr lang="en-US" sz="2500" b="1" dirty="0"/>
              <a:t>Example 2:</a:t>
            </a:r>
          </a:p>
          <a:p>
            <a:pPr algn="l"/>
            <a:endParaRPr lang="en-US" sz="2500" b="1" dirty="0"/>
          </a:p>
          <a:p>
            <a:pPr algn="l"/>
            <a:r>
              <a:rPr lang="en-US" sz="2500" dirty="0"/>
              <a:t>We want the overall speedup of 2 and can accelerate floating point instructions by 4X</a:t>
            </a:r>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r>
              <a:rPr lang="en-US" sz="4500" b="1" i="0" dirty="0">
                <a:solidFill>
                  <a:srgbClr val="000000"/>
                </a:solidFill>
                <a:effectLst/>
                <a:latin typeface="Calibri Light (Headings)"/>
              </a:rPr>
              <a:t>Examples of Amdahl’s Law</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F6A1D0D-CD02-13EA-EA02-04B534D1411A}"/>
                  </a:ext>
                </a:extLst>
              </p:cNvPr>
              <p:cNvSpPr txBox="1"/>
              <p:nvPr/>
            </p:nvSpPr>
            <p:spPr>
              <a:xfrm>
                <a:off x="992078" y="2991702"/>
                <a:ext cx="3974275" cy="1794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1 </m:t>
                          </m:r>
                        </m:num>
                        <m:den>
                          <m:r>
                            <a:rPr lang="en-US" sz="4000" b="0" i="1" smtClean="0">
                              <a:solidFill>
                                <a:srgbClr val="FF0000"/>
                              </a:solidFill>
                              <a:latin typeface="Cambria Math" panose="02040503050406030204" pitchFamily="18" charset="0"/>
                            </a:rPr>
                            <m:t>1 −</m:t>
                          </m:r>
                          <m:r>
                            <a:rPr lang="en-US" sz="4000" b="0" i="1" smtClean="0">
                              <a:solidFill>
                                <a:srgbClr val="FF0000"/>
                              </a:solidFill>
                              <a:latin typeface="Cambria Math" panose="02040503050406030204" pitchFamily="18" charset="0"/>
                            </a:rPr>
                            <m:t>𝑓</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solidFill>
                                    <a:srgbClr val="00B050"/>
                                  </a:solidFill>
                                  <a:latin typeface="Cambria Math" panose="02040503050406030204" pitchFamily="18" charset="0"/>
                                </a:rPr>
                                <m:t>𝑓</m:t>
                              </m:r>
                            </m:num>
                            <m:den>
                              <m:r>
                                <a:rPr lang="en-US" sz="4000" b="0" i="1" smtClean="0">
                                  <a:solidFill>
                                    <a:srgbClr val="00B0F0"/>
                                  </a:solidFill>
                                  <a:latin typeface="Cambria Math" panose="02040503050406030204" pitchFamily="18" charset="0"/>
                                </a:rPr>
                                <m:t>𝐹</m:t>
                              </m:r>
                            </m:den>
                          </m:f>
                        </m:den>
                      </m:f>
                    </m:oMath>
                  </m:oMathPara>
                </a14:m>
                <a:endParaRPr lang="en-PH" sz="4000" dirty="0"/>
              </a:p>
            </p:txBody>
          </p:sp>
        </mc:Choice>
        <mc:Fallback>
          <p:sp>
            <p:nvSpPr>
              <p:cNvPr id="2" name="TextBox 1">
                <a:extLst>
                  <a:ext uri="{FF2B5EF4-FFF2-40B4-BE49-F238E27FC236}">
                    <a16:creationId xmlns:a16="http://schemas.microsoft.com/office/drawing/2014/main" id="{7F6A1D0D-CD02-13EA-EA02-04B534D1411A}"/>
                  </a:ext>
                </a:extLst>
              </p:cNvPr>
              <p:cNvSpPr txBox="1">
                <a:spLocks noRot="1" noChangeAspect="1" noMove="1" noResize="1" noEditPoints="1" noAdjustHandles="1" noChangeArrowheads="1" noChangeShapeType="1" noTextEdit="1"/>
              </p:cNvSpPr>
              <p:nvPr/>
            </p:nvSpPr>
            <p:spPr>
              <a:xfrm>
                <a:off x="992078" y="2991702"/>
                <a:ext cx="3974275" cy="179453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CB7170F-BBE3-9D41-B7CB-E485ECC52AAA}"/>
                  </a:ext>
                </a:extLst>
              </p:cNvPr>
              <p:cNvSpPr txBox="1"/>
              <p:nvPr/>
            </p:nvSpPr>
            <p:spPr>
              <a:xfrm>
                <a:off x="6501661" y="2991702"/>
                <a:ext cx="3974275" cy="1794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2=</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1 </m:t>
                          </m:r>
                        </m:num>
                        <m:den>
                          <m:r>
                            <a:rPr lang="en-US" sz="4000" i="1">
                              <a:solidFill>
                                <a:srgbClr val="FF0000"/>
                              </a:solidFill>
                              <a:latin typeface="Cambria Math" panose="02040503050406030204" pitchFamily="18" charset="0"/>
                            </a:rPr>
                            <m:t>1 −</m:t>
                          </m:r>
                          <m:r>
                            <a:rPr lang="en-US" sz="4000" i="1">
                              <a:solidFill>
                                <a:srgbClr val="FF0000"/>
                              </a:solidFill>
                              <a:latin typeface="Cambria Math" panose="02040503050406030204" pitchFamily="18" charset="0"/>
                            </a:rPr>
                            <m:t>𝑓</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solidFill>
                                    <a:srgbClr val="00B050"/>
                                  </a:solidFill>
                                  <a:latin typeface="Cambria Math" panose="02040503050406030204" pitchFamily="18" charset="0"/>
                                </a:rPr>
                                <m:t>𝑓</m:t>
                              </m:r>
                            </m:num>
                            <m:den>
                              <m:r>
                                <a:rPr lang="en-US" sz="4000" b="0" i="1" smtClean="0">
                                  <a:solidFill>
                                    <a:srgbClr val="00B0F0"/>
                                  </a:solidFill>
                                  <a:latin typeface="Cambria Math" panose="02040503050406030204" pitchFamily="18" charset="0"/>
                                </a:rPr>
                                <m:t>4</m:t>
                              </m:r>
                            </m:den>
                          </m:f>
                        </m:den>
                      </m:f>
                    </m:oMath>
                  </m:oMathPara>
                </a14:m>
                <a:endParaRPr lang="en-PH" sz="4000" dirty="0"/>
              </a:p>
            </p:txBody>
          </p:sp>
        </mc:Choice>
        <mc:Fallback>
          <p:sp>
            <p:nvSpPr>
              <p:cNvPr id="6" name="TextBox 5">
                <a:extLst>
                  <a:ext uri="{FF2B5EF4-FFF2-40B4-BE49-F238E27FC236}">
                    <a16:creationId xmlns:a16="http://schemas.microsoft.com/office/drawing/2014/main" id="{2CB7170F-BBE3-9D41-B7CB-E485ECC52AAA}"/>
                  </a:ext>
                </a:extLst>
              </p:cNvPr>
              <p:cNvSpPr txBox="1">
                <a:spLocks noRot="1" noChangeAspect="1" noMove="1" noResize="1" noEditPoints="1" noAdjustHandles="1" noChangeArrowheads="1" noChangeShapeType="1" noTextEdit="1"/>
              </p:cNvSpPr>
              <p:nvPr/>
            </p:nvSpPr>
            <p:spPr>
              <a:xfrm>
                <a:off x="6501661" y="2991702"/>
                <a:ext cx="3974275" cy="1794530"/>
              </a:xfrm>
              <a:prstGeom prst="rect">
                <a:avLst/>
              </a:prstGeom>
              <a:blipFill>
                <a:blip r:embed="rId5"/>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B9B150B-36E4-3C62-A758-9E0C29CA2147}"/>
                  </a:ext>
                </a:extLst>
              </p:cNvPr>
              <p:cNvSpPr txBox="1"/>
              <p:nvPr/>
            </p:nvSpPr>
            <p:spPr>
              <a:xfrm>
                <a:off x="2881079" y="4832233"/>
                <a:ext cx="2852928" cy="12613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𝑓</m:t>
                      </m:r>
                      <m:r>
                        <a:rPr lang="en-US" sz="4000" b="0" i="1" smtClean="0">
                          <a:latin typeface="Cambria Math" panose="02040503050406030204" pitchFamily="18" charset="0"/>
                        </a:rPr>
                        <m:t> =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0.5</m:t>
                          </m:r>
                          <m:r>
                            <a:rPr lang="en-US" sz="4000" b="0" i="1" smtClean="0">
                              <a:latin typeface="Cambria Math" panose="02040503050406030204" pitchFamily="18" charset="0"/>
                            </a:rPr>
                            <m:t> </m:t>
                          </m:r>
                        </m:num>
                        <m:den>
                          <m:r>
                            <a:rPr lang="en-US" sz="4000" b="0" i="1" smtClean="0">
                              <a:solidFill>
                                <a:schemeClr val="tx1"/>
                              </a:solidFill>
                              <a:latin typeface="Cambria Math" panose="02040503050406030204" pitchFamily="18" charset="0"/>
                            </a:rPr>
                            <m:t>0.</m:t>
                          </m:r>
                          <m:r>
                            <a:rPr lang="en-US" sz="4000" b="0" i="1" smtClean="0">
                              <a:solidFill>
                                <a:schemeClr val="tx1"/>
                              </a:solidFill>
                              <a:latin typeface="Cambria Math" panose="02040503050406030204" pitchFamily="18" charset="0"/>
                            </a:rPr>
                            <m:t>7</m:t>
                          </m:r>
                          <m:r>
                            <a:rPr lang="en-US" sz="4000" b="0" i="1" smtClean="0">
                              <a:solidFill>
                                <a:schemeClr val="tx1"/>
                              </a:solidFill>
                              <a:latin typeface="Cambria Math" panose="02040503050406030204" pitchFamily="18" charset="0"/>
                            </a:rPr>
                            <m:t>5</m:t>
                          </m:r>
                        </m:den>
                      </m:f>
                    </m:oMath>
                  </m:oMathPara>
                </a14:m>
                <a:endParaRPr lang="en-PH" sz="4000" dirty="0"/>
              </a:p>
            </p:txBody>
          </p:sp>
        </mc:Choice>
        <mc:Fallback>
          <p:sp>
            <p:nvSpPr>
              <p:cNvPr id="7" name="TextBox 6">
                <a:extLst>
                  <a:ext uri="{FF2B5EF4-FFF2-40B4-BE49-F238E27FC236}">
                    <a16:creationId xmlns:a16="http://schemas.microsoft.com/office/drawing/2014/main" id="{EB9B150B-36E4-3C62-A758-9E0C29CA2147}"/>
                  </a:ext>
                </a:extLst>
              </p:cNvPr>
              <p:cNvSpPr txBox="1">
                <a:spLocks noRot="1" noChangeAspect="1" noMove="1" noResize="1" noEditPoints="1" noAdjustHandles="1" noChangeArrowheads="1" noChangeShapeType="1" noTextEdit="1"/>
              </p:cNvSpPr>
              <p:nvPr/>
            </p:nvSpPr>
            <p:spPr>
              <a:xfrm>
                <a:off x="2881079" y="4832233"/>
                <a:ext cx="2852928" cy="1261307"/>
              </a:xfrm>
              <a:prstGeom prst="rect">
                <a:avLst/>
              </a:prstGeom>
              <a:blipFill>
                <a:blip r:embed="rId6"/>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AEE449F-864C-B52F-8A43-3C9AE51A3142}"/>
                  </a:ext>
                </a:extLst>
              </p:cNvPr>
              <p:cNvSpPr txBox="1"/>
              <p:nvPr/>
            </p:nvSpPr>
            <p:spPr>
              <a:xfrm>
                <a:off x="5298014" y="5185371"/>
                <a:ext cx="231996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=66.7</m:t>
                      </m:r>
                    </m:oMath>
                  </m:oMathPara>
                </a14:m>
                <a:endParaRPr lang="en-PH" sz="4000" b="1" dirty="0"/>
              </a:p>
            </p:txBody>
          </p:sp>
        </mc:Choice>
        <mc:Fallback>
          <p:sp>
            <p:nvSpPr>
              <p:cNvPr id="8" name="TextBox 7">
                <a:extLst>
                  <a:ext uri="{FF2B5EF4-FFF2-40B4-BE49-F238E27FC236}">
                    <a16:creationId xmlns:a16="http://schemas.microsoft.com/office/drawing/2014/main" id="{AAEE449F-864C-B52F-8A43-3C9AE51A3142}"/>
                  </a:ext>
                </a:extLst>
              </p:cNvPr>
              <p:cNvSpPr txBox="1">
                <a:spLocks noRot="1" noChangeAspect="1" noMove="1" noResize="1" noEditPoints="1" noAdjustHandles="1" noChangeArrowheads="1" noChangeShapeType="1" noTextEdit="1"/>
              </p:cNvSpPr>
              <p:nvPr/>
            </p:nvSpPr>
            <p:spPr>
              <a:xfrm>
                <a:off x="5298014" y="5185371"/>
                <a:ext cx="2319961" cy="707886"/>
              </a:xfrm>
              <a:prstGeom prst="rect">
                <a:avLst/>
              </a:prstGeom>
              <a:blipFill>
                <a:blip r:embed="rId7"/>
                <a:stretch>
                  <a:fillRect/>
                </a:stretch>
              </a:blipFill>
            </p:spPr>
            <p:txBody>
              <a:bodyPr/>
              <a:lstStyle/>
              <a:p>
                <a:r>
                  <a:rPr lang="en-PH">
                    <a:noFill/>
                  </a:rPr>
                  <a:t> </a:t>
                </a:r>
              </a:p>
            </p:txBody>
          </p:sp>
        </mc:Fallback>
      </mc:AlternateContent>
      <p:sp>
        <p:nvSpPr>
          <p:cNvPr id="9" name="Arrow: Right 8">
            <a:extLst>
              <a:ext uri="{FF2B5EF4-FFF2-40B4-BE49-F238E27FC236}">
                <a16:creationId xmlns:a16="http://schemas.microsoft.com/office/drawing/2014/main" id="{271BADD1-D0D9-B104-E69B-5F4800DD17FA}"/>
              </a:ext>
            </a:extLst>
          </p:cNvPr>
          <p:cNvSpPr/>
          <p:nvPr/>
        </p:nvSpPr>
        <p:spPr>
          <a:xfrm>
            <a:off x="5244803" y="3520999"/>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12203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24F92452-7470-68AE-C7F2-88FE4173F5BE}"/>
              </a:ext>
            </a:extLst>
          </p:cNvPr>
          <p:cNvSpPr txBox="1"/>
          <p:nvPr/>
        </p:nvSpPr>
        <p:spPr>
          <a:xfrm>
            <a:off x="560173" y="1677587"/>
            <a:ext cx="11071654" cy="3293209"/>
          </a:xfrm>
          <a:prstGeom prst="rect">
            <a:avLst/>
          </a:prstGeom>
          <a:noFill/>
        </p:spPr>
        <p:txBody>
          <a:bodyPr wrap="square">
            <a:spAutoFit/>
          </a:bodyPr>
          <a:lstStyle/>
          <a:p>
            <a:pPr algn="l"/>
            <a:r>
              <a:rPr lang="en-US" sz="2600" b="1" dirty="0">
                <a:solidFill>
                  <a:srgbClr val="00B050"/>
                </a:solidFill>
              </a:rPr>
              <a:t>Amdahl's Law </a:t>
            </a:r>
            <a:r>
              <a:rPr lang="en-US" sz="2600" dirty="0"/>
              <a:t>has been used by computer scientists for more than 55 years, and it continues to impact the way we design and optimize our computing systems today.</a:t>
            </a:r>
          </a:p>
          <a:p>
            <a:pPr algn="l"/>
            <a:endParaRPr lang="en-US" sz="2600" dirty="0"/>
          </a:p>
          <a:p>
            <a:pPr algn="l"/>
            <a:r>
              <a:rPr lang="en-US" sz="2600" dirty="0"/>
              <a:t> It is a principle used to provide guidance when making decisions regarding the optimization of system performance, often in the realm of</a:t>
            </a:r>
            <a:r>
              <a:rPr lang="en-US" sz="2600" b="1" dirty="0">
                <a:solidFill>
                  <a:srgbClr val="00B0F0"/>
                </a:solidFill>
              </a:rPr>
              <a:t> parallel computing</a:t>
            </a:r>
            <a:r>
              <a:rPr lang="en-US" sz="2600" dirty="0"/>
              <a:t>. </a:t>
            </a:r>
          </a:p>
          <a:p>
            <a:pPr algn="l"/>
            <a:endParaRPr lang="en-US" sz="2600" dirty="0"/>
          </a:p>
          <a:p>
            <a:pPr algn="l"/>
            <a:endParaRPr lang="en-US" sz="2600" dirty="0"/>
          </a:p>
        </p:txBody>
      </p:sp>
      <p:sp>
        <p:nvSpPr>
          <p:cNvPr id="6" name="Title 1">
            <a:extLst>
              <a:ext uri="{FF2B5EF4-FFF2-40B4-BE49-F238E27FC236}">
                <a16:creationId xmlns:a16="http://schemas.microsoft.com/office/drawing/2014/main" id="{72ACA244-38D0-5D4F-6910-A0C50142EE17}"/>
              </a:ext>
            </a:extLst>
          </p:cNvPr>
          <p:cNvSpPr>
            <a:spLocks noGrp="1"/>
          </p:cNvSpPr>
          <p:nvPr>
            <p:ph type="ctrTitle"/>
          </p:nvPr>
        </p:nvSpPr>
        <p:spPr>
          <a:xfrm>
            <a:off x="459205" y="419647"/>
            <a:ext cx="11273589" cy="718459"/>
          </a:xfrm>
        </p:spPr>
        <p:txBody>
          <a:bodyPr>
            <a:noAutofit/>
          </a:bodyPr>
          <a:lstStyle/>
          <a:p>
            <a:r>
              <a:rPr lang="en-US" sz="5000" b="1" dirty="0"/>
              <a:t>I</a:t>
            </a:r>
            <a:r>
              <a:rPr lang="en-PH" sz="5000" b="1" dirty="0" err="1"/>
              <a:t>ntroducing</a:t>
            </a:r>
            <a:r>
              <a:rPr lang="en-PH" sz="5000" b="1" dirty="0"/>
              <a:t> Amdahl’s Law</a:t>
            </a:r>
          </a:p>
        </p:txBody>
      </p:sp>
    </p:spTree>
    <p:extLst>
      <p:ext uri="{BB962C8B-B14F-4D97-AF65-F5344CB8AC3E}">
        <p14:creationId xmlns:p14="http://schemas.microsoft.com/office/powerpoint/2010/main" val="357096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6" name="Title 1">
            <a:extLst>
              <a:ext uri="{FF2B5EF4-FFF2-40B4-BE49-F238E27FC236}">
                <a16:creationId xmlns:a16="http://schemas.microsoft.com/office/drawing/2014/main" id="{72ACA244-38D0-5D4F-6910-A0C50142EE17}"/>
              </a:ext>
            </a:extLst>
          </p:cNvPr>
          <p:cNvSpPr>
            <a:spLocks noGrp="1"/>
          </p:cNvSpPr>
          <p:nvPr>
            <p:ph type="ctrTitle"/>
          </p:nvPr>
        </p:nvSpPr>
        <p:spPr>
          <a:xfrm>
            <a:off x="459205" y="419647"/>
            <a:ext cx="11273589" cy="718459"/>
          </a:xfrm>
        </p:spPr>
        <p:txBody>
          <a:bodyPr>
            <a:noAutofit/>
          </a:bodyPr>
          <a:lstStyle/>
          <a:p>
            <a:r>
              <a:rPr lang="en-US" sz="5000" b="1" dirty="0"/>
              <a:t>Sequential vs Parallel Computing</a:t>
            </a:r>
            <a:endParaRPr lang="en-PH" sz="5000" b="1" dirty="0"/>
          </a:p>
        </p:txBody>
      </p:sp>
      <p:pic>
        <p:nvPicPr>
          <p:cNvPr id="5" name="Picture 4" descr="A diagram of a problem&#10;&#10;Description automatically generated">
            <a:extLst>
              <a:ext uri="{FF2B5EF4-FFF2-40B4-BE49-F238E27FC236}">
                <a16:creationId xmlns:a16="http://schemas.microsoft.com/office/drawing/2014/main" id="{758EC9C4-0710-46F2-70AE-F437FFC13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771" y="1402761"/>
            <a:ext cx="6994456" cy="4254275"/>
          </a:xfrm>
          <a:prstGeom prst="rect">
            <a:avLst/>
          </a:prstGeom>
        </p:spPr>
      </p:pic>
    </p:spTree>
    <p:extLst>
      <p:ext uri="{BB962C8B-B14F-4D97-AF65-F5344CB8AC3E}">
        <p14:creationId xmlns:p14="http://schemas.microsoft.com/office/powerpoint/2010/main" val="48133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24F92452-7470-68AE-C7F2-88FE4173F5BE}"/>
              </a:ext>
            </a:extLst>
          </p:cNvPr>
          <p:cNvSpPr txBox="1"/>
          <p:nvPr/>
        </p:nvSpPr>
        <p:spPr>
          <a:xfrm>
            <a:off x="560172" y="1485102"/>
            <a:ext cx="11071654" cy="1292662"/>
          </a:xfrm>
          <a:prstGeom prst="rect">
            <a:avLst/>
          </a:prstGeom>
          <a:noFill/>
        </p:spPr>
        <p:txBody>
          <a:bodyPr wrap="square">
            <a:spAutoFit/>
          </a:bodyPr>
          <a:lstStyle/>
          <a:p>
            <a:r>
              <a:rPr lang="en-US" sz="2600" dirty="0"/>
              <a:t>The basis of the law states that the maximum potential improvement in speed of a program or system is limited by its </a:t>
            </a:r>
            <a:r>
              <a:rPr lang="en-US" sz="2600" b="1" dirty="0">
                <a:solidFill>
                  <a:srgbClr val="FF0000"/>
                </a:solidFill>
              </a:rPr>
              <a:t>most significant bottleneck </a:t>
            </a:r>
            <a:r>
              <a:rPr lang="en-US" sz="2600" dirty="0"/>
              <a:t>which is the portion of the system or program that takes the longest to complete.</a:t>
            </a:r>
          </a:p>
        </p:txBody>
      </p:sp>
      <p:sp>
        <p:nvSpPr>
          <p:cNvPr id="6" name="Title 1">
            <a:extLst>
              <a:ext uri="{FF2B5EF4-FFF2-40B4-BE49-F238E27FC236}">
                <a16:creationId xmlns:a16="http://schemas.microsoft.com/office/drawing/2014/main" id="{72ACA244-38D0-5D4F-6910-A0C50142EE17}"/>
              </a:ext>
            </a:extLst>
          </p:cNvPr>
          <p:cNvSpPr>
            <a:spLocks noGrp="1"/>
          </p:cNvSpPr>
          <p:nvPr>
            <p:ph type="ctrTitle"/>
          </p:nvPr>
        </p:nvSpPr>
        <p:spPr>
          <a:xfrm>
            <a:off x="459205" y="419647"/>
            <a:ext cx="11273589" cy="718459"/>
          </a:xfrm>
        </p:spPr>
        <p:txBody>
          <a:bodyPr>
            <a:noAutofit/>
          </a:bodyPr>
          <a:lstStyle/>
          <a:p>
            <a:r>
              <a:rPr lang="en-US" sz="5000" b="1" dirty="0"/>
              <a:t>I</a:t>
            </a:r>
            <a:r>
              <a:rPr lang="en-PH" sz="5000" b="1" dirty="0" err="1"/>
              <a:t>ntroducing</a:t>
            </a:r>
            <a:r>
              <a:rPr lang="en-PH" sz="5000" b="1" dirty="0"/>
              <a:t> Amdahl’s Law</a:t>
            </a:r>
          </a:p>
        </p:txBody>
      </p:sp>
      <p:pic>
        <p:nvPicPr>
          <p:cNvPr id="5" name="Picture 4" descr="A diagram of a diagram of a workload bottleneck&#10;&#10;Description automatically generated">
            <a:extLst>
              <a:ext uri="{FF2B5EF4-FFF2-40B4-BE49-F238E27FC236}">
                <a16:creationId xmlns:a16="http://schemas.microsoft.com/office/drawing/2014/main" id="{A7B47285-3512-B32C-B412-2F6A6B80E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510" y="3197221"/>
            <a:ext cx="2904115" cy="2715348"/>
          </a:xfrm>
          <a:prstGeom prst="rect">
            <a:avLst/>
          </a:prstGeom>
        </p:spPr>
      </p:pic>
      <p:pic>
        <p:nvPicPr>
          <p:cNvPr id="8" name="Picture 7" descr="A close-up of a diagram&#10;&#10;Description automatically generated">
            <a:extLst>
              <a:ext uri="{FF2B5EF4-FFF2-40B4-BE49-F238E27FC236}">
                <a16:creationId xmlns:a16="http://schemas.microsoft.com/office/drawing/2014/main" id="{0DC252FF-3645-5651-8404-1241049CA5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923" y="3317245"/>
            <a:ext cx="4408069" cy="2475300"/>
          </a:xfrm>
          <a:prstGeom prst="rect">
            <a:avLst/>
          </a:prstGeom>
        </p:spPr>
      </p:pic>
    </p:spTree>
    <p:extLst>
      <p:ext uri="{BB962C8B-B14F-4D97-AF65-F5344CB8AC3E}">
        <p14:creationId xmlns:p14="http://schemas.microsoft.com/office/powerpoint/2010/main" val="9518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A4680B5B-DE90-ED68-9A43-F9AE1DCCDE3D}"/>
              </a:ext>
            </a:extLst>
          </p:cNvPr>
          <p:cNvSpPr txBox="1"/>
          <p:nvPr/>
        </p:nvSpPr>
        <p:spPr>
          <a:xfrm>
            <a:off x="687859" y="1076235"/>
            <a:ext cx="10816281" cy="3785652"/>
          </a:xfrm>
          <a:prstGeom prst="rect">
            <a:avLst/>
          </a:prstGeom>
          <a:noFill/>
        </p:spPr>
        <p:txBody>
          <a:bodyPr wrap="square">
            <a:spAutoFit/>
          </a:bodyPr>
          <a:lstStyle/>
          <a:p>
            <a:pPr algn="l"/>
            <a:endParaRPr lang="en-US" sz="3000" dirty="0"/>
          </a:p>
          <a:p>
            <a:pPr algn="l"/>
            <a:r>
              <a:rPr lang="en-US" sz="3000" dirty="0"/>
              <a:t>Amdahl's Law is popular among developers because it offers a simple and efficient way to determine the maximum potential for improving system performance. </a:t>
            </a:r>
          </a:p>
          <a:p>
            <a:pPr algn="l"/>
            <a:endParaRPr lang="en-US" sz="3000" dirty="0"/>
          </a:p>
          <a:p>
            <a:pPr algn="l"/>
            <a:r>
              <a:rPr lang="en-US" sz="3000" dirty="0"/>
              <a:t>By identifying the bottleneck in a program or system, developers can </a:t>
            </a:r>
            <a:r>
              <a:rPr lang="en-US" sz="3000" b="1" dirty="0">
                <a:solidFill>
                  <a:srgbClr val="00B0F0"/>
                </a:solidFill>
              </a:rPr>
              <a:t>focus their efforts on optimizing that particular component</a:t>
            </a:r>
            <a:r>
              <a:rPr lang="en-US" sz="3000" dirty="0"/>
              <a:t> instead of </a:t>
            </a:r>
            <a:r>
              <a:rPr lang="en-US" sz="3000" b="1" dirty="0">
                <a:solidFill>
                  <a:srgbClr val="FF0000"/>
                </a:solidFill>
              </a:rPr>
              <a:t>wasting time working on parts that will have minimal returns</a:t>
            </a:r>
            <a:r>
              <a:rPr lang="en-US" sz="3000" dirty="0"/>
              <a:t>. </a:t>
            </a:r>
          </a:p>
        </p:txBody>
      </p:sp>
      <p:sp>
        <p:nvSpPr>
          <p:cNvPr id="2" name="Title 1">
            <a:extLst>
              <a:ext uri="{FF2B5EF4-FFF2-40B4-BE49-F238E27FC236}">
                <a16:creationId xmlns:a16="http://schemas.microsoft.com/office/drawing/2014/main" id="{48D682F7-6DCB-5E1C-3618-DEC37CA0B15F}"/>
              </a:ext>
            </a:extLst>
          </p:cNvPr>
          <p:cNvSpPr>
            <a:spLocks noGrp="1"/>
          </p:cNvSpPr>
          <p:nvPr>
            <p:ph type="ctrTitle"/>
          </p:nvPr>
        </p:nvSpPr>
        <p:spPr>
          <a:xfrm>
            <a:off x="459205" y="419647"/>
            <a:ext cx="11273589" cy="718459"/>
          </a:xfrm>
        </p:spPr>
        <p:txBody>
          <a:bodyPr>
            <a:noAutofit/>
          </a:bodyPr>
          <a:lstStyle/>
          <a:p>
            <a:r>
              <a:rPr lang="en-US" sz="5000" b="1" dirty="0"/>
              <a:t>I</a:t>
            </a:r>
            <a:r>
              <a:rPr lang="en-PH" sz="5000" b="1" dirty="0" err="1"/>
              <a:t>ntroducing</a:t>
            </a:r>
            <a:r>
              <a:rPr lang="en-PH" sz="5000" b="1" dirty="0"/>
              <a:t> Amdahl’s Law</a:t>
            </a:r>
          </a:p>
        </p:txBody>
      </p:sp>
    </p:spTree>
    <p:extLst>
      <p:ext uri="{BB962C8B-B14F-4D97-AF65-F5344CB8AC3E}">
        <p14:creationId xmlns:p14="http://schemas.microsoft.com/office/powerpoint/2010/main" val="107114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A4680B5B-DE90-ED68-9A43-F9AE1DCCDE3D}"/>
              </a:ext>
            </a:extLst>
          </p:cNvPr>
          <p:cNvSpPr txBox="1"/>
          <p:nvPr/>
        </p:nvSpPr>
        <p:spPr>
          <a:xfrm>
            <a:off x="687858" y="1412517"/>
            <a:ext cx="8325513" cy="4524315"/>
          </a:xfrm>
          <a:prstGeom prst="rect">
            <a:avLst/>
          </a:prstGeom>
          <a:noFill/>
        </p:spPr>
        <p:txBody>
          <a:bodyPr wrap="square">
            <a:spAutoFit/>
          </a:bodyPr>
          <a:lstStyle/>
          <a:p>
            <a:r>
              <a:rPr lang="en-US" sz="2400" dirty="0"/>
              <a:t>Amdahl’s Law is named after </a:t>
            </a:r>
            <a:r>
              <a:rPr lang="en-US" sz="2400" b="1" dirty="0">
                <a:solidFill>
                  <a:srgbClr val="00B050"/>
                </a:solidFill>
              </a:rPr>
              <a:t>Gene Amdahl</a:t>
            </a:r>
            <a:r>
              <a:rPr lang="en-US" sz="2400" dirty="0"/>
              <a:t>, an American computer scientist who focused on enhancing computer performance using different methods, </a:t>
            </a:r>
            <a:r>
              <a:rPr lang="en-US" sz="2400" b="1" dirty="0">
                <a:solidFill>
                  <a:srgbClr val="00B0F0"/>
                </a:solidFill>
              </a:rPr>
              <a:t>including parallel computing</a:t>
            </a:r>
            <a:r>
              <a:rPr lang="en-US" sz="2400" dirty="0"/>
              <a:t>.</a:t>
            </a:r>
          </a:p>
          <a:p>
            <a:endParaRPr lang="en-US" sz="2400" dirty="0"/>
          </a:p>
          <a:p>
            <a:r>
              <a:rPr lang="en-US" sz="2400" b="1" dirty="0">
                <a:solidFill>
                  <a:srgbClr val="7030A0"/>
                </a:solidFill>
              </a:rPr>
              <a:t>Parallel computing </a:t>
            </a:r>
            <a:r>
              <a:rPr lang="en-US" sz="2400" dirty="0"/>
              <a:t>is when multiple processors, cores, and computers are used to perform many tasks or calculations simultaneously. This helps to speed up data processing and computation allowing for greater scalability than traditional methods. </a:t>
            </a:r>
          </a:p>
          <a:p>
            <a:endParaRPr lang="en-US" sz="2400" dirty="0"/>
          </a:p>
          <a:p>
            <a:endParaRPr lang="en-PH" sz="2400" dirty="0"/>
          </a:p>
        </p:txBody>
      </p:sp>
      <p:pic>
        <p:nvPicPr>
          <p:cNvPr id="7" name="Picture 6" descr="An old person holding a microphone&#10;&#10;Description automatically generated">
            <a:extLst>
              <a:ext uri="{FF2B5EF4-FFF2-40B4-BE49-F238E27FC236}">
                <a16:creationId xmlns:a16="http://schemas.microsoft.com/office/drawing/2014/main" id="{29F769B4-87C6-2EF9-0ED1-7EFF3C3DA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371" y="1461142"/>
            <a:ext cx="2571445" cy="3218202"/>
          </a:xfrm>
          <a:prstGeom prst="rect">
            <a:avLst/>
          </a:prstGeom>
          <a:effectLst>
            <a:outerShdw blurRad="50800" dist="38100" dir="5400000" algn="t" rotWithShape="0">
              <a:prstClr val="black">
                <a:alpha val="40000"/>
              </a:prstClr>
            </a:outerShdw>
          </a:effectLst>
        </p:spPr>
      </p:pic>
      <p:sp>
        <p:nvSpPr>
          <p:cNvPr id="8" name="Title 1">
            <a:extLst>
              <a:ext uri="{FF2B5EF4-FFF2-40B4-BE49-F238E27FC236}">
                <a16:creationId xmlns:a16="http://schemas.microsoft.com/office/drawing/2014/main" id="{ACCC1FBB-800C-9680-BA69-B14BB0F3485D}"/>
              </a:ext>
            </a:extLst>
          </p:cNvPr>
          <p:cNvSpPr>
            <a:spLocks noGrp="1"/>
          </p:cNvSpPr>
          <p:nvPr>
            <p:ph type="ctrTitle"/>
          </p:nvPr>
        </p:nvSpPr>
        <p:spPr>
          <a:xfrm>
            <a:off x="459205" y="419647"/>
            <a:ext cx="11273589" cy="718459"/>
          </a:xfrm>
        </p:spPr>
        <p:txBody>
          <a:bodyPr>
            <a:noAutofit/>
          </a:bodyPr>
          <a:lstStyle/>
          <a:p>
            <a:pPr algn="l"/>
            <a:r>
              <a:rPr lang="en-US" sz="4500" b="1" i="0" dirty="0">
                <a:solidFill>
                  <a:srgbClr val="000000"/>
                </a:solidFill>
                <a:effectLst/>
                <a:latin typeface="Calibri Light (Headings)"/>
              </a:rPr>
              <a:t>Parallel processing &amp; the origin of Amdahl's Law</a:t>
            </a:r>
          </a:p>
        </p:txBody>
      </p:sp>
    </p:spTree>
    <p:extLst>
      <p:ext uri="{BB962C8B-B14F-4D97-AF65-F5344CB8AC3E}">
        <p14:creationId xmlns:p14="http://schemas.microsoft.com/office/powerpoint/2010/main" val="231847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sp>
        <p:nvSpPr>
          <p:cNvPr id="3" name="TextBox 2">
            <a:extLst>
              <a:ext uri="{FF2B5EF4-FFF2-40B4-BE49-F238E27FC236}">
                <a16:creationId xmlns:a16="http://schemas.microsoft.com/office/drawing/2014/main" id="{C1668814-F47C-7660-26DC-D6777A2CC4C8}"/>
              </a:ext>
            </a:extLst>
          </p:cNvPr>
          <p:cNvSpPr txBox="1"/>
          <p:nvPr/>
        </p:nvSpPr>
        <p:spPr>
          <a:xfrm>
            <a:off x="459205" y="1360486"/>
            <a:ext cx="11273589" cy="1477328"/>
          </a:xfrm>
          <a:prstGeom prst="rect">
            <a:avLst/>
          </a:prstGeom>
          <a:noFill/>
        </p:spPr>
        <p:txBody>
          <a:bodyPr wrap="square">
            <a:spAutoFit/>
          </a:bodyPr>
          <a:lstStyle/>
          <a:p>
            <a:r>
              <a:rPr lang="en-US" sz="3000" dirty="0"/>
              <a:t>However, adding more processors to a system </a:t>
            </a:r>
            <a:r>
              <a:rPr lang="en-US" sz="3000" b="1" dirty="0">
                <a:solidFill>
                  <a:srgbClr val="FF0000"/>
                </a:solidFill>
              </a:rPr>
              <a:t>does not automatically make things faster with parallel computing</a:t>
            </a:r>
            <a:r>
              <a:rPr lang="en-US" sz="3000" dirty="0"/>
              <a:t>. We need to identify the limitations of the system as a whole</a:t>
            </a:r>
            <a:endParaRPr lang="en-PH" sz="3000" dirty="0"/>
          </a:p>
        </p:txBody>
      </p:sp>
      <p:sp>
        <p:nvSpPr>
          <p:cNvPr id="5" name="Title 1">
            <a:extLst>
              <a:ext uri="{FF2B5EF4-FFF2-40B4-BE49-F238E27FC236}">
                <a16:creationId xmlns:a16="http://schemas.microsoft.com/office/drawing/2014/main" id="{3292EC10-1382-AB0A-26EC-E8E9D906C15E}"/>
              </a:ext>
            </a:extLst>
          </p:cNvPr>
          <p:cNvSpPr>
            <a:spLocks noGrp="1"/>
          </p:cNvSpPr>
          <p:nvPr>
            <p:ph type="ctrTitle"/>
          </p:nvPr>
        </p:nvSpPr>
        <p:spPr>
          <a:xfrm>
            <a:off x="459205" y="294956"/>
            <a:ext cx="11273589" cy="718459"/>
          </a:xfrm>
        </p:spPr>
        <p:txBody>
          <a:bodyPr>
            <a:noAutofit/>
          </a:bodyPr>
          <a:lstStyle/>
          <a:p>
            <a:pPr algn="l"/>
            <a:r>
              <a:rPr lang="en-US" sz="4500" b="1" i="0" dirty="0">
                <a:solidFill>
                  <a:srgbClr val="000000"/>
                </a:solidFill>
                <a:effectLst/>
                <a:latin typeface="Calibri Light (Headings)"/>
              </a:rPr>
              <a:t>Parallel processing &amp; the origin of Amdahl's Law</a:t>
            </a:r>
          </a:p>
        </p:txBody>
      </p:sp>
      <p:graphicFrame>
        <p:nvGraphicFramePr>
          <p:cNvPr id="6" name="Table 5">
            <a:extLst>
              <a:ext uri="{FF2B5EF4-FFF2-40B4-BE49-F238E27FC236}">
                <a16:creationId xmlns:a16="http://schemas.microsoft.com/office/drawing/2014/main" id="{BAECB319-C923-20D9-AE16-2AF02BA7EB4C}"/>
              </a:ext>
            </a:extLst>
          </p:cNvPr>
          <p:cNvGraphicFramePr>
            <a:graphicFrameLocks noGrp="1"/>
          </p:cNvGraphicFramePr>
          <p:nvPr>
            <p:extLst>
              <p:ext uri="{D42A27DB-BD31-4B8C-83A1-F6EECF244321}">
                <p14:modId xmlns:p14="http://schemas.microsoft.com/office/powerpoint/2010/main" val="960142655"/>
              </p:ext>
            </p:extLst>
          </p:nvPr>
        </p:nvGraphicFramePr>
        <p:xfrm>
          <a:off x="605509" y="3649347"/>
          <a:ext cx="2308380" cy="37084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bl>
          </a:graphicData>
        </a:graphic>
      </p:graphicFrame>
      <p:graphicFrame>
        <p:nvGraphicFramePr>
          <p:cNvPr id="8" name="Table 7">
            <a:extLst>
              <a:ext uri="{FF2B5EF4-FFF2-40B4-BE49-F238E27FC236}">
                <a16:creationId xmlns:a16="http://schemas.microsoft.com/office/drawing/2014/main" id="{DA951C99-0F00-3072-E02E-26D21115A3D1}"/>
              </a:ext>
            </a:extLst>
          </p:cNvPr>
          <p:cNvGraphicFramePr>
            <a:graphicFrameLocks noGrp="1"/>
          </p:cNvGraphicFramePr>
          <p:nvPr>
            <p:extLst>
              <p:ext uri="{D42A27DB-BD31-4B8C-83A1-F6EECF244321}">
                <p14:modId xmlns:p14="http://schemas.microsoft.com/office/powerpoint/2010/main" val="3339785413"/>
              </p:ext>
            </p:extLst>
          </p:nvPr>
        </p:nvGraphicFramePr>
        <p:xfrm>
          <a:off x="3232885" y="3649347"/>
          <a:ext cx="2308380" cy="74168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639394473"/>
                  </a:ext>
                </a:extLst>
              </a:tr>
            </a:tbl>
          </a:graphicData>
        </a:graphic>
      </p:graphicFrame>
      <p:graphicFrame>
        <p:nvGraphicFramePr>
          <p:cNvPr id="10" name="Table 9">
            <a:extLst>
              <a:ext uri="{FF2B5EF4-FFF2-40B4-BE49-F238E27FC236}">
                <a16:creationId xmlns:a16="http://schemas.microsoft.com/office/drawing/2014/main" id="{B222FAF3-0A7E-281C-3575-8F6CE71492EE}"/>
              </a:ext>
            </a:extLst>
          </p:cNvPr>
          <p:cNvGraphicFramePr>
            <a:graphicFrameLocks noGrp="1"/>
          </p:cNvGraphicFramePr>
          <p:nvPr>
            <p:extLst>
              <p:ext uri="{D42A27DB-BD31-4B8C-83A1-F6EECF244321}">
                <p14:modId xmlns:p14="http://schemas.microsoft.com/office/powerpoint/2010/main" val="491312267"/>
              </p:ext>
            </p:extLst>
          </p:nvPr>
        </p:nvGraphicFramePr>
        <p:xfrm>
          <a:off x="6095999" y="3655826"/>
          <a:ext cx="2308380" cy="111252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63939447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577427858"/>
                  </a:ext>
                </a:extLst>
              </a:tr>
            </a:tbl>
          </a:graphicData>
        </a:graphic>
      </p:graphicFrame>
      <p:graphicFrame>
        <p:nvGraphicFramePr>
          <p:cNvPr id="11" name="Table 10">
            <a:extLst>
              <a:ext uri="{FF2B5EF4-FFF2-40B4-BE49-F238E27FC236}">
                <a16:creationId xmlns:a16="http://schemas.microsoft.com/office/drawing/2014/main" id="{4B6D7277-B390-B934-3013-BA599B8860FA}"/>
              </a:ext>
            </a:extLst>
          </p:cNvPr>
          <p:cNvGraphicFramePr>
            <a:graphicFrameLocks noGrp="1"/>
          </p:cNvGraphicFramePr>
          <p:nvPr>
            <p:extLst>
              <p:ext uri="{D42A27DB-BD31-4B8C-83A1-F6EECF244321}">
                <p14:modId xmlns:p14="http://schemas.microsoft.com/office/powerpoint/2010/main" val="3255624160"/>
              </p:ext>
            </p:extLst>
          </p:nvPr>
        </p:nvGraphicFramePr>
        <p:xfrm>
          <a:off x="8959113" y="3655826"/>
          <a:ext cx="2308380" cy="111252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63939447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577427858"/>
                  </a:ext>
                </a:extLst>
              </a:tr>
            </a:tbl>
          </a:graphicData>
        </a:graphic>
      </p:graphicFrame>
      <p:sp>
        <p:nvSpPr>
          <p:cNvPr id="12" name="TextBox 11">
            <a:extLst>
              <a:ext uri="{FF2B5EF4-FFF2-40B4-BE49-F238E27FC236}">
                <a16:creationId xmlns:a16="http://schemas.microsoft.com/office/drawing/2014/main" id="{66287B27-759F-278C-EB37-C9CCDAD373B1}"/>
              </a:ext>
            </a:extLst>
          </p:cNvPr>
          <p:cNvSpPr txBox="1"/>
          <p:nvPr/>
        </p:nvSpPr>
        <p:spPr>
          <a:xfrm>
            <a:off x="1759699" y="3189991"/>
            <a:ext cx="1049583" cy="276999"/>
          </a:xfrm>
          <a:prstGeom prst="rect">
            <a:avLst/>
          </a:prstGeom>
          <a:noFill/>
        </p:spPr>
        <p:txBody>
          <a:bodyPr wrap="none" rtlCol="0">
            <a:spAutoFit/>
          </a:bodyPr>
          <a:lstStyle/>
          <a:p>
            <a:r>
              <a:rPr lang="en-US" sz="1200" b="1" i="1" dirty="0"/>
              <a:t>parallelizable</a:t>
            </a:r>
            <a:endParaRPr lang="en-PH" sz="1200" b="1" i="1" dirty="0"/>
          </a:p>
        </p:txBody>
      </p:sp>
      <p:sp>
        <p:nvSpPr>
          <p:cNvPr id="13" name="TextBox 12">
            <a:extLst>
              <a:ext uri="{FF2B5EF4-FFF2-40B4-BE49-F238E27FC236}">
                <a16:creationId xmlns:a16="http://schemas.microsoft.com/office/drawing/2014/main" id="{05B7260C-46CF-AE34-4FCF-21DED9BB3320}"/>
              </a:ext>
            </a:extLst>
          </p:cNvPr>
          <p:cNvSpPr txBox="1"/>
          <p:nvPr/>
        </p:nvSpPr>
        <p:spPr>
          <a:xfrm>
            <a:off x="4004662" y="5089364"/>
            <a:ext cx="1142108" cy="369332"/>
          </a:xfrm>
          <a:prstGeom prst="rect">
            <a:avLst/>
          </a:prstGeom>
          <a:noFill/>
        </p:spPr>
        <p:txBody>
          <a:bodyPr wrap="none" rtlCol="0">
            <a:spAutoFit/>
          </a:bodyPr>
          <a:lstStyle/>
          <a:p>
            <a:r>
              <a:rPr lang="en-US" b="1" dirty="0"/>
              <a:t>Two cores</a:t>
            </a:r>
            <a:endParaRPr lang="en-PH" b="1" dirty="0"/>
          </a:p>
        </p:txBody>
      </p:sp>
      <p:sp>
        <p:nvSpPr>
          <p:cNvPr id="14" name="TextBox 13">
            <a:extLst>
              <a:ext uri="{FF2B5EF4-FFF2-40B4-BE49-F238E27FC236}">
                <a16:creationId xmlns:a16="http://schemas.microsoft.com/office/drawing/2014/main" id="{AD6CC627-B81A-E819-C7D0-05FF981A26C2}"/>
              </a:ext>
            </a:extLst>
          </p:cNvPr>
          <p:cNvSpPr txBox="1"/>
          <p:nvPr/>
        </p:nvSpPr>
        <p:spPr>
          <a:xfrm>
            <a:off x="6867776" y="5084611"/>
            <a:ext cx="1289264" cy="369332"/>
          </a:xfrm>
          <a:prstGeom prst="rect">
            <a:avLst/>
          </a:prstGeom>
          <a:noFill/>
        </p:spPr>
        <p:txBody>
          <a:bodyPr wrap="none" rtlCol="0">
            <a:spAutoFit/>
          </a:bodyPr>
          <a:lstStyle/>
          <a:p>
            <a:r>
              <a:rPr lang="en-US" b="1" dirty="0"/>
              <a:t>Three cores</a:t>
            </a:r>
            <a:endParaRPr lang="en-PH" b="1" dirty="0"/>
          </a:p>
        </p:txBody>
      </p:sp>
      <p:sp>
        <p:nvSpPr>
          <p:cNvPr id="15" name="TextBox 14">
            <a:extLst>
              <a:ext uri="{FF2B5EF4-FFF2-40B4-BE49-F238E27FC236}">
                <a16:creationId xmlns:a16="http://schemas.microsoft.com/office/drawing/2014/main" id="{12F9B5CD-CA15-E2D0-77C4-D79B28089E6D}"/>
              </a:ext>
            </a:extLst>
          </p:cNvPr>
          <p:cNvSpPr txBox="1"/>
          <p:nvPr/>
        </p:nvSpPr>
        <p:spPr>
          <a:xfrm>
            <a:off x="9730890" y="5089364"/>
            <a:ext cx="1173591" cy="369332"/>
          </a:xfrm>
          <a:prstGeom prst="rect">
            <a:avLst/>
          </a:prstGeom>
          <a:noFill/>
        </p:spPr>
        <p:txBody>
          <a:bodyPr wrap="none" rtlCol="0">
            <a:spAutoFit/>
          </a:bodyPr>
          <a:lstStyle/>
          <a:p>
            <a:r>
              <a:rPr lang="en-US" b="1" dirty="0"/>
              <a:t>Four cores</a:t>
            </a:r>
            <a:endParaRPr lang="en-PH" b="1" dirty="0"/>
          </a:p>
        </p:txBody>
      </p:sp>
      <p:sp>
        <p:nvSpPr>
          <p:cNvPr id="16" name="Right Brace 15">
            <a:extLst>
              <a:ext uri="{FF2B5EF4-FFF2-40B4-BE49-F238E27FC236}">
                <a16:creationId xmlns:a16="http://schemas.microsoft.com/office/drawing/2014/main" id="{5D0CA311-3AD5-04F9-1378-144BBA09C663}"/>
              </a:ext>
            </a:extLst>
          </p:cNvPr>
          <p:cNvSpPr/>
          <p:nvPr/>
        </p:nvSpPr>
        <p:spPr>
          <a:xfrm rot="5400000">
            <a:off x="1110343" y="3675431"/>
            <a:ext cx="155448" cy="914400"/>
          </a:xfrm>
          <a:prstGeom prst="rightBrace">
            <a:avLst>
              <a:gd name="adj1" fmla="val 8333"/>
              <a:gd name="adj2" fmla="val 4545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17" name="Right Brace 16">
            <a:extLst>
              <a:ext uri="{FF2B5EF4-FFF2-40B4-BE49-F238E27FC236}">
                <a16:creationId xmlns:a16="http://schemas.microsoft.com/office/drawing/2014/main" id="{F3C23899-71E8-8EBE-63A4-670845289FA3}"/>
              </a:ext>
            </a:extLst>
          </p:cNvPr>
          <p:cNvSpPr/>
          <p:nvPr/>
        </p:nvSpPr>
        <p:spPr>
          <a:xfrm rot="16200000">
            <a:off x="2218707" y="3061459"/>
            <a:ext cx="155448" cy="914400"/>
          </a:xfrm>
          <a:prstGeom prst="rightBrace">
            <a:avLst>
              <a:gd name="adj1" fmla="val 8333"/>
              <a:gd name="adj2" fmla="val 4545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18" name="TextBox 17">
            <a:extLst>
              <a:ext uri="{FF2B5EF4-FFF2-40B4-BE49-F238E27FC236}">
                <a16:creationId xmlns:a16="http://schemas.microsoft.com/office/drawing/2014/main" id="{0CB40D3A-618C-647A-CACB-1C20C92368AE}"/>
              </a:ext>
            </a:extLst>
          </p:cNvPr>
          <p:cNvSpPr txBox="1"/>
          <p:nvPr/>
        </p:nvSpPr>
        <p:spPr>
          <a:xfrm>
            <a:off x="1316748" y="5084611"/>
            <a:ext cx="1044966" cy="369332"/>
          </a:xfrm>
          <a:prstGeom prst="rect">
            <a:avLst/>
          </a:prstGeom>
          <a:noFill/>
        </p:spPr>
        <p:txBody>
          <a:bodyPr wrap="none" rtlCol="0">
            <a:spAutoFit/>
          </a:bodyPr>
          <a:lstStyle/>
          <a:p>
            <a:r>
              <a:rPr lang="en-US" b="1" dirty="0"/>
              <a:t>One core</a:t>
            </a:r>
            <a:endParaRPr lang="en-PH" b="1" dirty="0"/>
          </a:p>
        </p:txBody>
      </p:sp>
      <p:sp>
        <p:nvSpPr>
          <p:cNvPr id="19" name="TextBox 18">
            <a:extLst>
              <a:ext uri="{FF2B5EF4-FFF2-40B4-BE49-F238E27FC236}">
                <a16:creationId xmlns:a16="http://schemas.microsoft.com/office/drawing/2014/main" id="{E9AC9569-5F92-F6AC-6232-F623F1F16C65}"/>
              </a:ext>
            </a:extLst>
          </p:cNvPr>
          <p:cNvSpPr txBox="1"/>
          <p:nvPr/>
        </p:nvSpPr>
        <p:spPr>
          <a:xfrm>
            <a:off x="605509" y="4199954"/>
            <a:ext cx="1264705" cy="276999"/>
          </a:xfrm>
          <a:prstGeom prst="rect">
            <a:avLst/>
          </a:prstGeom>
          <a:noFill/>
        </p:spPr>
        <p:txBody>
          <a:bodyPr wrap="none" rtlCol="0">
            <a:spAutoFit/>
          </a:bodyPr>
          <a:lstStyle/>
          <a:p>
            <a:r>
              <a:rPr lang="en-US" sz="1200" b="1" i="1" dirty="0"/>
              <a:t>serial/sequential</a:t>
            </a:r>
            <a:endParaRPr lang="en-PH" sz="1200" b="1" i="1" dirty="0"/>
          </a:p>
        </p:txBody>
      </p:sp>
    </p:spTree>
    <p:extLst>
      <p:ext uri="{BB962C8B-B14F-4D97-AF65-F5344CB8AC3E}">
        <p14:creationId xmlns:p14="http://schemas.microsoft.com/office/powerpoint/2010/main" val="389651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graphicFrame>
        <p:nvGraphicFramePr>
          <p:cNvPr id="6" name="Table 5">
            <a:extLst>
              <a:ext uri="{FF2B5EF4-FFF2-40B4-BE49-F238E27FC236}">
                <a16:creationId xmlns:a16="http://schemas.microsoft.com/office/drawing/2014/main" id="{BAECB319-C923-20D9-AE16-2AF02BA7EB4C}"/>
              </a:ext>
            </a:extLst>
          </p:cNvPr>
          <p:cNvGraphicFramePr>
            <a:graphicFrameLocks noGrp="1"/>
          </p:cNvGraphicFramePr>
          <p:nvPr>
            <p:extLst>
              <p:ext uri="{D42A27DB-BD31-4B8C-83A1-F6EECF244321}">
                <p14:modId xmlns:p14="http://schemas.microsoft.com/office/powerpoint/2010/main" val="2757883699"/>
              </p:ext>
            </p:extLst>
          </p:nvPr>
        </p:nvGraphicFramePr>
        <p:xfrm>
          <a:off x="1015940" y="840706"/>
          <a:ext cx="2308380" cy="37084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bl>
          </a:graphicData>
        </a:graphic>
      </p:graphicFrame>
      <p:graphicFrame>
        <p:nvGraphicFramePr>
          <p:cNvPr id="8" name="Table 7">
            <a:extLst>
              <a:ext uri="{FF2B5EF4-FFF2-40B4-BE49-F238E27FC236}">
                <a16:creationId xmlns:a16="http://schemas.microsoft.com/office/drawing/2014/main" id="{DA951C99-0F00-3072-E02E-26D21115A3D1}"/>
              </a:ext>
            </a:extLst>
          </p:cNvPr>
          <p:cNvGraphicFramePr>
            <a:graphicFrameLocks noGrp="1"/>
          </p:cNvGraphicFramePr>
          <p:nvPr>
            <p:extLst>
              <p:ext uri="{D42A27DB-BD31-4B8C-83A1-F6EECF244321}">
                <p14:modId xmlns:p14="http://schemas.microsoft.com/office/powerpoint/2010/main" val="364993517"/>
              </p:ext>
            </p:extLst>
          </p:nvPr>
        </p:nvGraphicFramePr>
        <p:xfrm>
          <a:off x="3643316" y="840706"/>
          <a:ext cx="2308380" cy="74168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639394473"/>
                  </a:ext>
                </a:extLst>
              </a:tr>
            </a:tbl>
          </a:graphicData>
        </a:graphic>
      </p:graphicFrame>
      <p:graphicFrame>
        <p:nvGraphicFramePr>
          <p:cNvPr id="10" name="Table 9">
            <a:extLst>
              <a:ext uri="{FF2B5EF4-FFF2-40B4-BE49-F238E27FC236}">
                <a16:creationId xmlns:a16="http://schemas.microsoft.com/office/drawing/2014/main" id="{B222FAF3-0A7E-281C-3575-8F6CE71492EE}"/>
              </a:ext>
            </a:extLst>
          </p:cNvPr>
          <p:cNvGraphicFramePr>
            <a:graphicFrameLocks noGrp="1"/>
          </p:cNvGraphicFramePr>
          <p:nvPr>
            <p:extLst>
              <p:ext uri="{D42A27DB-BD31-4B8C-83A1-F6EECF244321}">
                <p14:modId xmlns:p14="http://schemas.microsoft.com/office/powerpoint/2010/main" val="4042856186"/>
              </p:ext>
            </p:extLst>
          </p:nvPr>
        </p:nvGraphicFramePr>
        <p:xfrm>
          <a:off x="6506430" y="847185"/>
          <a:ext cx="2308380" cy="111252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63939447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577427858"/>
                  </a:ext>
                </a:extLst>
              </a:tr>
            </a:tbl>
          </a:graphicData>
        </a:graphic>
      </p:graphicFrame>
      <p:graphicFrame>
        <p:nvGraphicFramePr>
          <p:cNvPr id="11" name="Table 10">
            <a:extLst>
              <a:ext uri="{FF2B5EF4-FFF2-40B4-BE49-F238E27FC236}">
                <a16:creationId xmlns:a16="http://schemas.microsoft.com/office/drawing/2014/main" id="{4B6D7277-B390-B934-3013-BA599B8860FA}"/>
              </a:ext>
            </a:extLst>
          </p:cNvPr>
          <p:cNvGraphicFramePr>
            <a:graphicFrameLocks noGrp="1"/>
          </p:cNvGraphicFramePr>
          <p:nvPr>
            <p:extLst>
              <p:ext uri="{D42A27DB-BD31-4B8C-83A1-F6EECF244321}">
                <p14:modId xmlns:p14="http://schemas.microsoft.com/office/powerpoint/2010/main" val="1254507768"/>
              </p:ext>
            </p:extLst>
          </p:nvPr>
        </p:nvGraphicFramePr>
        <p:xfrm>
          <a:off x="9369544" y="847185"/>
          <a:ext cx="2308380" cy="1112520"/>
        </p:xfrm>
        <a:graphic>
          <a:graphicData uri="http://schemas.openxmlformats.org/drawingml/2006/table">
            <a:tbl>
              <a:tblPr firstRow="1" bandRow="1">
                <a:tableStyleId>{5C22544A-7EE6-4342-B048-85BDC9FD1C3A}</a:tableStyleId>
              </a:tblPr>
              <a:tblGrid>
                <a:gridCol w="1154190">
                  <a:extLst>
                    <a:ext uri="{9D8B030D-6E8A-4147-A177-3AD203B41FA5}">
                      <a16:colId xmlns:a16="http://schemas.microsoft.com/office/drawing/2014/main" val="605143907"/>
                    </a:ext>
                  </a:extLst>
                </a:gridCol>
                <a:gridCol w="1154190">
                  <a:extLst>
                    <a:ext uri="{9D8B030D-6E8A-4147-A177-3AD203B41FA5}">
                      <a16:colId xmlns:a16="http://schemas.microsoft.com/office/drawing/2014/main" val="4216674515"/>
                    </a:ext>
                  </a:extLst>
                </a:gridCol>
              </a:tblGrid>
              <a:tr h="370840">
                <a:tc>
                  <a:txBody>
                    <a:bodyPr/>
                    <a:lstStyle/>
                    <a:p>
                      <a:endParaRPr lang="en-PH" dirty="0"/>
                    </a:p>
                  </a:txBody>
                  <a:tcPr/>
                </a:tc>
                <a:tc>
                  <a:txBody>
                    <a:bodyPr/>
                    <a:lstStyle/>
                    <a:p>
                      <a:endParaRPr lang="en-PH" dirty="0"/>
                    </a:p>
                  </a:txBody>
                  <a:tcPr>
                    <a:solidFill>
                      <a:srgbClr val="00B050"/>
                    </a:solidFill>
                  </a:tcPr>
                </a:tc>
                <a:extLst>
                  <a:ext uri="{0D108BD9-81ED-4DB2-BD59-A6C34878D82A}">
                    <a16:rowId xmlns:a16="http://schemas.microsoft.com/office/drawing/2014/main" val="189827881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639394473"/>
                  </a:ext>
                </a:extLst>
              </a:tr>
              <a:tr h="370840">
                <a:tc>
                  <a:txBody>
                    <a:bodyPr/>
                    <a:lstStyle/>
                    <a:p>
                      <a:endParaRPr lang="en-PH" dirty="0"/>
                    </a:p>
                  </a:txBody>
                  <a:tcPr>
                    <a:solidFill>
                      <a:schemeClr val="bg1"/>
                    </a:solidFill>
                  </a:tcPr>
                </a:tc>
                <a:tc>
                  <a:txBody>
                    <a:bodyPr/>
                    <a:lstStyle/>
                    <a:p>
                      <a:endParaRPr lang="en-PH" dirty="0"/>
                    </a:p>
                  </a:txBody>
                  <a:tcPr>
                    <a:solidFill>
                      <a:srgbClr val="00B050"/>
                    </a:solidFill>
                  </a:tcPr>
                </a:tc>
                <a:extLst>
                  <a:ext uri="{0D108BD9-81ED-4DB2-BD59-A6C34878D82A}">
                    <a16:rowId xmlns:a16="http://schemas.microsoft.com/office/drawing/2014/main" val="3577427858"/>
                  </a:ext>
                </a:extLst>
              </a:tr>
            </a:tbl>
          </a:graphicData>
        </a:graphic>
      </p:graphicFrame>
      <p:sp>
        <p:nvSpPr>
          <p:cNvPr id="12" name="TextBox 11">
            <a:extLst>
              <a:ext uri="{FF2B5EF4-FFF2-40B4-BE49-F238E27FC236}">
                <a16:creationId xmlns:a16="http://schemas.microsoft.com/office/drawing/2014/main" id="{66287B27-759F-278C-EB37-C9CCDAD373B1}"/>
              </a:ext>
            </a:extLst>
          </p:cNvPr>
          <p:cNvSpPr txBox="1"/>
          <p:nvPr/>
        </p:nvSpPr>
        <p:spPr>
          <a:xfrm>
            <a:off x="2170130" y="381350"/>
            <a:ext cx="1049583" cy="276999"/>
          </a:xfrm>
          <a:prstGeom prst="rect">
            <a:avLst/>
          </a:prstGeom>
          <a:noFill/>
        </p:spPr>
        <p:txBody>
          <a:bodyPr wrap="none" rtlCol="0">
            <a:spAutoFit/>
          </a:bodyPr>
          <a:lstStyle/>
          <a:p>
            <a:r>
              <a:rPr lang="en-US" sz="1200" b="1" i="1" dirty="0"/>
              <a:t>parallelizable</a:t>
            </a:r>
            <a:endParaRPr lang="en-PH" sz="1200" b="1" i="1" dirty="0"/>
          </a:p>
        </p:txBody>
      </p:sp>
      <p:sp>
        <p:nvSpPr>
          <p:cNvPr id="13" name="TextBox 12">
            <a:extLst>
              <a:ext uri="{FF2B5EF4-FFF2-40B4-BE49-F238E27FC236}">
                <a16:creationId xmlns:a16="http://schemas.microsoft.com/office/drawing/2014/main" id="{05B7260C-46CF-AE34-4FCF-21DED9BB3320}"/>
              </a:ext>
            </a:extLst>
          </p:cNvPr>
          <p:cNvSpPr txBox="1"/>
          <p:nvPr/>
        </p:nvSpPr>
        <p:spPr>
          <a:xfrm>
            <a:off x="4415093" y="2280723"/>
            <a:ext cx="1142108" cy="369332"/>
          </a:xfrm>
          <a:prstGeom prst="rect">
            <a:avLst/>
          </a:prstGeom>
          <a:noFill/>
        </p:spPr>
        <p:txBody>
          <a:bodyPr wrap="none" rtlCol="0">
            <a:spAutoFit/>
          </a:bodyPr>
          <a:lstStyle/>
          <a:p>
            <a:r>
              <a:rPr lang="en-US" b="1" dirty="0"/>
              <a:t>Two cores</a:t>
            </a:r>
            <a:endParaRPr lang="en-PH" b="1" dirty="0"/>
          </a:p>
        </p:txBody>
      </p:sp>
      <p:sp>
        <p:nvSpPr>
          <p:cNvPr id="14" name="TextBox 13">
            <a:extLst>
              <a:ext uri="{FF2B5EF4-FFF2-40B4-BE49-F238E27FC236}">
                <a16:creationId xmlns:a16="http://schemas.microsoft.com/office/drawing/2014/main" id="{AD6CC627-B81A-E819-C7D0-05FF981A26C2}"/>
              </a:ext>
            </a:extLst>
          </p:cNvPr>
          <p:cNvSpPr txBox="1"/>
          <p:nvPr/>
        </p:nvSpPr>
        <p:spPr>
          <a:xfrm>
            <a:off x="7278207" y="2275970"/>
            <a:ext cx="1289264" cy="369332"/>
          </a:xfrm>
          <a:prstGeom prst="rect">
            <a:avLst/>
          </a:prstGeom>
          <a:noFill/>
        </p:spPr>
        <p:txBody>
          <a:bodyPr wrap="none" rtlCol="0">
            <a:spAutoFit/>
          </a:bodyPr>
          <a:lstStyle/>
          <a:p>
            <a:r>
              <a:rPr lang="en-US" b="1" dirty="0"/>
              <a:t>Three cores</a:t>
            </a:r>
            <a:endParaRPr lang="en-PH" b="1" dirty="0"/>
          </a:p>
        </p:txBody>
      </p:sp>
      <p:sp>
        <p:nvSpPr>
          <p:cNvPr id="15" name="TextBox 14">
            <a:extLst>
              <a:ext uri="{FF2B5EF4-FFF2-40B4-BE49-F238E27FC236}">
                <a16:creationId xmlns:a16="http://schemas.microsoft.com/office/drawing/2014/main" id="{12F9B5CD-CA15-E2D0-77C4-D79B28089E6D}"/>
              </a:ext>
            </a:extLst>
          </p:cNvPr>
          <p:cNvSpPr txBox="1"/>
          <p:nvPr/>
        </p:nvSpPr>
        <p:spPr>
          <a:xfrm>
            <a:off x="10141321" y="2280723"/>
            <a:ext cx="1173591" cy="369332"/>
          </a:xfrm>
          <a:prstGeom prst="rect">
            <a:avLst/>
          </a:prstGeom>
          <a:noFill/>
        </p:spPr>
        <p:txBody>
          <a:bodyPr wrap="none" rtlCol="0">
            <a:spAutoFit/>
          </a:bodyPr>
          <a:lstStyle/>
          <a:p>
            <a:r>
              <a:rPr lang="en-US" b="1" dirty="0"/>
              <a:t>Four cores</a:t>
            </a:r>
            <a:endParaRPr lang="en-PH" b="1" dirty="0"/>
          </a:p>
        </p:txBody>
      </p:sp>
      <p:sp>
        <p:nvSpPr>
          <p:cNvPr id="16" name="Right Brace 15">
            <a:extLst>
              <a:ext uri="{FF2B5EF4-FFF2-40B4-BE49-F238E27FC236}">
                <a16:creationId xmlns:a16="http://schemas.microsoft.com/office/drawing/2014/main" id="{5D0CA311-3AD5-04F9-1378-144BBA09C663}"/>
              </a:ext>
            </a:extLst>
          </p:cNvPr>
          <p:cNvSpPr/>
          <p:nvPr/>
        </p:nvSpPr>
        <p:spPr>
          <a:xfrm rot="5400000">
            <a:off x="1520774" y="866790"/>
            <a:ext cx="155448" cy="914400"/>
          </a:xfrm>
          <a:prstGeom prst="rightBrace">
            <a:avLst>
              <a:gd name="adj1" fmla="val 8333"/>
              <a:gd name="adj2" fmla="val 4545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17" name="Right Brace 16">
            <a:extLst>
              <a:ext uri="{FF2B5EF4-FFF2-40B4-BE49-F238E27FC236}">
                <a16:creationId xmlns:a16="http://schemas.microsoft.com/office/drawing/2014/main" id="{F3C23899-71E8-8EBE-63A4-670845289FA3}"/>
              </a:ext>
            </a:extLst>
          </p:cNvPr>
          <p:cNvSpPr/>
          <p:nvPr/>
        </p:nvSpPr>
        <p:spPr>
          <a:xfrm rot="16200000">
            <a:off x="2629138" y="252818"/>
            <a:ext cx="155448" cy="914400"/>
          </a:xfrm>
          <a:prstGeom prst="rightBrace">
            <a:avLst>
              <a:gd name="adj1" fmla="val 8333"/>
              <a:gd name="adj2" fmla="val 4545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PH"/>
          </a:p>
        </p:txBody>
      </p:sp>
      <p:sp>
        <p:nvSpPr>
          <p:cNvPr id="18" name="TextBox 17">
            <a:extLst>
              <a:ext uri="{FF2B5EF4-FFF2-40B4-BE49-F238E27FC236}">
                <a16:creationId xmlns:a16="http://schemas.microsoft.com/office/drawing/2014/main" id="{0CB40D3A-618C-647A-CACB-1C20C92368AE}"/>
              </a:ext>
            </a:extLst>
          </p:cNvPr>
          <p:cNvSpPr txBox="1"/>
          <p:nvPr/>
        </p:nvSpPr>
        <p:spPr>
          <a:xfrm>
            <a:off x="1727179" y="2275970"/>
            <a:ext cx="1044966" cy="369332"/>
          </a:xfrm>
          <a:prstGeom prst="rect">
            <a:avLst/>
          </a:prstGeom>
          <a:noFill/>
        </p:spPr>
        <p:txBody>
          <a:bodyPr wrap="none" rtlCol="0">
            <a:spAutoFit/>
          </a:bodyPr>
          <a:lstStyle/>
          <a:p>
            <a:r>
              <a:rPr lang="en-US" b="1" dirty="0"/>
              <a:t>One core</a:t>
            </a:r>
            <a:endParaRPr lang="en-PH" b="1" dirty="0"/>
          </a:p>
        </p:txBody>
      </p:sp>
      <p:sp>
        <p:nvSpPr>
          <p:cNvPr id="19" name="TextBox 18">
            <a:extLst>
              <a:ext uri="{FF2B5EF4-FFF2-40B4-BE49-F238E27FC236}">
                <a16:creationId xmlns:a16="http://schemas.microsoft.com/office/drawing/2014/main" id="{E9AC9569-5F92-F6AC-6232-F623F1F16C65}"/>
              </a:ext>
            </a:extLst>
          </p:cNvPr>
          <p:cNvSpPr txBox="1"/>
          <p:nvPr/>
        </p:nvSpPr>
        <p:spPr>
          <a:xfrm>
            <a:off x="1015940" y="1391313"/>
            <a:ext cx="1264705" cy="276999"/>
          </a:xfrm>
          <a:prstGeom prst="rect">
            <a:avLst/>
          </a:prstGeom>
          <a:noFill/>
        </p:spPr>
        <p:txBody>
          <a:bodyPr wrap="none" rtlCol="0">
            <a:spAutoFit/>
          </a:bodyPr>
          <a:lstStyle/>
          <a:p>
            <a:r>
              <a:rPr lang="en-US" sz="1200" b="1" i="1" dirty="0"/>
              <a:t>serial/sequential</a:t>
            </a:r>
            <a:endParaRPr lang="en-PH" sz="1200" b="1" i="1" dirty="0"/>
          </a:p>
        </p:txBody>
      </p:sp>
      <p:pic>
        <p:nvPicPr>
          <p:cNvPr id="2" name="Picture 1" descr="An old person holding a microphone&#10;&#10;Description automatically generated">
            <a:extLst>
              <a:ext uri="{FF2B5EF4-FFF2-40B4-BE49-F238E27FC236}">
                <a16:creationId xmlns:a16="http://schemas.microsoft.com/office/drawing/2014/main" id="{209546CB-C372-95AD-1828-D6D06A603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812" y="3856607"/>
            <a:ext cx="1653294" cy="2069122"/>
          </a:xfrm>
          <a:prstGeom prst="rect">
            <a:avLst/>
          </a:prstGeom>
          <a:effectLst>
            <a:outerShdw blurRad="50800" dist="38100" dir="5400000" algn="t" rotWithShape="0">
              <a:prstClr val="black">
                <a:alpha val="40000"/>
              </a:prstClr>
            </a:outerShdw>
          </a:effectLst>
        </p:spPr>
      </p:pic>
      <p:sp>
        <p:nvSpPr>
          <p:cNvPr id="23" name="Speech Bubble: Oval 22">
            <a:extLst>
              <a:ext uri="{FF2B5EF4-FFF2-40B4-BE49-F238E27FC236}">
                <a16:creationId xmlns:a16="http://schemas.microsoft.com/office/drawing/2014/main" id="{73889AE2-C4AB-ABBC-BEF3-DF50F9CA823A}"/>
              </a:ext>
            </a:extLst>
          </p:cNvPr>
          <p:cNvSpPr/>
          <p:nvPr/>
        </p:nvSpPr>
        <p:spPr>
          <a:xfrm>
            <a:off x="4741677" y="2788510"/>
            <a:ext cx="3464172" cy="1907854"/>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t>If 50% of the execution time is sequential, the </a:t>
            </a:r>
            <a:r>
              <a:rPr lang="en-US" sz="1500" b="1" dirty="0">
                <a:solidFill>
                  <a:srgbClr val="7030A0"/>
                </a:solidFill>
              </a:rPr>
              <a:t>maximum speedup is 2</a:t>
            </a:r>
            <a:r>
              <a:rPr lang="en-US" sz="1500" dirty="0"/>
              <a:t>, no matter how many cores you use </a:t>
            </a:r>
            <a:endParaRPr lang="en-PH" sz="1500" dirty="0"/>
          </a:p>
        </p:txBody>
      </p:sp>
    </p:spTree>
    <p:extLst>
      <p:ext uri="{BB962C8B-B14F-4D97-AF65-F5344CB8AC3E}">
        <p14:creationId xmlns:p14="http://schemas.microsoft.com/office/powerpoint/2010/main" val="7200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CCOMPORG</a:t>
            </a:r>
            <a:endParaRPr lang="en-PH" dirty="0"/>
          </a:p>
        </p:txBody>
      </p:sp>
      <p:pic>
        <p:nvPicPr>
          <p:cNvPr id="5" name="Picture 4" descr="A graph of a number of processor&#10;&#10;Description automatically generated">
            <a:extLst>
              <a:ext uri="{FF2B5EF4-FFF2-40B4-BE49-F238E27FC236}">
                <a16:creationId xmlns:a16="http://schemas.microsoft.com/office/drawing/2014/main" id="{EB8E45CD-F0FA-7106-CB5E-556A16096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875" y="351584"/>
            <a:ext cx="8096250" cy="5495925"/>
          </a:xfrm>
          <a:prstGeom prst="rect">
            <a:avLst/>
          </a:prstGeom>
        </p:spPr>
      </p:pic>
    </p:spTree>
    <p:extLst>
      <p:ext uri="{BB962C8B-B14F-4D97-AF65-F5344CB8AC3E}">
        <p14:creationId xmlns:p14="http://schemas.microsoft.com/office/powerpoint/2010/main" val="330707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1A3F1B-CE3A-47AB-9F84-47E786467973}">
  <ds:schemaRefs>
    <ds:schemaRef ds:uri="http://schemas.microsoft.com/sharepoint/v3/contenttype/forms"/>
  </ds:schemaRefs>
</ds:datastoreItem>
</file>

<file path=customXml/itemProps2.xml><?xml version="1.0" encoding="utf-8"?>
<ds:datastoreItem xmlns:ds="http://schemas.openxmlformats.org/officeDocument/2006/customXml" ds:itemID="{D622FF19-6ECD-4B79-A412-9430824D2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CF14CA-9E7F-410C-99DF-E0FAFDE78C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1998</TotalTime>
  <Words>684</Words>
  <Application>Microsoft Office PowerPoint</Application>
  <PresentationFormat>Widescreen</PresentationFormat>
  <Paragraphs>103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Calibri Light (Headings)</vt:lpstr>
      <vt:lpstr>Cambria Math</vt:lpstr>
      <vt:lpstr>Office Theme</vt:lpstr>
      <vt:lpstr>Amdahl’s Law</vt:lpstr>
      <vt:lpstr>Introducing Amdahl’s Law</vt:lpstr>
      <vt:lpstr>Sequential vs Parallel Computing</vt:lpstr>
      <vt:lpstr>Introducing Amdahl’s Law</vt:lpstr>
      <vt:lpstr>Introducing Amdahl’s Law</vt:lpstr>
      <vt:lpstr>Parallel processing &amp; the origin of Amdahl's Law</vt:lpstr>
      <vt:lpstr>Parallel processing &amp; the origin of Amdahl's Law</vt:lpstr>
      <vt:lpstr>PowerPoint Presentation</vt:lpstr>
      <vt:lpstr>PowerPoint Presentation</vt:lpstr>
      <vt:lpstr>What is Amdah’s Law?</vt:lpstr>
      <vt:lpstr>What is Amdah’s Law?</vt:lpstr>
      <vt:lpstr>Examples of Amdahl’s Law</vt:lpstr>
      <vt:lpstr>Examples of Amdahl’s Law</vt:lpstr>
      <vt:lpstr>Examples of Amdahl’s Law</vt:lpstr>
      <vt:lpstr>Examples of Amdahl’s Law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386</cp:revision>
  <dcterms:created xsi:type="dcterms:W3CDTF">2022-05-11T03:47:05Z</dcterms:created>
  <dcterms:modified xsi:type="dcterms:W3CDTF">2024-01-05T02:48:17Z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