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317" r:id="rId3"/>
    <p:sldId id="319" r:id="rId4"/>
    <p:sldId id="318" r:id="rId5"/>
    <p:sldId id="320" r:id="rId6"/>
    <p:sldId id="322" r:id="rId7"/>
    <p:sldId id="323" r:id="rId8"/>
    <p:sldId id="324" r:id="rId9"/>
    <p:sldId id="325" r:id="rId10"/>
    <p:sldId id="326" r:id="rId11"/>
    <p:sldId id="327" r:id="rId12"/>
    <p:sldId id="3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4137" autoAdjust="0"/>
  </p:normalViewPr>
  <p:slideViewPr>
    <p:cSldViewPr snapToGrid="0">
      <p:cViewPr varScale="1">
        <p:scale>
          <a:sx n="153" d="100"/>
          <a:sy n="153" d="100"/>
        </p:scale>
        <p:origin x="60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04/04/2023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085457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521304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63055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523817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085571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3051067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217781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2022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47922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15772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410940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Probability Review</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r>
              <a:rPr lang="en-PH" dirty="0"/>
              <a: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6230513" y="1500049"/>
            <a:ext cx="6109854"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T, T</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 TT}</a:t>
            </a:r>
          </a:p>
        </p:txBody>
      </p:sp>
      <p:sp>
        <p:nvSpPr>
          <p:cNvPr id="6" name="TextBox 5">
            <a:extLst>
              <a:ext uri="{FF2B5EF4-FFF2-40B4-BE49-F238E27FC236}">
                <a16:creationId xmlns:a16="http://schemas.microsoft.com/office/drawing/2014/main" id="{7913A8BE-A3D1-E3B7-F068-9003A01314F2}"/>
              </a:ext>
            </a:extLst>
          </p:cNvPr>
          <p:cNvSpPr txBox="1"/>
          <p:nvPr/>
        </p:nvSpPr>
        <p:spPr>
          <a:xfrm>
            <a:off x="472044" y="1376939"/>
            <a:ext cx="6192980" cy="954107"/>
          </a:xfrm>
          <a:prstGeom prst="rect">
            <a:avLst/>
          </a:prstGeom>
          <a:noFill/>
        </p:spPr>
        <p:txBody>
          <a:bodyPr wrap="square">
            <a:spAutoFit/>
          </a:bodyPr>
          <a:lstStyle/>
          <a:p>
            <a:r>
              <a:rPr lang="en-US" sz="2800" dirty="0"/>
              <a:t>(a) what is the probability of getting at least one head?</a:t>
            </a:r>
            <a:endParaRPr lang="en-PH" sz="2800" dirty="0"/>
          </a:p>
        </p:txBody>
      </p:sp>
      <p:sp>
        <p:nvSpPr>
          <p:cNvPr id="5" name="TextBox 4">
            <a:extLst>
              <a:ext uri="{FF2B5EF4-FFF2-40B4-BE49-F238E27FC236}">
                <a16:creationId xmlns:a16="http://schemas.microsoft.com/office/drawing/2014/main" id="{6C468070-E389-C6C0-AC3B-36CBE07B3F03}"/>
              </a:ext>
            </a:extLst>
          </p:cNvPr>
          <p:cNvSpPr txBox="1"/>
          <p:nvPr/>
        </p:nvSpPr>
        <p:spPr>
          <a:xfrm>
            <a:off x="6096000" y="2384872"/>
            <a:ext cx="6190988"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A =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T, T</a:t>
            </a:r>
            <a:r>
              <a:rPr lang="en-US" sz="4000" dirty="0">
                <a:solidFill>
                  <a:srgbClr val="FF0000"/>
                </a:solidFill>
                <a:latin typeface="Cambria Math" panose="02040503050406030204" pitchFamily="18" charset="0"/>
                <a:ea typeface="Cambria Math" panose="02040503050406030204" pitchFamily="18" charset="0"/>
              </a:rPr>
              <a:t>H</a:t>
            </a:r>
            <a:r>
              <a:rPr lang="en-US" sz="4000" dirty="0">
                <a:latin typeface="Cambria Math" panose="02040503050406030204" pitchFamily="18" charset="0"/>
                <a:ea typeface="Cambria Math" panose="02040503050406030204" pitchFamily="18" charset="0"/>
              </a:rPr>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91F868-93CC-CECB-475C-235F92AA6860}"/>
                  </a:ext>
                </a:extLst>
              </p:cNvPr>
              <p:cNvSpPr txBox="1"/>
              <p:nvPr/>
            </p:nvSpPr>
            <p:spPr>
              <a:xfrm>
                <a:off x="5990362" y="4255845"/>
                <a:ext cx="6190988" cy="707886"/>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75%</a:t>
                </a:r>
                <a:endParaRPr lang="en-US" sz="4000"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191F868-93CC-CECB-475C-235F92AA6860}"/>
                  </a:ext>
                </a:extLst>
              </p:cNvPr>
              <p:cNvSpPr txBox="1">
                <a:spLocks noRot="1" noChangeAspect="1" noMove="1" noResize="1" noEditPoints="1" noAdjustHandles="1" noChangeArrowheads="1" noChangeShapeType="1" noTextEdit="1"/>
              </p:cNvSpPr>
              <p:nvPr/>
            </p:nvSpPr>
            <p:spPr>
              <a:xfrm>
                <a:off x="5990362" y="4255845"/>
                <a:ext cx="6190988" cy="707886"/>
              </a:xfrm>
              <a:prstGeom prst="rect">
                <a:avLst/>
              </a:prstGeom>
              <a:blipFill>
                <a:blip r:embed="rId4"/>
                <a:stretch>
                  <a:fillRect t="-15517" b="-36207"/>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577A108-12E9-9EA9-5039-32E29BC166FA}"/>
                  </a:ext>
                </a:extLst>
              </p:cNvPr>
              <p:cNvSpPr txBox="1"/>
              <p:nvPr/>
            </p:nvSpPr>
            <p:spPr>
              <a:xfrm>
                <a:off x="5990362" y="3146584"/>
                <a:ext cx="6206646" cy="962828"/>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3</m:t>
                        </m:r>
                      </m:num>
                      <m:den>
                        <m:r>
                          <a:rPr lang="en-PH" sz="4000" b="0" i="1" smtClean="0">
                            <a:latin typeface="Cambria Math" panose="02040503050406030204" pitchFamily="18" charset="0"/>
                            <a:ea typeface="Cambria Math" panose="02040503050406030204" pitchFamily="18" charset="0"/>
                          </a:rPr>
                          <m:t>4</m:t>
                        </m:r>
                      </m:den>
                    </m:f>
                  </m:oMath>
                </a14:m>
                <a:r>
                  <a:rPr lang="en-US" sz="4000" i="1" dirty="0"/>
                  <a:t> * </a:t>
                </a:r>
                <a:r>
                  <a:rPr lang="en-US" sz="4000" dirty="0"/>
                  <a:t>100 </a:t>
                </a:r>
              </a:p>
            </p:txBody>
          </p:sp>
        </mc:Choice>
        <mc:Fallback xmlns="">
          <p:sp>
            <p:nvSpPr>
              <p:cNvPr id="11" name="TextBox 10">
                <a:extLst>
                  <a:ext uri="{FF2B5EF4-FFF2-40B4-BE49-F238E27FC236}">
                    <a16:creationId xmlns:a16="http://schemas.microsoft.com/office/drawing/2014/main" id="{A577A108-12E9-9EA9-5039-32E29BC166FA}"/>
                  </a:ext>
                </a:extLst>
              </p:cNvPr>
              <p:cNvSpPr txBox="1">
                <a:spLocks noRot="1" noChangeAspect="1" noMove="1" noResize="1" noEditPoints="1" noAdjustHandles="1" noChangeArrowheads="1" noChangeShapeType="1" noTextEdit="1"/>
              </p:cNvSpPr>
              <p:nvPr/>
            </p:nvSpPr>
            <p:spPr>
              <a:xfrm>
                <a:off x="5990362" y="3146584"/>
                <a:ext cx="6206646" cy="962828"/>
              </a:xfrm>
              <a:prstGeom prst="rect">
                <a:avLst/>
              </a:prstGeom>
              <a:blipFill>
                <a:blip r:embed="rId5"/>
                <a:stretch>
                  <a:fillRect b="-13924"/>
                </a:stretch>
              </a:blipFill>
            </p:spPr>
            <p:txBody>
              <a:bodyPr/>
              <a:lstStyle/>
              <a:p>
                <a:r>
                  <a:rPr lang="en-PH">
                    <a:noFill/>
                  </a:rPr>
                  <a:t> </a:t>
                </a:r>
              </a:p>
            </p:txBody>
          </p:sp>
        </mc:Fallback>
      </mc:AlternateContent>
    </p:spTree>
    <p:extLst>
      <p:ext uri="{BB962C8B-B14F-4D97-AF65-F5344CB8AC3E}">
        <p14:creationId xmlns:p14="http://schemas.microsoft.com/office/powerpoint/2010/main" val="37140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36108" y="2369223"/>
            <a:ext cx="6109854" cy="1323439"/>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{HHH, HHT, HTH, 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 THH, </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H,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T}</a:t>
            </a:r>
          </a:p>
        </p:txBody>
      </p:sp>
      <p:sp>
        <p:nvSpPr>
          <p:cNvPr id="6" name="TextBox 5">
            <a:extLst>
              <a:ext uri="{FF2B5EF4-FFF2-40B4-BE49-F238E27FC236}">
                <a16:creationId xmlns:a16="http://schemas.microsoft.com/office/drawing/2014/main" id="{7913A8BE-A3D1-E3B7-F068-9003A01314F2}"/>
              </a:ext>
            </a:extLst>
          </p:cNvPr>
          <p:cNvSpPr txBox="1"/>
          <p:nvPr/>
        </p:nvSpPr>
        <p:spPr>
          <a:xfrm>
            <a:off x="3409737" y="1195034"/>
            <a:ext cx="6192980" cy="954107"/>
          </a:xfrm>
          <a:prstGeom prst="rect">
            <a:avLst/>
          </a:prstGeom>
          <a:noFill/>
        </p:spPr>
        <p:txBody>
          <a:bodyPr wrap="square">
            <a:spAutoFit/>
          </a:bodyPr>
          <a:lstStyle/>
          <a:p>
            <a:r>
              <a:rPr lang="en-US" sz="2800" dirty="0"/>
              <a:t>(b) if three coins are flipped, what is the probability of getting at least two tails?</a:t>
            </a:r>
            <a:endParaRPr lang="en-PH" sz="2500" dirty="0"/>
          </a:p>
        </p:txBody>
      </p:sp>
      <p:sp>
        <p:nvSpPr>
          <p:cNvPr id="5" name="TextBox 4">
            <a:extLst>
              <a:ext uri="{FF2B5EF4-FFF2-40B4-BE49-F238E27FC236}">
                <a16:creationId xmlns:a16="http://schemas.microsoft.com/office/drawing/2014/main" id="{1ECAE625-E676-952C-785A-C304B5BEA48E}"/>
              </a:ext>
            </a:extLst>
          </p:cNvPr>
          <p:cNvSpPr txBox="1"/>
          <p:nvPr/>
        </p:nvSpPr>
        <p:spPr>
          <a:xfrm>
            <a:off x="6096000" y="2369223"/>
            <a:ext cx="6190988"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A = {H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a:t>
            </a:r>
            <a:r>
              <a:rPr lang="en-US" sz="4000" dirty="0">
                <a:latin typeface="Cambria Math" panose="02040503050406030204" pitchFamily="18" charset="0"/>
                <a:ea typeface="Cambria Math" panose="02040503050406030204" pitchFamily="18" charset="0"/>
              </a:rPr>
              <a:t>, </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H,</a:t>
            </a:r>
            <a:r>
              <a:rPr lang="en-US" sz="4000" dirty="0">
                <a:solidFill>
                  <a:srgbClr val="FF0000"/>
                </a:solidFill>
                <a:latin typeface="Cambria Math" panose="02040503050406030204" pitchFamily="18" charset="0"/>
                <a:ea typeface="Cambria Math" panose="02040503050406030204" pitchFamily="18" charset="0"/>
              </a:rPr>
              <a:t>TT</a:t>
            </a:r>
            <a:r>
              <a:rPr lang="en-US" sz="4000" dirty="0">
                <a:latin typeface="Cambria Math" panose="02040503050406030204" pitchFamily="18" charset="0"/>
                <a:ea typeface="Cambria Math" panose="02040503050406030204" pitchFamily="18" charset="0"/>
              </a:rPr>
              <a:t>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2D6F8AB-19BD-6139-9607-8550B95CF7FF}"/>
                  </a:ext>
                </a:extLst>
              </p:cNvPr>
              <p:cNvSpPr txBox="1"/>
              <p:nvPr/>
            </p:nvSpPr>
            <p:spPr>
              <a:xfrm>
                <a:off x="903819" y="4437854"/>
                <a:ext cx="6190988" cy="964431"/>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4</m:t>
                        </m:r>
                      </m:num>
                      <m:den>
                        <m:r>
                          <a:rPr lang="en-PH" sz="4000" b="0" i="1" smtClean="0">
                            <a:latin typeface="Cambria Math" panose="02040503050406030204" pitchFamily="18" charset="0"/>
                            <a:ea typeface="Cambria Math" panose="02040503050406030204" pitchFamily="18" charset="0"/>
                          </a:rPr>
                          <m:t>8</m:t>
                        </m:r>
                      </m:den>
                    </m:f>
                  </m:oMath>
                </a14:m>
                <a:r>
                  <a:rPr lang="en-US" sz="4000" i="1" dirty="0">
                    <a:latin typeface="Cambria Math" panose="02040503050406030204" pitchFamily="18" charset="0"/>
                    <a:ea typeface="Cambria Math" panose="02040503050406030204" pitchFamily="18" charset="0"/>
                  </a:rPr>
                  <a:t> * </a:t>
                </a:r>
                <a:r>
                  <a:rPr lang="en-US" sz="4000" dirty="0">
                    <a:latin typeface="Cambria Math" panose="02040503050406030204" pitchFamily="18" charset="0"/>
                    <a:ea typeface="Cambria Math" panose="02040503050406030204" pitchFamily="18" charset="0"/>
                  </a:rPr>
                  <a:t>100 </a:t>
                </a:r>
              </a:p>
            </p:txBody>
          </p:sp>
        </mc:Choice>
        <mc:Fallback xmlns="">
          <p:sp>
            <p:nvSpPr>
              <p:cNvPr id="8" name="TextBox 7">
                <a:extLst>
                  <a:ext uri="{FF2B5EF4-FFF2-40B4-BE49-F238E27FC236}">
                    <a16:creationId xmlns:a16="http://schemas.microsoft.com/office/drawing/2014/main" id="{02D6F8AB-19BD-6139-9607-8550B95CF7FF}"/>
                  </a:ext>
                </a:extLst>
              </p:cNvPr>
              <p:cNvSpPr txBox="1">
                <a:spLocks noRot="1" noChangeAspect="1" noMove="1" noResize="1" noEditPoints="1" noAdjustHandles="1" noChangeArrowheads="1" noChangeShapeType="1" noTextEdit="1"/>
              </p:cNvSpPr>
              <p:nvPr/>
            </p:nvSpPr>
            <p:spPr>
              <a:xfrm>
                <a:off x="903819" y="4437854"/>
                <a:ext cx="6190988" cy="964431"/>
              </a:xfrm>
              <a:prstGeom prst="rect">
                <a:avLst/>
              </a:prstGeom>
              <a:blipFill>
                <a:blip r:embed="rId4"/>
                <a:stretch>
                  <a:fillRect b="-1139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C2516EC-4F53-AA49-138E-8592F0F799B1}"/>
                  </a:ext>
                </a:extLst>
              </p:cNvPr>
              <p:cNvSpPr txBox="1"/>
              <p:nvPr/>
            </p:nvSpPr>
            <p:spPr>
              <a:xfrm>
                <a:off x="5350558" y="4515992"/>
                <a:ext cx="6209778" cy="707886"/>
              </a:xfrm>
              <a:prstGeom prst="rect">
                <a:avLst/>
              </a:prstGeom>
              <a:noFill/>
            </p:spPr>
            <p:txBody>
              <a:bodyPr wrap="square">
                <a:spAutoFit/>
              </a:bodyPr>
              <a:lstStyle/>
              <a:p>
                <a:pPr algn="ctr"/>
                <a14:m>
                  <m:oMath xmlns:m="http://schemas.openxmlformats.org/officeDocument/2006/math">
                    <m:r>
                      <a:rPr lang="en-PH" sz="4000" i="1" dirty="0" smtClean="0">
                        <a:latin typeface="Cambria Math" panose="02040503050406030204" pitchFamily="18" charset="0"/>
                        <a:ea typeface="Cambria Math" panose="02040503050406030204" pitchFamily="18" charset="0"/>
                      </a:rPr>
                      <m:t>𝑃</m:t>
                    </m:r>
                  </m:oMath>
                </a14:m>
                <a:r>
                  <a:rPr lang="en-PH" sz="4000" i="1" dirty="0">
                    <a:latin typeface="Cambria Math" panose="02040503050406030204" pitchFamily="18" charset="0"/>
                    <a:ea typeface="Cambria Math" panose="02040503050406030204" pitchFamily="18" charset="0"/>
                  </a:rPr>
                  <a:t>(</a:t>
                </a:r>
                <a14:m>
                  <m:oMath xmlns:m="http://schemas.openxmlformats.org/officeDocument/2006/math">
                    <m:r>
                      <a:rPr lang="en-PH" sz="4000" i="1" dirty="0">
                        <a:latin typeface="Cambria Math" panose="02040503050406030204" pitchFamily="18" charset="0"/>
                        <a:ea typeface="Cambria Math" panose="02040503050406030204" pitchFamily="18" charset="0"/>
                      </a:rPr>
                      <m:t>𝐴</m:t>
                    </m:r>
                  </m:oMath>
                </a14:m>
                <a:r>
                  <a:rPr lang="en-PH" sz="4000" i="1" dirty="0">
                    <a:latin typeface="Cambria Math" panose="02040503050406030204" pitchFamily="18" charset="0"/>
                    <a:ea typeface="Cambria Math" panose="02040503050406030204" pitchFamily="18" charset="0"/>
                  </a:rPr>
                  <a:t>) = 50%</a:t>
                </a:r>
              </a:p>
            </p:txBody>
          </p:sp>
        </mc:Choice>
        <mc:Fallback xmlns="">
          <p:sp>
            <p:nvSpPr>
              <p:cNvPr id="11" name="TextBox 10">
                <a:extLst>
                  <a:ext uri="{FF2B5EF4-FFF2-40B4-BE49-F238E27FC236}">
                    <a16:creationId xmlns:a16="http://schemas.microsoft.com/office/drawing/2014/main" id="{1C2516EC-4F53-AA49-138E-8592F0F799B1}"/>
                  </a:ext>
                </a:extLst>
              </p:cNvPr>
              <p:cNvSpPr txBox="1">
                <a:spLocks noRot="1" noChangeAspect="1" noMove="1" noResize="1" noEditPoints="1" noAdjustHandles="1" noChangeArrowheads="1" noChangeShapeType="1" noTextEdit="1"/>
              </p:cNvSpPr>
              <p:nvPr/>
            </p:nvSpPr>
            <p:spPr>
              <a:xfrm>
                <a:off x="5350558" y="4515992"/>
                <a:ext cx="6209778" cy="707886"/>
              </a:xfrm>
              <a:prstGeom prst="rect">
                <a:avLst/>
              </a:prstGeom>
              <a:blipFill>
                <a:blip r:embed="rId5"/>
                <a:stretch>
                  <a:fillRect t="-15517" b="-36207"/>
                </a:stretch>
              </a:blipFill>
            </p:spPr>
            <p:txBody>
              <a:bodyPr/>
              <a:lstStyle/>
              <a:p>
                <a:r>
                  <a:rPr lang="en-PH">
                    <a:noFill/>
                  </a:rPr>
                  <a:t> </a:t>
                </a:r>
              </a:p>
            </p:txBody>
          </p:sp>
        </mc:Fallback>
      </mc:AlternateContent>
    </p:spTree>
    <p:extLst>
      <p:ext uri="{BB962C8B-B14F-4D97-AF65-F5344CB8AC3E}">
        <p14:creationId xmlns:p14="http://schemas.microsoft.com/office/powerpoint/2010/main" val="180272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
        <p:nvSpPr>
          <p:cNvPr id="2" name="TextBox 1">
            <a:extLst>
              <a:ext uri="{FF2B5EF4-FFF2-40B4-BE49-F238E27FC236}">
                <a16:creationId xmlns:a16="http://schemas.microsoft.com/office/drawing/2014/main" id="{93D91F5D-CCDC-8251-A7F0-3B751F53C2A5}"/>
              </a:ext>
            </a:extLst>
          </p:cNvPr>
          <p:cNvSpPr txBox="1"/>
          <p:nvPr/>
        </p:nvSpPr>
        <p:spPr>
          <a:xfrm>
            <a:off x="283639" y="2933962"/>
            <a:ext cx="6109854" cy="1169551"/>
          </a:xfrm>
          <a:prstGeom prst="rect">
            <a:avLst/>
          </a:prstGeom>
          <a:noFill/>
        </p:spPr>
        <p:txBody>
          <a:bodyPr wrap="square">
            <a:spAutoFit/>
          </a:bodyPr>
          <a:lstStyle/>
          <a:p>
            <a:pPr algn="ctr"/>
            <a:r>
              <a:rPr lang="en-US" sz="3500" dirty="0">
                <a:latin typeface="Cambria Math" panose="02040503050406030204" pitchFamily="18" charset="0"/>
                <a:ea typeface="Cambria Math" panose="02040503050406030204" pitchFamily="18" charset="0"/>
              </a:rPr>
              <a:t>S = {HHH, HH</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 H</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 HTT, </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HH, THT, TTH, TTT}</a:t>
            </a:r>
          </a:p>
        </p:txBody>
      </p:sp>
      <p:sp>
        <p:nvSpPr>
          <p:cNvPr id="6" name="TextBox 5">
            <a:extLst>
              <a:ext uri="{FF2B5EF4-FFF2-40B4-BE49-F238E27FC236}">
                <a16:creationId xmlns:a16="http://schemas.microsoft.com/office/drawing/2014/main" id="{7913A8BE-A3D1-E3B7-F068-9003A01314F2}"/>
              </a:ext>
            </a:extLst>
          </p:cNvPr>
          <p:cNvSpPr txBox="1"/>
          <p:nvPr/>
        </p:nvSpPr>
        <p:spPr>
          <a:xfrm>
            <a:off x="2999510" y="1206770"/>
            <a:ext cx="6192980" cy="954107"/>
          </a:xfrm>
          <a:prstGeom prst="rect">
            <a:avLst/>
          </a:prstGeom>
          <a:noFill/>
        </p:spPr>
        <p:txBody>
          <a:bodyPr wrap="square">
            <a:spAutoFit/>
          </a:bodyPr>
          <a:lstStyle/>
          <a:p>
            <a:r>
              <a:rPr lang="en-US" sz="2800" dirty="0"/>
              <a:t>(c) If three coins are flipped, what is the probability of getting exactly one tail?</a:t>
            </a:r>
            <a:endParaRPr lang="en-PH" sz="2500" dirty="0"/>
          </a:p>
        </p:txBody>
      </p:sp>
      <p:sp>
        <p:nvSpPr>
          <p:cNvPr id="5" name="TextBox 4">
            <a:extLst>
              <a:ext uri="{FF2B5EF4-FFF2-40B4-BE49-F238E27FC236}">
                <a16:creationId xmlns:a16="http://schemas.microsoft.com/office/drawing/2014/main" id="{2504DB7F-9856-124B-0A47-24A9C246A202}"/>
              </a:ext>
            </a:extLst>
          </p:cNvPr>
          <p:cNvSpPr txBox="1"/>
          <p:nvPr/>
        </p:nvSpPr>
        <p:spPr>
          <a:xfrm>
            <a:off x="5864270" y="3006067"/>
            <a:ext cx="6190988" cy="630942"/>
          </a:xfrm>
          <a:prstGeom prst="rect">
            <a:avLst/>
          </a:prstGeom>
          <a:noFill/>
        </p:spPr>
        <p:txBody>
          <a:bodyPr wrap="square">
            <a:spAutoFit/>
          </a:bodyPr>
          <a:lstStyle/>
          <a:p>
            <a:pPr algn="ctr"/>
            <a:r>
              <a:rPr lang="en-US" sz="3500" dirty="0">
                <a:latin typeface="Cambria Math" panose="02040503050406030204" pitchFamily="18" charset="0"/>
                <a:ea typeface="Cambria Math" panose="02040503050406030204" pitchFamily="18" charset="0"/>
              </a:rPr>
              <a:t>A = {HHT, HTH, </a:t>
            </a:r>
            <a:r>
              <a:rPr lang="en-US" sz="3500" dirty="0">
                <a:solidFill>
                  <a:srgbClr val="FF0000"/>
                </a:solidFill>
                <a:latin typeface="Cambria Math" panose="02040503050406030204" pitchFamily="18" charset="0"/>
                <a:ea typeface="Cambria Math" panose="02040503050406030204" pitchFamily="18" charset="0"/>
              </a:rPr>
              <a:t>T</a:t>
            </a:r>
            <a:r>
              <a:rPr lang="en-US" sz="3500" dirty="0">
                <a:latin typeface="Cambria Math" panose="02040503050406030204" pitchFamily="18" charset="0"/>
                <a:ea typeface="Cambria Math" panose="02040503050406030204" pitchFamily="18" charset="0"/>
              </a:rPr>
              <a:t>HH}</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D739DF-73D8-47C2-A884-740FBC77539A}"/>
                  </a:ext>
                </a:extLst>
              </p:cNvPr>
              <p:cNvSpPr txBox="1"/>
              <p:nvPr/>
            </p:nvSpPr>
            <p:spPr>
              <a:xfrm>
                <a:off x="187370" y="4419461"/>
                <a:ext cx="6190988" cy="857735"/>
              </a:xfrm>
              <a:prstGeom prst="rect">
                <a:avLst/>
              </a:prstGeom>
              <a:noFill/>
            </p:spPr>
            <p:txBody>
              <a:bodyPr wrap="square">
                <a:spAutoFit/>
              </a:bodyPr>
              <a:lstStyle/>
              <a:p>
                <a:pPr algn="ctr"/>
                <a14:m>
                  <m:oMath xmlns:m="http://schemas.openxmlformats.org/officeDocument/2006/math">
                    <m:r>
                      <a:rPr lang="en-PH" sz="3500" i="1" dirty="0" smtClean="0">
                        <a:latin typeface="Cambria Math" panose="02040503050406030204" pitchFamily="18" charset="0"/>
                        <a:ea typeface="Cambria Math" panose="02040503050406030204" pitchFamily="18" charset="0"/>
                      </a:rPr>
                      <m:t>𝑃</m:t>
                    </m:r>
                  </m:oMath>
                </a14:m>
                <a:r>
                  <a:rPr lang="en-PH" sz="3500" i="1" dirty="0">
                    <a:latin typeface="Cambria Math" panose="02040503050406030204" pitchFamily="18" charset="0"/>
                    <a:ea typeface="Cambria Math" panose="02040503050406030204" pitchFamily="18" charset="0"/>
                  </a:rPr>
                  <a:t>(</a:t>
                </a:r>
                <a14:m>
                  <m:oMath xmlns:m="http://schemas.openxmlformats.org/officeDocument/2006/math">
                    <m:r>
                      <a:rPr lang="en-PH" sz="3500" i="1" dirty="0">
                        <a:latin typeface="Cambria Math" panose="02040503050406030204" pitchFamily="18" charset="0"/>
                        <a:ea typeface="Cambria Math" panose="02040503050406030204" pitchFamily="18" charset="0"/>
                      </a:rPr>
                      <m:t>𝐴</m:t>
                    </m:r>
                  </m:oMath>
                </a14:m>
                <a:r>
                  <a:rPr lang="en-PH" sz="35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3500" i="1">
                            <a:latin typeface="Cambria Math" panose="02040503050406030204" pitchFamily="18" charset="0"/>
                            <a:ea typeface="Cambria Math" panose="02040503050406030204" pitchFamily="18" charset="0"/>
                          </a:rPr>
                        </m:ctrlPr>
                      </m:fPr>
                      <m:num>
                        <m:r>
                          <a:rPr lang="en-PH" sz="3500" b="0" i="1" smtClean="0">
                            <a:latin typeface="Cambria Math" panose="02040503050406030204" pitchFamily="18" charset="0"/>
                            <a:ea typeface="Cambria Math" panose="02040503050406030204" pitchFamily="18" charset="0"/>
                          </a:rPr>
                          <m:t>3</m:t>
                        </m:r>
                      </m:num>
                      <m:den>
                        <m:r>
                          <a:rPr lang="en-PH" sz="3500" b="0" i="1" smtClean="0">
                            <a:latin typeface="Cambria Math" panose="02040503050406030204" pitchFamily="18" charset="0"/>
                            <a:ea typeface="Cambria Math" panose="02040503050406030204" pitchFamily="18" charset="0"/>
                          </a:rPr>
                          <m:t>8</m:t>
                        </m:r>
                      </m:den>
                    </m:f>
                  </m:oMath>
                </a14:m>
                <a:r>
                  <a:rPr lang="en-US" sz="3500" i="1" dirty="0"/>
                  <a:t> * </a:t>
                </a:r>
                <a:r>
                  <a:rPr lang="en-US" sz="3500" dirty="0"/>
                  <a:t>100 </a:t>
                </a:r>
              </a:p>
            </p:txBody>
          </p:sp>
        </mc:Choice>
        <mc:Fallback xmlns="">
          <p:sp>
            <p:nvSpPr>
              <p:cNvPr id="8" name="TextBox 7">
                <a:extLst>
                  <a:ext uri="{FF2B5EF4-FFF2-40B4-BE49-F238E27FC236}">
                    <a16:creationId xmlns:a16="http://schemas.microsoft.com/office/drawing/2014/main" id="{30D739DF-73D8-47C2-A884-740FBC77539A}"/>
                  </a:ext>
                </a:extLst>
              </p:cNvPr>
              <p:cNvSpPr txBox="1">
                <a:spLocks noRot="1" noChangeAspect="1" noMove="1" noResize="1" noEditPoints="1" noAdjustHandles="1" noChangeArrowheads="1" noChangeShapeType="1" noTextEdit="1"/>
              </p:cNvSpPr>
              <p:nvPr/>
            </p:nvSpPr>
            <p:spPr>
              <a:xfrm>
                <a:off x="187370" y="4419461"/>
                <a:ext cx="6190988" cy="857735"/>
              </a:xfrm>
              <a:prstGeom prst="rect">
                <a:avLst/>
              </a:prstGeom>
              <a:blipFill>
                <a:blip r:embed="rId4"/>
                <a:stretch>
                  <a:fillRect b="-1276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3A0C5B-E944-FC44-D5CE-D049578ADBC6}"/>
                  </a:ext>
                </a:extLst>
              </p:cNvPr>
              <p:cNvSpPr txBox="1"/>
              <p:nvPr/>
            </p:nvSpPr>
            <p:spPr>
              <a:xfrm>
                <a:off x="5613747" y="4431275"/>
                <a:ext cx="6209778" cy="630942"/>
              </a:xfrm>
              <a:prstGeom prst="rect">
                <a:avLst/>
              </a:prstGeom>
              <a:noFill/>
            </p:spPr>
            <p:txBody>
              <a:bodyPr wrap="square">
                <a:spAutoFit/>
              </a:bodyPr>
              <a:lstStyle/>
              <a:p>
                <a:pPr algn="ctr"/>
                <a14:m>
                  <m:oMath xmlns:m="http://schemas.openxmlformats.org/officeDocument/2006/math">
                    <m:r>
                      <a:rPr lang="en-PH" sz="3500" i="1" dirty="0" smtClean="0">
                        <a:latin typeface="Cambria Math" panose="02040503050406030204" pitchFamily="18" charset="0"/>
                        <a:ea typeface="Cambria Math" panose="02040503050406030204" pitchFamily="18" charset="0"/>
                      </a:rPr>
                      <m:t>𝑃</m:t>
                    </m:r>
                  </m:oMath>
                </a14:m>
                <a:r>
                  <a:rPr lang="en-PH" sz="3500" i="1" dirty="0">
                    <a:latin typeface="Cambria Math" panose="02040503050406030204" pitchFamily="18" charset="0"/>
                    <a:ea typeface="Cambria Math" panose="02040503050406030204" pitchFamily="18" charset="0"/>
                  </a:rPr>
                  <a:t>(</a:t>
                </a:r>
                <a14:m>
                  <m:oMath xmlns:m="http://schemas.openxmlformats.org/officeDocument/2006/math">
                    <m:r>
                      <a:rPr lang="en-PH" sz="3500" i="1" dirty="0">
                        <a:latin typeface="Cambria Math" panose="02040503050406030204" pitchFamily="18" charset="0"/>
                        <a:ea typeface="Cambria Math" panose="02040503050406030204" pitchFamily="18" charset="0"/>
                      </a:rPr>
                      <m:t>𝐴</m:t>
                    </m:r>
                  </m:oMath>
                </a14:m>
                <a:r>
                  <a:rPr lang="en-PH" sz="3500" i="1" dirty="0">
                    <a:latin typeface="Cambria Math" panose="02040503050406030204" pitchFamily="18" charset="0"/>
                    <a:ea typeface="Cambria Math" panose="02040503050406030204" pitchFamily="18" charset="0"/>
                  </a:rPr>
                  <a:t>) = 37.5%</a:t>
                </a:r>
              </a:p>
            </p:txBody>
          </p:sp>
        </mc:Choice>
        <mc:Fallback xmlns="">
          <p:sp>
            <p:nvSpPr>
              <p:cNvPr id="11" name="TextBox 10">
                <a:extLst>
                  <a:ext uri="{FF2B5EF4-FFF2-40B4-BE49-F238E27FC236}">
                    <a16:creationId xmlns:a16="http://schemas.microsoft.com/office/drawing/2014/main" id="{2C3A0C5B-E944-FC44-D5CE-D049578ADBC6}"/>
                  </a:ext>
                </a:extLst>
              </p:cNvPr>
              <p:cNvSpPr txBox="1">
                <a:spLocks noRot="1" noChangeAspect="1" noMove="1" noResize="1" noEditPoints="1" noAdjustHandles="1" noChangeArrowheads="1" noChangeShapeType="1" noTextEdit="1"/>
              </p:cNvSpPr>
              <p:nvPr/>
            </p:nvSpPr>
            <p:spPr>
              <a:xfrm>
                <a:off x="5613747" y="4431275"/>
                <a:ext cx="6209778" cy="630942"/>
              </a:xfrm>
              <a:prstGeom prst="rect">
                <a:avLst/>
              </a:prstGeom>
              <a:blipFill>
                <a:blip r:embed="rId5"/>
                <a:stretch>
                  <a:fillRect t="-14563" b="-35922"/>
                </a:stretch>
              </a:blipFill>
            </p:spPr>
            <p:txBody>
              <a:bodyPr/>
              <a:lstStyle/>
              <a:p>
                <a:r>
                  <a:rPr lang="en-PH">
                    <a:noFill/>
                  </a:rPr>
                  <a:t> </a:t>
                </a:r>
              </a:p>
            </p:txBody>
          </p:sp>
        </mc:Fallback>
      </mc:AlternateContent>
    </p:spTree>
    <p:extLst>
      <p:ext uri="{BB962C8B-B14F-4D97-AF65-F5344CB8AC3E}">
        <p14:creationId xmlns:p14="http://schemas.microsoft.com/office/powerpoint/2010/main" val="151371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3212290"/>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Body)"/>
                  </a:rPr>
                  <a:t>Probability tells us how likely it is that a particular event will occur.</a:t>
                </a:r>
              </a:p>
              <a:p>
                <a:pPr marL="342900" indent="-342900">
                  <a:buFont typeface="Wingdings" panose="05000000000000000000" pitchFamily="2" charset="2"/>
                  <a:buChar char="q"/>
                </a:pPr>
                <a:endParaRPr lang="en-US" sz="2000" dirty="0">
                  <a:latin typeface="Calibri (Body)"/>
                </a:endParaRPr>
              </a:p>
              <a:p>
                <a:pPr marL="342900" indent="-342900">
                  <a:buFont typeface="Wingdings" panose="05000000000000000000" pitchFamily="2" charset="2"/>
                  <a:buChar char="q"/>
                </a:pPr>
                <a:r>
                  <a:rPr lang="en-US" sz="2000" dirty="0">
                    <a:latin typeface="Calibri (Body)"/>
                  </a:rPr>
                  <a:t>Often denoted as </a:t>
                </a:r>
                <a14:m>
                  <m:oMath xmlns:m="http://schemas.openxmlformats.org/officeDocument/2006/math">
                    <m:r>
                      <a:rPr lang="en-US" sz="2000" b="1" i="1" dirty="0" smtClean="0">
                        <a:latin typeface="Cambria Math" panose="02040503050406030204" pitchFamily="18" charset="0"/>
                      </a:rPr>
                      <m:t>𝑷</m:t>
                    </m:r>
                    <m:r>
                      <a:rPr lang="en-US" sz="2000" b="1" i="1" dirty="0" smtClean="0">
                        <a:latin typeface="Cambria Math" panose="02040503050406030204" pitchFamily="18" charset="0"/>
                      </a:rPr>
                      <m:t>(</m:t>
                    </m:r>
                    <m:r>
                      <a:rPr lang="en-US" sz="2000" b="1" i="1" dirty="0" smtClean="0">
                        <a:latin typeface="Cambria Math" panose="02040503050406030204" pitchFamily="18" charset="0"/>
                      </a:rPr>
                      <m:t>𝑨</m:t>
                    </m:r>
                    <m:r>
                      <a:rPr lang="en-US" sz="2000" b="1" i="1" dirty="0" smtClean="0">
                        <a:latin typeface="Cambria Math" panose="02040503050406030204" pitchFamily="18" charset="0"/>
                      </a:rPr>
                      <m:t>)</m:t>
                    </m:r>
                  </m:oMath>
                </a14:m>
                <a:r>
                  <a:rPr lang="en-US" sz="2000" b="1" dirty="0">
                    <a:latin typeface="Calibri (Body)"/>
                  </a:rPr>
                  <a:t> </a:t>
                </a:r>
                <a:r>
                  <a:rPr lang="en-US" sz="2000" dirty="0">
                    <a:latin typeface="Calibri (Body)"/>
                  </a:rPr>
                  <a:t>where </a:t>
                </a:r>
                <a14:m>
                  <m:oMath xmlns:m="http://schemas.openxmlformats.org/officeDocument/2006/math">
                    <m:r>
                      <a:rPr lang="en-US" sz="2000" b="1" i="1" dirty="0" smtClean="0">
                        <a:latin typeface="Cambria Math" panose="02040503050406030204" pitchFamily="18" charset="0"/>
                      </a:rPr>
                      <m:t>𝑨</m:t>
                    </m:r>
                  </m:oMath>
                </a14:m>
                <a:r>
                  <a:rPr lang="en-US" sz="2000" dirty="0">
                    <a:latin typeface="Calibri (Body)"/>
                  </a:rPr>
                  <a:t> is an event or a collection of possible outcomes.</a:t>
                </a:r>
              </a:p>
              <a:p>
                <a:pPr marL="0" indent="0" algn="ctr">
                  <a:buNone/>
                </a:pP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a:t>
                </a:r>
                <a14:m>
                  <m:oMath xmlns:m="http://schemas.openxmlformats.org/officeDocument/2006/math">
                    <m:f>
                      <m:fPr>
                        <m:ctrlPr>
                          <a:rPr lang="en-PH" sz="5000" i="1">
                            <a:latin typeface="Cambria Math" panose="02040503050406030204" pitchFamily="18" charset="0"/>
                            <a:ea typeface="Cambria Math" panose="02040503050406030204" pitchFamily="18" charset="0"/>
                          </a:rPr>
                        </m:ctrlPr>
                      </m:fPr>
                      <m:num>
                        <m:r>
                          <a:rPr lang="en-US" sz="5000" i="1">
                            <a:latin typeface="Cambria Math" panose="02040503050406030204" pitchFamily="18" charset="0"/>
                            <a:ea typeface="Cambria Math" panose="02040503050406030204" pitchFamily="18" charset="0"/>
                          </a:rPr>
                          <m:t>𝑁𝑢𝑚𝑏𝑒𝑟</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𝑜𝑓</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𝑒𝑙𝑒𝑚𝑒𝑛𝑡𝑠</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𝑖𝑛</m:t>
                        </m:r>
                        <m:r>
                          <a:rPr lang="en-US" sz="5000" i="1">
                            <a:latin typeface="Cambria Math" panose="02040503050406030204" pitchFamily="18" charset="0"/>
                            <a:ea typeface="Cambria Math" panose="02040503050406030204" pitchFamily="18" charset="0"/>
                          </a:rPr>
                          <m:t> </m:t>
                        </m:r>
                        <m:r>
                          <a:rPr lang="en-US" sz="5000" i="1">
                            <a:latin typeface="Cambria Math" panose="02040503050406030204" pitchFamily="18" charset="0"/>
                            <a:ea typeface="Cambria Math" panose="02040503050406030204" pitchFamily="18" charset="0"/>
                          </a:rPr>
                          <m:t>𝐴</m:t>
                        </m:r>
                        <m:r>
                          <a:rPr lang="en-US" sz="5000" i="1">
                            <a:latin typeface="Cambria Math" panose="02040503050406030204" pitchFamily="18" charset="0"/>
                            <a:ea typeface="Cambria Math" panose="02040503050406030204" pitchFamily="18" charset="0"/>
                          </a:rPr>
                          <m:t> </m:t>
                        </m:r>
                      </m:num>
                      <m:den>
                        <m:r>
                          <a:rPr lang="en-PH" sz="5000" b="0" i="1" smtClean="0">
                            <a:latin typeface="Cambria Math" panose="02040503050406030204" pitchFamily="18" charset="0"/>
                            <a:ea typeface="Cambria Math" panose="02040503050406030204" pitchFamily="18" charset="0"/>
                          </a:rPr>
                          <m:t>𝑡𝑜𝑡𝑎𝑙</m:t>
                        </m:r>
                        <m:r>
                          <a:rPr lang="en-PH" sz="5000" b="0" i="1" smtClean="0">
                            <a:latin typeface="Cambria Math" panose="02040503050406030204" pitchFamily="18" charset="0"/>
                            <a:ea typeface="Cambria Math" panose="02040503050406030204" pitchFamily="18" charset="0"/>
                          </a:rPr>
                          <m:t> </m:t>
                        </m:r>
                        <m:r>
                          <a:rPr lang="en-PH" sz="5000" b="0" i="1" smtClean="0">
                            <a:latin typeface="Cambria Math" panose="02040503050406030204" pitchFamily="18" charset="0"/>
                            <a:ea typeface="Cambria Math" panose="02040503050406030204" pitchFamily="18" charset="0"/>
                          </a:rPr>
                          <m:t>𝑜𝑢𝑡𝑐𝑜𝑚𝑒𝑠</m:t>
                        </m:r>
                      </m:den>
                    </m:f>
                  </m:oMath>
                </a14:m>
                <a:r>
                  <a:rPr lang="en-US" sz="5000" dirty="0"/>
                  <a:t> </a:t>
                </a:r>
              </a:p>
            </p:txBody>
          </p:sp>
        </mc:Choice>
        <mc:Fallback xmlns="">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3212290"/>
              </a:xfrm>
              <a:prstGeom prst="rect">
                <a:avLst/>
              </a:prstGeom>
              <a:blipFill>
                <a:blip r:embed="rId4"/>
                <a:stretch>
                  <a:fillRect l="-615" t="-1139" r="-137" b="-3985"/>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26699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35476"/>
            <a:ext cx="8927592" cy="477054"/>
          </a:xfrm>
          <a:prstGeom prst="rect">
            <a:avLst/>
          </a:prstGeom>
          <a:noFill/>
        </p:spPr>
        <p:txBody>
          <a:bodyPr wrap="square" rtlCol="0">
            <a:spAutoFit/>
          </a:bodyPr>
          <a:lstStyle/>
          <a:p>
            <a:pPr marL="342900" indent="-342900">
              <a:buFont typeface="Wingdings" panose="05000000000000000000" pitchFamily="2" charset="2"/>
              <a:buChar char="q"/>
            </a:pPr>
            <a:r>
              <a:rPr lang="en-PH" sz="2500" dirty="0">
                <a:latin typeface="Calibri (Body)"/>
                <a:ea typeface="Cambria Math" panose="02040503050406030204" pitchFamily="18" charset="0"/>
              </a:rPr>
              <a:t>Sets of all possible outcomes that can occur.</a:t>
            </a:r>
            <a:endParaRPr lang="en-US" sz="2500" dirty="0">
              <a:latin typeface="Calibri (Body)"/>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spTree>
    <p:extLst>
      <p:ext uri="{BB962C8B-B14F-4D97-AF65-F5344CB8AC3E}">
        <p14:creationId xmlns:p14="http://schemas.microsoft.com/office/powerpoint/2010/main" val="370955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321719"/>
            <a:ext cx="8927592" cy="5078313"/>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one coin?</a:t>
            </a:r>
          </a:p>
          <a:p>
            <a:endParaRPr lang="en-US" sz="2500" dirty="0">
              <a:latin typeface="Cambria Math" panose="02040503050406030204" pitchFamily="18" charset="0"/>
              <a:ea typeface="Cambria Math" panose="02040503050406030204" pitchFamily="18" charset="0"/>
            </a:endParaRPr>
          </a:p>
          <a:p>
            <a:pPr algn="ctr"/>
            <a:r>
              <a:rPr lang="en-US" sz="5000" dirty="0">
                <a:latin typeface="Cambria Math" panose="02040503050406030204" pitchFamily="18" charset="0"/>
                <a:ea typeface="Cambria Math" panose="02040503050406030204" pitchFamily="18" charset="0"/>
              </a:rPr>
              <a:t>1 Coin </a:t>
            </a:r>
            <a:r>
              <a:rPr lang="en-PH" sz="5400" b="1" dirty="0">
                <a:solidFill>
                  <a:srgbClr val="212121"/>
                </a:solidFill>
                <a:effectLst/>
                <a:latin typeface="-apple-system"/>
              </a:rPr>
              <a:t>→</a:t>
            </a:r>
            <a:r>
              <a:rPr lang="en-US" sz="5000" dirty="0">
                <a:latin typeface="Cambria Math" panose="02040503050406030204" pitchFamily="18" charset="0"/>
                <a:ea typeface="Cambria Math" panose="02040503050406030204" pitchFamily="18" charset="0"/>
              </a:rPr>
              <a:t> H, T</a:t>
            </a:r>
          </a:p>
          <a:p>
            <a:pPr algn="ctr"/>
            <a:endParaRPr lang="en-US" sz="5000" dirty="0">
              <a:latin typeface="Cambria Math" panose="02040503050406030204" pitchFamily="18" charset="0"/>
              <a:ea typeface="Cambria Math" panose="02040503050406030204" pitchFamily="18" charset="0"/>
            </a:endParaRPr>
          </a:p>
          <a:p>
            <a:pPr algn="ctr"/>
            <a:r>
              <a:rPr lang="en-US" sz="5000" dirty="0">
                <a:latin typeface="Cambria Math" panose="02040503050406030204" pitchFamily="18" charset="0"/>
                <a:ea typeface="Cambria Math" panose="02040503050406030204" pitchFamily="18" charset="0"/>
              </a:rPr>
              <a:t>S = {H,T}</a:t>
            </a:r>
          </a:p>
          <a:p>
            <a:pPr marL="0" indent="0" algn="ctr">
              <a:buNone/>
            </a:pP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spTree>
    <p:extLst>
      <p:ext uri="{BB962C8B-B14F-4D97-AF65-F5344CB8AC3E}">
        <p14:creationId xmlns:p14="http://schemas.microsoft.com/office/powerpoint/2010/main" val="348167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321719"/>
            <a:ext cx="8927592" cy="2708434"/>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two coins?</a:t>
            </a:r>
          </a:p>
          <a:p>
            <a:endParaRPr lang="en-US" sz="2500" dirty="0">
              <a:latin typeface="Cambria Math" panose="02040503050406030204" pitchFamily="18" charset="0"/>
              <a:ea typeface="Cambria Math" panose="02040503050406030204" pitchFamily="18" charset="0"/>
            </a:endParaRPr>
          </a:p>
          <a:p>
            <a:pPr algn="ct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graphicFrame>
        <p:nvGraphicFramePr>
          <p:cNvPr id="3" name="Table 5">
            <a:extLst>
              <a:ext uri="{FF2B5EF4-FFF2-40B4-BE49-F238E27FC236}">
                <a16:creationId xmlns:a16="http://schemas.microsoft.com/office/drawing/2014/main" id="{89043F44-3557-5BF9-C656-BB08078E1882}"/>
              </a:ext>
            </a:extLst>
          </p:cNvPr>
          <p:cNvGraphicFramePr>
            <a:graphicFrameLocks noGrp="1"/>
          </p:cNvGraphicFramePr>
          <p:nvPr>
            <p:extLst>
              <p:ext uri="{D42A27DB-BD31-4B8C-83A1-F6EECF244321}">
                <p14:modId xmlns:p14="http://schemas.microsoft.com/office/powerpoint/2010/main" val="2906340786"/>
              </p:ext>
            </p:extLst>
          </p:nvPr>
        </p:nvGraphicFramePr>
        <p:xfrm>
          <a:off x="2032000" y="2420480"/>
          <a:ext cx="8128000" cy="18542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8270802"/>
                    </a:ext>
                  </a:extLst>
                </a:gridCol>
                <a:gridCol w="4064000">
                  <a:extLst>
                    <a:ext uri="{9D8B030D-6E8A-4147-A177-3AD203B41FA5}">
                      <a16:colId xmlns:a16="http://schemas.microsoft.com/office/drawing/2014/main" val="2427236991"/>
                    </a:ext>
                  </a:extLst>
                </a:gridCol>
              </a:tblGrid>
              <a:tr h="370840">
                <a:tc>
                  <a:txBody>
                    <a:bodyPr/>
                    <a:lstStyle/>
                    <a:p>
                      <a:pPr algn="ctr"/>
                      <a:r>
                        <a:rPr lang="en-PH" b="1" dirty="0">
                          <a:solidFill>
                            <a:schemeClr val="bg1"/>
                          </a:solidFill>
                        </a:rPr>
                        <a:t>COIN 1</a:t>
                      </a:r>
                    </a:p>
                  </a:txBody>
                  <a:tcPr>
                    <a:solidFill>
                      <a:schemeClr val="tx1"/>
                    </a:solidFill>
                  </a:tcPr>
                </a:tc>
                <a:tc>
                  <a:txBody>
                    <a:bodyPr/>
                    <a:lstStyle/>
                    <a:p>
                      <a:pPr algn="ctr"/>
                      <a:r>
                        <a:rPr lang="en-PH" b="1" dirty="0">
                          <a:solidFill>
                            <a:schemeClr val="bg1"/>
                          </a:solidFill>
                        </a:rPr>
                        <a:t>COIN 2</a:t>
                      </a:r>
                    </a:p>
                  </a:txBody>
                  <a:tcPr>
                    <a:solidFill>
                      <a:schemeClr val="tx1"/>
                    </a:solidFill>
                  </a:tcPr>
                </a:tc>
                <a:extLst>
                  <a:ext uri="{0D108BD9-81ED-4DB2-BD59-A6C34878D82A}">
                    <a16:rowId xmlns:a16="http://schemas.microsoft.com/office/drawing/2014/main" val="3165530422"/>
                  </a:ext>
                </a:extLst>
              </a:tr>
              <a:tr h="370840">
                <a:tc rowSpan="2">
                  <a:txBody>
                    <a:bodyPr/>
                    <a:lstStyle/>
                    <a:p>
                      <a:pPr algn="ctr"/>
                      <a:endParaRPr lang="en-PH" dirty="0"/>
                    </a:p>
                    <a:p>
                      <a:pPr algn="ctr"/>
                      <a:r>
                        <a:rPr lang="en-PH" dirty="0"/>
                        <a:t>Heads</a:t>
                      </a:r>
                    </a:p>
                  </a:txBody>
                  <a:tcPr/>
                </a:tc>
                <a:tc>
                  <a:txBody>
                    <a:bodyPr/>
                    <a:lstStyle/>
                    <a:p>
                      <a:pPr algn="ctr"/>
                      <a:r>
                        <a:rPr lang="en-PH" dirty="0"/>
                        <a:t>Heads</a:t>
                      </a:r>
                    </a:p>
                  </a:txBody>
                  <a:tcPr/>
                </a:tc>
                <a:extLst>
                  <a:ext uri="{0D108BD9-81ED-4DB2-BD59-A6C34878D82A}">
                    <a16:rowId xmlns:a16="http://schemas.microsoft.com/office/drawing/2014/main" val="873849326"/>
                  </a:ext>
                </a:extLst>
              </a:tr>
              <a:tr h="370840">
                <a:tc vMerge="1">
                  <a:txBody>
                    <a:bodyPr/>
                    <a:lstStyle/>
                    <a:p>
                      <a:endParaRPr lang="en-PH" dirty="0"/>
                    </a:p>
                  </a:txBody>
                  <a:tcPr/>
                </a:tc>
                <a:tc>
                  <a:txBody>
                    <a:bodyPr/>
                    <a:lstStyle/>
                    <a:p>
                      <a:pPr algn="ctr"/>
                      <a:r>
                        <a:rPr lang="en-PH" dirty="0"/>
                        <a:t>Tails</a:t>
                      </a:r>
                    </a:p>
                  </a:txBody>
                  <a:tcPr/>
                </a:tc>
                <a:extLst>
                  <a:ext uri="{0D108BD9-81ED-4DB2-BD59-A6C34878D82A}">
                    <a16:rowId xmlns:a16="http://schemas.microsoft.com/office/drawing/2014/main" val="3007213358"/>
                  </a:ext>
                </a:extLst>
              </a:tr>
              <a:tr h="370840">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958725762"/>
                  </a:ext>
                </a:extLst>
              </a:tr>
              <a:tr h="370840">
                <a:tc vMerge="1">
                  <a:txBody>
                    <a:bodyPr/>
                    <a:lstStyle/>
                    <a:p>
                      <a:endParaRPr lang="en-PH" dirty="0"/>
                    </a:p>
                  </a:txBody>
                  <a:tcPr/>
                </a:tc>
                <a:tc>
                  <a:txBody>
                    <a:bodyPr/>
                    <a:lstStyle/>
                    <a:p>
                      <a:pPr algn="ctr"/>
                      <a:r>
                        <a:rPr lang="en-PH" dirty="0"/>
                        <a:t>Tails</a:t>
                      </a:r>
                    </a:p>
                  </a:txBody>
                  <a:tcPr/>
                </a:tc>
                <a:extLst>
                  <a:ext uri="{0D108BD9-81ED-4DB2-BD59-A6C34878D82A}">
                    <a16:rowId xmlns:a16="http://schemas.microsoft.com/office/drawing/2014/main" val="1466490896"/>
                  </a:ext>
                </a:extLst>
              </a:tr>
            </a:tbl>
          </a:graphicData>
        </a:graphic>
      </p:graphicFrame>
      <p:sp>
        <p:nvSpPr>
          <p:cNvPr id="7" name="TextBox 6">
            <a:extLst>
              <a:ext uri="{FF2B5EF4-FFF2-40B4-BE49-F238E27FC236}">
                <a16:creationId xmlns:a16="http://schemas.microsoft.com/office/drawing/2014/main" id="{658822ED-C266-09E2-2532-27B54A37843D}"/>
              </a:ext>
            </a:extLst>
          </p:cNvPr>
          <p:cNvSpPr txBox="1"/>
          <p:nvPr/>
        </p:nvSpPr>
        <p:spPr>
          <a:xfrm>
            <a:off x="3041073" y="4776223"/>
            <a:ext cx="6109854" cy="861774"/>
          </a:xfrm>
          <a:prstGeom prst="rect">
            <a:avLst/>
          </a:prstGeom>
          <a:noFill/>
        </p:spPr>
        <p:txBody>
          <a:bodyPr wrap="square">
            <a:spAutoFit/>
          </a:bodyPr>
          <a:lstStyle/>
          <a:p>
            <a:pPr algn="ctr"/>
            <a:r>
              <a:rPr lang="en-US" sz="5000" dirty="0">
                <a:latin typeface="Cambria Math" panose="02040503050406030204" pitchFamily="18" charset="0"/>
                <a:ea typeface="Cambria Math" panose="02040503050406030204" pitchFamily="18" charset="0"/>
              </a:rPr>
              <a:t>S = {HH, HT, TH, TT}</a:t>
            </a:r>
          </a:p>
        </p:txBody>
      </p:sp>
    </p:spTree>
    <p:extLst>
      <p:ext uri="{BB962C8B-B14F-4D97-AF65-F5344CB8AC3E}">
        <p14:creationId xmlns:p14="http://schemas.microsoft.com/office/powerpoint/2010/main" val="38073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069305"/>
            <a:ext cx="8927592" cy="2708434"/>
          </a:xfrm>
          <a:prstGeom prst="rect">
            <a:avLst/>
          </a:prstGeom>
          <a:noFill/>
        </p:spPr>
        <p:txBody>
          <a:bodyPr wrap="square" rtlCol="0">
            <a:spAutoFit/>
          </a:bodyPr>
          <a:lstStyle/>
          <a:p>
            <a:r>
              <a:rPr lang="en-US" sz="2500" dirty="0">
                <a:latin typeface="Calibri (Body)"/>
                <a:ea typeface="Cambria Math" panose="02040503050406030204" pitchFamily="18" charset="0"/>
              </a:rPr>
              <a:t>What are the possible outcomes of flipping three coins?</a:t>
            </a:r>
          </a:p>
          <a:p>
            <a:endParaRPr lang="en-US" sz="2500" dirty="0">
              <a:latin typeface="Cambria Math" panose="02040503050406030204" pitchFamily="18" charset="0"/>
              <a:ea typeface="Cambria Math" panose="02040503050406030204" pitchFamily="18" charset="0"/>
            </a:endParaRPr>
          </a:p>
          <a:p>
            <a:pPr algn="ctr"/>
            <a:endParaRPr lang="en-PH" sz="2000" i="1" dirty="0">
              <a:latin typeface="Cambria Math" panose="02040503050406030204" pitchFamily="18" charset="0"/>
              <a:ea typeface="Cambria Math" panose="02040503050406030204" pitchFamily="18" charset="0"/>
            </a:endParaRPr>
          </a:p>
          <a:p>
            <a:pPr marL="0" indent="0" algn="ctr">
              <a:buNone/>
            </a:pPr>
            <a:endParaRPr lang="en-PH" sz="5000" i="1" dirty="0">
              <a:latin typeface="Cambria Math" panose="02040503050406030204" pitchFamily="18" charset="0"/>
              <a:ea typeface="Cambria Math" panose="02040503050406030204" pitchFamily="18" charset="0"/>
            </a:endParaRPr>
          </a:p>
          <a:p>
            <a:pPr marL="0" indent="0" algn="ctr">
              <a:buNone/>
            </a:pPr>
            <a:endParaRPr lang="en-US" sz="5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Sample Space</a:t>
            </a:r>
          </a:p>
        </p:txBody>
      </p:sp>
      <p:graphicFrame>
        <p:nvGraphicFramePr>
          <p:cNvPr id="3" name="Table 5">
            <a:extLst>
              <a:ext uri="{FF2B5EF4-FFF2-40B4-BE49-F238E27FC236}">
                <a16:creationId xmlns:a16="http://schemas.microsoft.com/office/drawing/2014/main" id="{89043F44-3557-5BF9-C656-BB08078E1882}"/>
              </a:ext>
            </a:extLst>
          </p:cNvPr>
          <p:cNvGraphicFramePr>
            <a:graphicFrameLocks noGrp="1"/>
          </p:cNvGraphicFramePr>
          <p:nvPr>
            <p:extLst>
              <p:ext uri="{D42A27DB-BD31-4B8C-83A1-F6EECF244321}">
                <p14:modId xmlns:p14="http://schemas.microsoft.com/office/powerpoint/2010/main" val="978977393"/>
              </p:ext>
            </p:extLst>
          </p:nvPr>
        </p:nvGraphicFramePr>
        <p:xfrm>
          <a:off x="2032000" y="1610229"/>
          <a:ext cx="8127999" cy="33274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58270802"/>
                    </a:ext>
                  </a:extLst>
                </a:gridCol>
                <a:gridCol w="2709333">
                  <a:extLst>
                    <a:ext uri="{9D8B030D-6E8A-4147-A177-3AD203B41FA5}">
                      <a16:colId xmlns:a16="http://schemas.microsoft.com/office/drawing/2014/main" val="2427236991"/>
                    </a:ext>
                  </a:extLst>
                </a:gridCol>
                <a:gridCol w="2709333">
                  <a:extLst>
                    <a:ext uri="{9D8B030D-6E8A-4147-A177-3AD203B41FA5}">
                      <a16:colId xmlns:a16="http://schemas.microsoft.com/office/drawing/2014/main" val="792245149"/>
                    </a:ext>
                  </a:extLst>
                </a:gridCol>
              </a:tblGrid>
              <a:tr h="361733">
                <a:tc>
                  <a:txBody>
                    <a:bodyPr/>
                    <a:lstStyle/>
                    <a:p>
                      <a:pPr algn="ctr"/>
                      <a:r>
                        <a:rPr lang="en-PH" b="1" dirty="0">
                          <a:solidFill>
                            <a:schemeClr val="bg1"/>
                          </a:solidFill>
                        </a:rPr>
                        <a:t>COIN 1</a:t>
                      </a:r>
                    </a:p>
                  </a:txBody>
                  <a:tcPr>
                    <a:solidFill>
                      <a:schemeClr val="tx1"/>
                    </a:solidFill>
                  </a:tcPr>
                </a:tc>
                <a:tc>
                  <a:txBody>
                    <a:bodyPr/>
                    <a:lstStyle/>
                    <a:p>
                      <a:pPr algn="ctr"/>
                      <a:r>
                        <a:rPr lang="en-PH" b="1" dirty="0">
                          <a:solidFill>
                            <a:schemeClr val="bg1"/>
                          </a:solidFill>
                        </a:rPr>
                        <a:t>COIN 2</a:t>
                      </a:r>
                    </a:p>
                  </a:txBody>
                  <a:tcPr>
                    <a:solidFill>
                      <a:schemeClr val="tx1"/>
                    </a:solidFill>
                  </a:tcPr>
                </a:tc>
                <a:tc>
                  <a:txBody>
                    <a:bodyPr/>
                    <a:lstStyle/>
                    <a:p>
                      <a:pPr algn="ctr"/>
                      <a:r>
                        <a:rPr lang="en-PH" b="1" dirty="0">
                          <a:solidFill>
                            <a:schemeClr val="bg1"/>
                          </a:solidFill>
                        </a:rPr>
                        <a:t>COIN 3</a:t>
                      </a:r>
                    </a:p>
                  </a:txBody>
                  <a:tcPr>
                    <a:solidFill>
                      <a:schemeClr val="tx1"/>
                    </a:solidFill>
                  </a:tcPr>
                </a:tc>
                <a:extLst>
                  <a:ext uri="{0D108BD9-81ED-4DB2-BD59-A6C34878D82A}">
                    <a16:rowId xmlns:a16="http://schemas.microsoft.com/office/drawing/2014/main" val="3165530422"/>
                  </a:ext>
                </a:extLst>
              </a:tr>
              <a:tr h="370840">
                <a:tc rowSpan="4">
                  <a:txBody>
                    <a:bodyPr/>
                    <a:lstStyle/>
                    <a:p>
                      <a:pPr algn="ctr"/>
                      <a:endParaRPr lang="en-PH" dirty="0"/>
                    </a:p>
                    <a:p>
                      <a:pPr algn="ctr"/>
                      <a:endParaRPr lang="en-PH" dirty="0"/>
                    </a:p>
                    <a:p>
                      <a:pPr algn="ctr"/>
                      <a:r>
                        <a:rPr lang="en-PH" dirty="0"/>
                        <a:t>Heads</a:t>
                      </a:r>
                    </a:p>
                    <a:p>
                      <a:pPr algn="ctr"/>
                      <a:endParaRPr lang="en-PH" dirty="0"/>
                    </a:p>
                    <a:p>
                      <a:pPr algn="ctr"/>
                      <a:endParaRPr lang="en-PH" dirty="0"/>
                    </a:p>
                  </a:txBody>
                  <a:tcPr/>
                </a:tc>
                <a:tc rowSpan="2">
                  <a:txBody>
                    <a:bodyPr/>
                    <a:lstStyle/>
                    <a:p>
                      <a:pPr algn="ctr"/>
                      <a:endParaRPr lang="en-PH" dirty="0"/>
                    </a:p>
                    <a:p>
                      <a:pPr algn="ctr"/>
                      <a:r>
                        <a:rPr lang="en-PH" dirty="0"/>
                        <a:t>Heads</a:t>
                      </a:r>
                    </a:p>
                  </a:txBody>
                  <a:tcPr/>
                </a:tc>
                <a:tc>
                  <a:txBody>
                    <a:bodyPr/>
                    <a:lstStyle/>
                    <a:p>
                      <a:pPr algn="ctr"/>
                      <a:r>
                        <a:rPr lang="en-PH" dirty="0"/>
                        <a:t>Heads</a:t>
                      </a:r>
                    </a:p>
                  </a:txBody>
                  <a:tcPr/>
                </a:tc>
                <a:extLst>
                  <a:ext uri="{0D108BD9-81ED-4DB2-BD59-A6C34878D82A}">
                    <a16:rowId xmlns:a16="http://schemas.microsoft.com/office/drawing/2014/main" val="873849326"/>
                  </a:ext>
                </a:extLst>
              </a:tr>
              <a:tr h="370840">
                <a:tc vMerge="1">
                  <a:txBody>
                    <a:bodyPr/>
                    <a:lstStyle/>
                    <a:p>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3007213358"/>
                  </a:ext>
                </a:extLst>
              </a:tr>
              <a:tr h="370840">
                <a:tc vMerge="1">
                  <a:txBody>
                    <a:bodyPr/>
                    <a:lstStyle/>
                    <a:p>
                      <a:pPr algn="ctr"/>
                      <a:endParaRPr lang="en-PH" dirty="0"/>
                    </a:p>
                    <a:p>
                      <a:pPr algn="ctr"/>
                      <a:endParaRPr lang="en-PH" dirty="0"/>
                    </a:p>
                  </a:txBody>
                  <a:tcPr/>
                </a:tc>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958725762"/>
                  </a:ext>
                </a:extLst>
              </a:tr>
              <a:tr h="370840">
                <a:tc vMerge="1">
                  <a:txBody>
                    <a:bodyPr/>
                    <a:lstStyle/>
                    <a:p>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1466490896"/>
                  </a:ext>
                </a:extLst>
              </a:tr>
              <a:tr h="185587">
                <a:tc rowSpan="4">
                  <a:txBody>
                    <a:bodyPr/>
                    <a:lstStyle/>
                    <a:p>
                      <a:pPr algn="ctr"/>
                      <a:endParaRPr lang="en-PH" dirty="0"/>
                    </a:p>
                    <a:p>
                      <a:pPr algn="ctr"/>
                      <a:endParaRPr lang="en-PH" dirty="0"/>
                    </a:p>
                    <a:p>
                      <a:pPr algn="ctr"/>
                      <a:r>
                        <a:rPr lang="en-PH" dirty="0"/>
                        <a:t>Tails</a:t>
                      </a:r>
                    </a:p>
                  </a:txBody>
                  <a:tcPr/>
                </a:tc>
                <a:tc rowSpan="2">
                  <a:txBody>
                    <a:bodyPr/>
                    <a:lstStyle/>
                    <a:p>
                      <a:pPr algn="ctr"/>
                      <a:endParaRPr lang="en-PH"/>
                    </a:p>
                    <a:p>
                      <a:pPr algn="ctr"/>
                      <a:r>
                        <a:rPr lang="en-PH"/>
                        <a:t>Heads</a:t>
                      </a:r>
                      <a:endParaRPr lang="en-PH" dirty="0"/>
                    </a:p>
                  </a:txBody>
                  <a:tcPr/>
                </a:tc>
                <a:tc>
                  <a:txBody>
                    <a:bodyPr/>
                    <a:lstStyle/>
                    <a:p>
                      <a:pPr algn="ctr"/>
                      <a:r>
                        <a:rPr lang="en-PH" dirty="0"/>
                        <a:t>Heads</a:t>
                      </a:r>
                    </a:p>
                  </a:txBody>
                  <a:tcPr/>
                </a:tc>
                <a:extLst>
                  <a:ext uri="{0D108BD9-81ED-4DB2-BD59-A6C34878D82A}">
                    <a16:rowId xmlns:a16="http://schemas.microsoft.com/office/drawing/2014/main" val="2137598181"/>
                  </a:ext>
                </a:extLst>
              </a:tr>
              <a:tr h="370840">
                <a:tc vMerge="1">
                  <a:txBody>
                    <a:bodyPr/>
                    <a:lstStyle/>
                    <a:p>
                      <a:pPr algn="ctr"/>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2536490904"/>
                  </a:ext>
                </a:extLst>
              </a:tr>
              <a:tr h="370840">
                <a:tc vMerge="1">
                  <a:txBody>
                    <a:bodyPr/>
                    <a:lstStyle/>
                    <a:p>
                      <a:pPr algn="ctr"/>
                      <a:endParaRPr lang="en-PH" dirty="0"/>
                    </a:p>
                  </a:txBody>
                  <a:tcPr/>
                </a:tc>
                <a:tc rowSpan="2">
                  <a:txBody>
                    <a:bodyPr/>
                    <a:lstStyle/>
                    <a:p>
                      <a:pPr algn="ctr"/>
                      <a:endParaRPr lang="en-PH" dirty="0"/>
                    </a:p>
                    <a:p>
                      <a:pPr algn="ctr"/>
                      <a:r>
                        <a:rPr lang="en-PH" dirty="0"/>
                        <a:t>Tails</a:t>
                      </a:r>
                    </a:p>
                  </a:txBody>
                  <a:tcPr/>
                </a:tc>
                <a:tc>
                  <a:txBody>
                    <a:bodyPr/>
                    <a:lstStyle/>
                    <a:p>
                      <a:pPr algn="ctr"/>
                      <a:r>
                        <a:rPr lang="en-PH" dirty="0"/>
                        <a:t>Heads</a:t>
                      </a:r>
                    </a:p>
                  </a:txBody>
                  <a:tcPr/>
                </a:tc>
                <a:extLst>
                  <a:ext uri="{0D108BD9-81ED-4DB2-BD59-A6C34878D82A}">
                    <a16:rowId xmlns:a16="http://schemas.microsoft.com/office/drawing/2014/main" val="1241808203"/>
                  </a:ext>
                </a:extLst>
              </a:tr>
              <a:tr h="370840">
                <a:tc vMerge="1">
                  <a:txBody>
                    <a:bodyPr/>
                    <a:lstStyle/>
                    <a:p>
                      <a:pPr algn="ctr"/>
                      <a:endParaRPr lang="en-PH" dirty="0"/>
                    </a:p>
                  </a:txBody>
                  <a:tcPr/>
                </a:tc>
                <a:tc vMerge="1">
                  <a:txBody>
                    <a:bodyPr/>
                    <a:lstStyle/>
                    <a:p>
                      <a:pPr algn="ctr"/>
                      <a:endParaRPr lang="en-PH" dirty="0"/>
                    </a:p>
                  </a:txBody>
                  <a:tcPr/>
                </a:tc>
                <a:tc>
                  <a:txBody>
                    <a:bodyPr/>
                    <a:lstStyle/>
                    <a:p>
                      <a:pPr algn="ctr"/>
                      <a:r>
                        <a:rPr lang="en-PH" dirty="0"/>
                        <a:t>Tails</a:t>
                      </a:r>
                    </a:p>
                  </a:txBody>
                  <a:tcPr/>
                </a:tc>
                <a:extLst>
                  <a:ext uri="{0D108BD9-81ED-4DB2-BD59-A6C34878D82A}">
                    <a16:rowId xmlns:a16="http://schemas.microsoft.com/office/drawing/2014/main" val="1803378017"/>
                  </a:ext>
                </a:extLst>
              </a:tr>
            </a:tbl>
          </a:graphicData>
        </a:graphic>
      </p:graphicFrame>
      <p:sp>
        <p:nvSpPr>
          <p:cNvPr id="2" name="TextBox 1">
            <a:extLst>
              <a:ext uri="{FF2B5EF4-FFF2-40B4-BE49-F238E27FC236}">
                <a16:creationId xmlns:a16="http://schemas.microsoft.com/office/drawing/2014/main" id="{B0628500-FEFF-156F-35B5-80D90554E5B4}"/>
              </a:ext>
            </a:extLst>
          </p:cNvPr>
          <p:cNvSpPr txBox="1"/>
          <p:nvPr/>
        </p:nvSpPr>
        <p:spPr>
          <a:xfrm>
            <a:off x="927595" y="5184642"/>
            <a:ext cx="10658763" cy="707886"/>
          </a:xfrm>
          <a:prstGeom prst="rect">
            <a:avLst/>
          </a:prstGeom>
          <a:noFill/>
        </p:spPr>
        <p:txBody>
          <a:bodyPr wrap="square">
            <a:spAutoFit/>
          </a:bodyPr>
          <a:lstStyle/>
          <a:p>
            <a:pPr algn="ctr"/>
            <a:r>
              <a:rPr lang="en-US" sz="4000" dirty="0">
                <a:latin typeface="Cambria Math" panose="02040503050406030204" pitchFamily="18" charset="0"/>
                <a:ea typeface="Cambria Math" panose="02040503050406030204" pitchFamily="18" charset="0"/>
              </a:rPr>
              <a:t>S = {HHH, HHT, HTH, HTT, THH, THT, TTH, TTT}</a:t>
            </a:r>
          </a:p>
        </p:txBody>
      </p:sp>
    </p:spTree>
    <p:extLst>
      <p:ext uri="{BB962C8B-B14F-4D97-AF65-F5344CB8AC3E}">
        <p14:creationId xmlns:p14="http://schemas.microsoft.com/office/powerpoint/2010/main" val="24707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6247864"/>
              </a:xfrm>
              <a:prstGeom prst="rect">
                <a:avLst/>
              </a:prstGeom>
              <a:noFill/>
            </p:spPr>
            <p:txBody>
              <a:bodyPr wrap="square" rtlCol="0">
                <a:spAutoFit/>
              </a:bodyPr>
              <a:lstStyle/>
              <a:p>
                <a:pPr marL="342900" indent="-342900">
                  <a:buFont typeface="Wingdings" panose="05000000000000000000" pitchFamily="2" charset="2"/>
                  <a:buChar char="q"/>
                </a:pPr>
                <a:r>
                  <a:rPr lang="en-PH" sz="2000" b="0" dirty="0">
                    <a:latin typeface="Calibri (Body)"/>
                    <a:ea typeface="Cambria Math" panose="02040503050406030204" pitchFamily="18" charset="0"/>
                  </a:rPr>
                  <a:t>The probability of an event occurring is always between zero and one.</a:t>
                </a:r>
              </a:p>
              <a:p>
                <a:pPr algn="ctr"/>
                <a:endParaRPr lang="en-PH" sz="5000" dirty="0">
                  <a:ea typeface="Cambria Math" panose="02040503050406030204" pitchFamily="18" charset="0"/>
                </a:endParaRPr>
              </a:p>
              <a:p>
                <a:pPr algn="ctr"/>
                <a:r>
                  <a:rPr lang="en-PH" sz="5000" b="0" dirty="0">
                    <a:ea typeface="Cambria Math" panose="02040503050406030204" pitchFamily="18" charset="0"/>
                  </a:rPr>
                  <a:t>0 </a:t>
                </a:r>
                <a:r>
                  <a:rPr lang="en-PH" sz="5000" dirty="0"/>
                  <a:t>≤ </a:t>
                </a: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a:t>
                </a:r>
                <a:r>
                  <a:rPr lang="en-PH" sz="5000" dirty="0"/>
                  <a:t>≤</a:t>
                </a:r>
                <a:r>
                  <a:rPr lang="en-PH" sz="5000" dirty="0">
                    <a:latin typeface="Cambria Math" panose="02040503050406030204" pitchFamily="18" charset="0"/>
                    <a:ea typeface="Cambria Math" panose="02040503050406030204" pitchFamily="18" charset="0"/>
                  </a:rPr>
                  <a:t> 1</a:t>
                </a:r>
              </a:p>
              <a:p>
                <a:pPr algn="ctr"/>
                <a:endParaRPr lang="en-PH" sz="5000" dirty="0">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PH" sz="2000" dirty="0">
                    <a:latin typeface="Calibri (Body)"/>
                    <a:ea typeface="Cambria Math" panose="02040503050406030204" pitchFamily="18" charset="0"/>
                  </a:rPr>
                  <a:t>If the probability is zero, then that event will never happen.</a:t>
                </a:r>
              </a:p>
              <a:p>
                <a:pPr marL="342900" indent="-342900">
                  <a:buFont typeface="Wingdings" panose="05000000000000000000" pitchFamily="2" charset="2"/>
                  <a:buChar char="q"/>
                </a:pPr>
                <a:endParaRPr lang="en-PH" sz="2000" dirty="0">
                  <a:latin typeface="Calibri (Body)"/>
                  <a:ea typeface="Cambria Math" panose="02040503050406030204" pitchFamily="18" charset="0"/>
                </a:endParaRPr>
              </a:p>
              <a:p>
                <a:pPr marL="342900" indent="-342900">
                  <a:buFont typeface="Wingdings" panose="05000000000000000000" pitchFamily="2" charset="2"/>
                  <a:buChar char="q"/>
                </a:pPr>
                <a:r>
                  <a:rPr lang="en-PH" sz="2000" dirty="0">
                    <a:latin typeface="Calibri (Body)"/>
                    <a:ea typeface="Cambria Math" panose="02040503050406030204" pitchFamily="18" charset="0"/>
                  </a:rPr>
                  <a:t>If the probability is one, then that event will always happen.</a:t>
                </a:r>
              </a:p>
              <a:p>
                <a:pPr marL="342900" indent="-342900">
                  <a:buFont typeface="Wingdings" panose="05000000000000000000" pitchFamily="2" charset="2"/>
                  <a:buChar char="q"/>
                </a:pPr>
                <a:endParaRPr lang="en-PH" sz="2000" dirty="0">
                  <a:latin typeface="Calibri (Body)"/>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a:p>
                <a:endParaRPr lang="en-PH" sz="5000" dirty="0">
                  <a:latin typeface="Cambria Math" panose="02040503050406030204" pitchFamily="18" charset="0"/>
                  <a:ea typeface="Cambria Math" panose="02040503050406030204" pitchFamily="18" charset="0"/>
                </a:endParaRPr>
              </a:p>
            </p:txBody>
          </p:sp>
        </mc:Choice>
        <mc:Fallback>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6247864"/>
              </a:xfrm>
              <a:prstGeom prst="rect">
                <a:avLst/>
              </a:prstGeom>
              <a:blipFill>
                <a:blip r:embed="rId4"/>
                <a:stretch>
                  <a:fillRect l="-615" t="-585"/>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168353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5032403"/>
              </a:xfrm>
              <a:prstGeom prst="rect">
                <a:avLst/>
              </a:prstGeom>
              <a:noFill/>
            </p:spPr>
            <p:txBody>
              <a:bodyPr wrap="square" rtlCol="0">
                <a:spAutoFit/>
              </a:bodyPr>
              <a:lstStyle/>
              <a:p>
                <a:pPr marL="0" indent="0" algn="ctr">
                  <a:buNone/>
                </a:pP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0.3</a:t>
                </a:r>
                <a:endParaRPr lang="en-US" sz="5000" dirty="0"/>
              </a:p>
              <a:p>
                <a:pPr marL="0" indent="0" algn="ctr">
                  <a:buNone/>
                </a:pPr>
                <a:endParaRPr lang="en-US" sz="5000" dirty="0"/>
              </a:p>
              <a:p>
                <a:pPr algn="ct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i="1"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i="1" dirty="0">
                    <a:latin typeface="Cambria Math" panose="02040503050406030204" pitchFamily="18" charset="0"/>
                    <a:ea typeface="Cambria Math" panose="02040503050406030204" pitchFamily="18" charset="0"/>
                  </a:rPr>
                  <a:t>) = </a:t>
                </a:r>
                <a14:m>
                  <m:oMath xmlns:m="http://schemas.openxmlformats.org/officeDocument/2006/math">
                    <m:f>
                      <m:fPr>
                        <m:ctrlPr>
                          <a:rPr lang="en-PH" sz="5000" i="1">
                            <a:latin typeface="Cambria Math" panose="02040503050406030204" pitchFamily="18" charset="0"/>
                            <a:ea typeface="Cambria Math" panose="02040503050406030204" pitchFamily="18" charset="0"/>
                          </a:rPr>
                        </m:ctrlPr>
                      </m:fPr>
                      <m:num>
                        <m:r>
                          <a:rPr lang="en-PH" sz="5000" b="0" i="1" smtClean="0">
                            <a:latin typeface="Cambria Math" panose="02040503050406030204" pitchFamily="18" charset="0"/>
                            <a:ea typeface="Cambria Math" panose="02040503050406030204" pitchFamily="18" charset="0"/>
                          </a:rPr>
                          <m:t>3</m:t>
                        </m:r>
                      </m:num>
                      <m:den>
                        <m:r>
                          <a:rPr lang="en-PH" sz="5000" b="0" i="1" smtClean="0">
                            <a:latin typeface="Cambria Math" panose="02040503050406030204" pitchFamily="18" charset="0"/>
                            <a:ea typeface="Cambria Math" panose="02040503050406030204" pitchFamily="18" charset="0"/>
                          </a:rPr>
                          <m:t>10</m:t>
                        </m:r>
                      </m:den>
                    </m:f>
                  </m:oMath>
                </a14:m>
                <a:r>
                  <a:rPr lang="en-US" sz="5000" i="1" dirty="0"/>
                  <a:t> * </a:t>
                </a:r>
                <a:r>
                  <a:rPr lang="en-US" sz="5000" dirty="0"/>
                  <a:t>100 </a:t>
                </a:r>
              </a:p>
              <a:p>
                <a:pPr marL="0" indent="0" algn="ctr">
                  <a:buNone/>
                </a:pPr>
                <a:endParaRPr lang="en-US" sz="5000" dirty="0"/>
              </a:p>
              <a:p>
                <a:pPr algn="ctr"/>
                <a14:m>
                  <m:oMath xmlns:m="http://schemas.openxmlformats.org/officeDocument/2006/math">
                    <m:r>
                      <a:rPr lang="en-PH" sz="5000" i="1" dirty="0" smtClean="0">
                        <a:latin typeface="Cambria Math" panose="02040503050406030204" pitchFamily="18" charset="0"/>
                        <a:ea typeface="Cambria Math" panose="02040503050406030204" pitchFamily="18" charset="0"/>
                      </a:rPr>
                      <m:t>𝑃</m:t>
                    </m:r>
                  </m:oMath>
                </a14:m>
                <a:r>
                  <a:rPr lang="en-PH" sz="5000" dirty="0">
                    <a:latin typeface="Cambria Math" panose="02040503050406030204" pitchFamily="18" charset="0"/>
                    <a:ea typeface="Cambria Math" panose="02040503050406030204" pitchFamily="18" charset="0"/>
                  </a:rPr>
                  <a:t>(</a:t>
                </a:r>
                <a14:m>
                  <m:oMath xmlns:m="http://schemas.openxmlformats.org/officeDocument/2006/math">
                    <m:r>
                      <a:rPr lang="en-PH" sz="5000" i="1" dirty="0">
                        <a:latin typeface="Cambria Math" panose="02040503050406030204" pitchFamily="18" charset="0"/>
                        <a:ea typeface="Cambria Math" panose="02040503050406030204" pitchFamily="18" charset="0"/>
                      </a:rPr>
                      <m:t>𝐴</m:t>
                    </m:r>
                  </m:oMath>
                </a14:m>
                <a:r>
                  <a:rPr lang="en-PH" sz="5000" dirty="0">
                    <a:latin typeface="Cambria Math" panose="02040503050406030204" pitchFamily="18" charset="0"/>
                    <a:ea typeface="Cambria Math" panose="02040503050406030204" pitchFamily="18" charset="0"/>
                  </a:rPr>
                  <a:t>) = </a:t>
                </a:r>
                <a14:m>
                  <m:oMath xmlns:m="http://schemas.openxmlformats.org/officeDocument/2006/math">
                    <m:r>
                      <a:rPr lang="en-PH" sz="5000" i="1" smtClean="0">
                        <a:latin typeface="Cambria Math" panose="02040503050406030204" pitchFamily="18" charset="0"/>
                        <a:ea typeface="Cambria Math" panose="02040503050406030204" pitchFamily="18" charset="0"/>
                      </a:rPr>
                      <m:t>3</m:t>
                    </m:r>
                    <m:r>
                      <a:rPr lang="en-PH" sz="5000" b="0" i="1" smtClean="0">
                        <a:latin typeface="Cambria Math" panose="02040503050406030204" pitchFamily="18" charset="0"/>
                        <a:ea typeface="Cambria Math" panose="02040503050406030204" pitchFamily="18" charset="0"/>
                      </a:rPr>
                      <m:t>0%</m:t>
                    </m:r>
                  </m:oMath>
                </a14:m>
                <a:endParaRPr lang="en-US" sz="5000" dirty="0"/>
              </a:p>
              <a:p>
                <a:pPr marL="0" indent="0" algn="ctr">
                  <a:buNone/>
                </a:pPr>
                <a:endParaRPr lang="en-US" sz="5000" dirty="0"/>
              </a:p>
            </p:txBody>
          </p:sp>
        </mc:Choice>
        <mc:Fallback xmlns="">
          <p:sp>
            <p:nvSpPr>
              <p:cNvPr id="5" name="TextBox 4">
                <a:extLst>
                  <a:ext uri="{FF2B5EF4-FFF2-40B4-BE49-F238E27FC236}">
                    <a16:creationId xmlns:a16="http://schemas.microsoft.com/office/drawing/2014/main" id="{5D3DB76E-5333-0C5C-3566-98EDDB99D618}"/>
                  </a:ext>
                </a:extLst>
              </p:cNvPr>
              <p:cNvSpPr txBox="1">
                <a:spLocks noRot="1" noChangeAspect="1" noMove="1" noResize="1" noEditPoints="1" noAdjustHandles="1" noChangeArrowheads="1" noChangeShapeType="1" noTextEdit="1"/>
              </p:cNvSpPr>
              <p:nvPr/>
            </p:nvSpPr>
            <p:spPr>
              <a:xfrm>
                <a:off x="1632204" y="1523600"/>
                <a:ext cx="8927592" cy="5032403"/>
              </a:xfrm>
              <a:prstGeom prst="rect">
                <a:avLst/>
              </a:prstGeom>
              <a:blipFill>
                <a:blip r:embed="rId4"/>
                <a:stretch>
                  <a:fillRect t="-3273"/>
                </a:stretch>
              </a:blipFill>
            </p:spPr>
            <p:txBody>
              <a:bodyPr/>
              <a:lstStyle/>
              <a:p>
                <a:r>
                  <a:rPr lang="en-PH">
                    <a:noFill/>
                  </a:rPr>
                  <a:t> </a:t>
                </a:r>
              </a:p>
            </p:txBody>
          </p:sp>
        </mc:Fallback>
      </mc:AlternateContent>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is Probability?</a:t>
            </a:r>
          </a:p>
        </p:txBody>
      </p:sp>
    </p:spTree>
    <p:extLst>
      <p:ext uri="{BB962C8B-B14F-4D97-AF65-F5344CB8AC3E}">
        <p14:creationId xmlns:p14="http://schemas.microsoft.com/office/powerpoint/2010/main" val="271418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70189"/>
            <a:ext cx="8927592" cy="2400657"/>
          </a:xfrm>
          <a:prstGeom prst="rect">
            <a:avLst/>
          </a:prstGeom>
          <a:noFill/>
        </p:spPr>
        <p:txBody>
          <a:bodyPr wrap="square" rtlCol="0">
            <a:spAutoFit/>
          </a:bodyPr>
          <a:lstStyle/>
          <a:p>
            <a:pPr marL="0" indent="0">
              <a:buNone/>
            </a:pPr>
            <a:r>
              <a:rPr lang="en-US" sz="3000" dirty="0"/>
              <a:t>If two coins are flipped, (a) what is the probability of getting at least one head? (b) if three coins are flipped, what is the probability of getting at least two tails? (c) If three coins are flipped, what is the probability of getting exactly one tail?</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Practice Problem</a:t>
            </a:r>
          </a:p>
        </p:txBody>
      </p:sp>
    </p:spTree>
    <p:extLst>
      <p:ext uri="{BB962C8B-B14F-4D97-AF65-F5344CB8AC3E}">
        <p14:creationId xmlns:p14="http://schemas.microsoft.com/office/powerpoint/2010/main" val="1406140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2077</TotalTime>
  <Words>514</Words>
  <Application>Microsoft Office PowerPoint</Application>
  <PresentationFormat>Widescreen</PresentationFormat>
  <Paragraphs>124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(Body)</vt:lpstr>
      <vt:lpstr>Calibri Light</vt:lpstr>
      <vt:lpstr>Cambria Math</vt:lpstr>
      <vt:lpstr>Wingdings</vt:lpstr>
      <vt:lpstr>Office Theme</vt:lpstr>
      <vt:lpstr>Probability Review</vt:lpstr>
      <vt:lpstr>What is Probability?</vt:lpstr>
      <vt:lpstr>Sample Space</vt:lpstr>
      <vt:lpstr>Sample Space</vt:lpstr>
      <vt:lpstr>Sample Space</vt:lpstr>
      <vt:lpstr>Sample Space</vt:lpstr>
      <vt:lpstr>What is Probability?</vt:lpstr>
      <vt:lpstr>What is Probability?</vt:lpstr>
      <vt:lpstr>Practice Problem</vt:lpstr>
      <vt:lpstr>Practice Problem</vt:lpstr>
      <vt:lpstr>Practice Problem</vt:lpstr>
      <vt:lpstr>Practice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239</cp:revision>
  <dcterms:created xsi:type="dcterms:W3CDTF">2022-05-11T03:47:05Z</dcterms:created>
  <dcterms:modified xsi:type="dcterms:W3CDTF">2023-04-04T06:02:27Z</dcterms:modified>
</cp:coreProperties>
</file>