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335" r:id="rId3"/>
    <p:sldId id="339" r:id="rId4"/>
    <p:sldId id="336" r:id="rId5"/>
    <p:sldId id="337" r:id="rId6"/>
    <p:sldId id="34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7" autoAdjust="0"/>
    <p:restoredTop sz="94102" autoAdjust="0"/>
  </p:normalViewPr>
  <p:slideViewPr>
    <p:cSldViewPr snapToGrid="0">
      <p:cViewPr varScale="1">
        <p:scale>
          <a:sx n="153" d="100"/>
          <a:sy n="153" d="100"/>
        </p:scale>
        <p:origin x="60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941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917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648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9068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4023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Epsilon Greedy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98205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  <p:pic>
        <p:nvPicPr>
          <p:cNvPr id="8" name="Picture 7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6BAB9363-39F2-1BD9-21C4-46330194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7" y="691788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text, store&#10;&#10;Description automatically generated">
            <a:extLst>
              <a:ext uri="{FF2B5EF4-FFF2-40B4-BE49-F238E27FC236}">
                <a16:creationId xmlns:a16="http://schemas.microsoft.com/office/drawing/2014/main" id="{AE695DC3-73ED-CBE6-C51A-61C27B918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01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AFFE466F-473E-728E-D9A9-56072AF5E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3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A picture containing text, cellphone&#10;&#10;Description automatically generated">
            <a:extLst>
              <a:ext uri="{FF2B5EF4-FFF2-40B4-BE49-F238E27FC236}">
                <a16:creationId xmlns:a16="http://schemas.microsoft.com/office/drawing/2014/main" id="{EA540459-D5A9-626D-92FB-D903DBF034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985" y="3324446"/>
            <a:ext cx="3730782" cy="22384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E6C68B-EF5A-1247-E2DD-A28C9FCDE26B}"/>
              </a:ext>
            </a:extLst>
          </p:cNvPr>
          <p:cNvSpPr txBox="1"/>
          <p:nvPr/>
        </p:nvSpPr>
        <p:spPr>
          <a:xfrm>
            <a:off x="9406937" y="4344727"/>
            <a:ext cx="6701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You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92E5079-C6FD-BA49-59CE-954E44DA61CD}"/>
              </a:ext>
            </a:extLst>
          </p:cNvPr>
          <p:cNvSpPr/>
          <p:nvPr/>
        </p:nvSpPr>
        <p:spPr>
          <a:xfrm rot="10800000">
            <a:off x="8233785" y="4287077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657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98205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  <p:pic>
        <p:nvPicPr>
          <p:cNvPr id="8" name="Picture 7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6BAB9363-39F2-1BD9-21C4-46330194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7" y="691788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text, store&#10;&#10;Description automatically generated">
            <a:extLst>
              <a:ext uri="{FF2B5EF4-FFF2-40B4-BE49-F238E27FC236}">
                <a16:creationId xmlns:a16="http://schemas.microsoft.com/office/drawing/2014/main" id="{AE695DC3-73ED-CBE6-C51A-61C27B918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01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AFFE466F-473E-728E-D9A9-56072AF5E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3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E6C68B-EF5A-1247-E2DD-A28C9FCDE26B}"/>
              </a:ext>
            </a:extLst>
          </p:cNvPr>
          <p:cNvSpPr txBox="1"/>
          <p:nvPr/>
        </p:nvSpPr>
        <p:spPr>
          <a:xfrm>
            <a:off x="1028965" y="4092727"/>
            <a:ext cx="99798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dirty="0"/>
              <a:t>You are given </a:t>
            </a:r>
            <a:r>
              <a:rPr lang="en-PH" sz="2500" b="1" dirty="0">
                <a:solidFill>
                  <a:srgbClr val="00B050"/>
                </a:solidFill>
              </a:rPr>
              <a:t>300 days</a:t>
            </a:r>
            <a:r>
              <a:rPr lang="en-PH" sz="2500" dirty="0"/>
              <a:t> and your task is to find out which restaurant has the</a:t>
            </a:r>
          </a:p>
          <a:p>
            <a:r>
              <a:rPr lang="en-PH" sz="2500" dirty="0"/>
              <a:t> highest average happiness/satisfaction rating!</a:t>
            </a:r>
          </a:p>
        </p:txBody>
      </p:sp>
    </p:spTree>
    <p:extLst>
      <p:ext uri="{BB962C8B-B14F-4D97-AF65-F5344CB8AC3E}">
        <p14:creationId xmlns:p14="http://schemas.microsoft.com/office/powerpoint/2010/main" val="267398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98205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  <p:pic>
        <p:nvPicPr>
          <p:cNvPr id="8" name="Picture 7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6BAB9363-39F2-1BD9-21C4-46330194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7" y="691788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text, store&#10;&#10;Description automatically generated">
            <a:extLst>
              <a:ext uri="{FF2B5EF4-FFF2-40B4-BE49-F238E27FC236}">
                <a16:creationId xmlns:a16="http://schemas.microsoft.com/office/drawing/2014/main" id="{AE695DC3-73ED-CBE6-C51A-61C27B918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01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AFFE466F-473E-728E-D9A9-56072AF5E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3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2F4A5A-49F4-6242-A3B0-6EF3085B9AA4}"/>
              </a:ext>
            </a:extLst>
          </p:cNvPr>
          <p:cNvSpPr txBox="1"/>
          <p:nvPr/>
        </p:nvSpPr>
        <p:spPr>
          <a:xfrm>
            <a:off x="1825696" y="3303539"/>
            <a:ext cx="12201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25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10</a:t>
            </a:r>
          </a:p>
          <a:p>
            <a:r>
              <a:rPr lang="el-GR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PH" sz="25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PH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5</a:t>
            </a:r>
            <a:endParaRPr lang="en-PH" sz="25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5A167-D8F1-B507-5C18-C3F817C49B9A}"/>
              </a:ext>
            </a:extLst>
          </p:cNvPr>
          <p:cNvSpPr txBox="1"/>
          <p:nvPr/>
        </p:nvSpPr>
        <p:spPr>
          <a:xfrm>
            <a:off x="5694038" y="3230933"/>
            <a:ext cx="12201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25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8</a:t>
            </a:r>
          </a:p>
          <a:p>
            <a:r>
              <a:rPr lang="el-GR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PH" sz="25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PH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4</a:t>
            </a:r>
            <a:endParaRPr lang="en-PH" sz="25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9F1582-8F28-28BC-8A23-D7ECB60473E9}"/>
              </a:ext>
            </a:extLst>
          </p:cNvPr>
          <p:cNvSpPr txBox="1"/>
          <p:nvPr/>
        </p:nvSpPr>
        <p:spPr>
          <a:xfrm>
            <a:off x="9267292" y="3290798"/>
            <a:ext cx="12201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25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5</a:t>
            </a:r>
          </a:p>
          <a:p>
            <a:r>
              <a:rPr lang="el-GR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PH" sz="25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PH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2.5</a:t>
            </a:r>
            <a:endParaRPr lang="en-PH" sz="25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BFA576-C0E9-19AB-460D-22DC4B7C0EAE}"/>
              </a:ext>
            </a:extLst>
          </p:cNvPr>
          <p:cNvSpPr txBox="1"/>
          <p:nvPr/>
        </p:nvSpPr>
        <p:spPr>
          <a:xfrm>
            <a:off x="769400" y="4620690"/>
            <a:ext cx="11198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dirty="0"/>
              <a:t>Let us assume that you do not know the average rating/happiness of each restaurant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84F0387F-DF62-85F0-5026-A3894B99A988}"/>
              </a:ext>
            </a:extLst>
          </p:cNvPr>
          <p:cNvSpPr/>
          <p:nvPr/>
        </p:nvSpPr>
        <p:spPr>
          <a:xfrm>
            <a:off x="864620" y="2903951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ECDD345B-E3C8-5E4A-F403-37853BF1BDC0}"/>
              </a:ext>
            </a:extLst>
          </p:cNvPr>
          <p:cNvSpPr/>
          <p:nvPr/>
        </p:nvSpPr>
        <p:spPr>
          <a:xfrm>
            <a:off x="1187038" y="2903950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98931578-2BB2-CCCB-6866-8AB8F08E5560}"/>
              </a:ext>
            </a:extLst>
          </p:cNvPr>
          <p:cNvSpPr/>
          <p:nvPr/>
        </p:nvSpPr>
        <p:spPr>
          <a:xfrm>
            <a:off x="1505495" y="2903949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ABC2B4C3-3BF9-CCF8-75B5-C0E0C6BFB9E8}"/>
              </a:ext>
            </a:extLst>
          </p:cNvPr>
          <p:cNvSpPr/>
          <p:nvPr/>
        </p:nvSpPr>
        <p:spPr>
          <a:xfrm>
            <a:off x="1823952" y="2903948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F10A9EBB-A8BA-5A57-0B8F-79AE048F473C}"/>
              </a:ext>
            </a:extLst>
          </p:cNvPr>
          <p:cNvSpPr/>
          <p:nvPr/>
        </p:nvSpPr>
        <p:spPr>
          <a:xfrm>
            <a:off x="2121620" y="2908341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6CF9328C-7EBB-219C-106F-1AA7290A86EB}"/>
              </a:ext>
            </a:extLst>
          </p:cNvPr>
          <p:cNvSpPr/>
          <p:nvPr/>
        </p:nvSpPr>
        <p:spPr>
          <a:xfrm>
            <a:off x="2394636" y="2921300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F670303D-6FE3-4EA4-2210-CD451EB9F9D8}"/>
              </a:ext>
            </a:extLst>
          </p:cNvPr>
          <p:cNvSpPr/>
          <p:nvPr/>
        </p:nvSpPr>
        <p:spPr>
          <a:xfrm>
            <a:off x="2717054" y="2921299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048C7BE8-A928-5956-31B3-680394D97147}"/>
              </a:ext>
            </a:extLst>
          </p:cNvPr>
          <p:cNvSpPr/>
          <p:nvPr/>
        </p:nvSpPr>
        <p:spPr>
          <a:xfrm>
            <a:off x="3035511" y="2921298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807FCC2D-7BF5-FF51-764E-1268CFFB684F}"/>
              </a:ext>
            </a:extLst>
          </p:cNvPr>
          <p:cNvSpPr/>
          <p:nvPr/>
        </p:nvSpPr>
        <p:spPr>
          <a:xfrm>
            <a:off x="3353968" y="2921297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657C6761-E8C2-4850-7F70-16355B4FFE7A}"/>
              </a:ext>
            </a:extLst>
          </p:cNvPr>
          <p:cNvSpPr/>
          <p:nvPr/>
        </p:nvSpPr>
        <p:spPr>
          <a:xfrm>
            <a:off x="3651636" y="2925690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54FCC796-BDAF-7E6B-C70F-63AB75F28B5C}"/>
              </a:ext>
            </a:extLst>
          </p:cNvPr>
          <p:cNvSpPr/>
          <p:nvPr/>
        </p:nvSpPr>
        <p:spPr>
          <a:xfrm>
            <a:off x="8985809" y="2863823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2E669A37-1FF5-21B4-8EBE-4DE2F9B5D990}"/>
              </a:ext>
            </a:extLst>
          </p:cNvPr>
          <p:cNvSpPr/>
          <p:nvPr/>
        </p:nvSpPr>
        <p:spPr>
          <a:xfrm>
            <a:off x="9308227" y="2863822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AE890130-7AA3-CD15-5ABA-16DBDF4F1ED0}"/>
              </a:ext>
            </a:extLst>
          </p:cNvPr>
          <p:cNvSpPr/>
          <p:nvPr/>
        </p:nvSpPr>
        <p:spPr>
          <a:xfrm>
            <a:off x="9626684" y="2863821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7ADF176C-8448-4523-238A-1E3ADBF1298C}"/>
              </a:ext>
            </a:extLst>
          </p:cNvPr>
          <p:cNvSpPr/>
          <p:nvPr/>
        </p:nvSpPr>
        <p:spPr>
          <a:xfrm>
            <a:off x="9945141" y="2863820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B2D75F66-60EA-A6E8-85D3-BD13EF7B2159}"/>
              </a:ext>
            </a:extLst>
          </p:cNvPr>
          <p:cNvSpPr/>
          <p:nvPr/>
        </p:nvSpPr>
        <p:spPr>
          <a:xfrm>
            <a:off x="10242809" y="2868213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955741EF-76D9-CC90-9915-C5DE698195FD}"/>
              </a:ext>
            </a:extLst>
          </p:cNvPr>
          <p:cNvSpPr/>
          <p:nvPr/>
        </p:nvSpPr>
        <p:spPr>
          <a:xfrm>
            <a:off x="4829039" y="2924887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1276BE6E-E215-5C8A-975A-95D547366DBC}"/>
              </a:ext>
            </a:extLst>
          </p:cNvPr>
          <p:cNvSpPr/>
          <p:nvPr/>
        </p:nvSpPr>
        <p:spPr>
          <a:xfrm>
            <a:off x="5151457" y="2924886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59F134B7-C618-6964-F5C5-6C3CB283612F}"/>
              </a:ext>
            </a:extLst>
          </p:cNvPr>
          <p:cNvSpPr/>
          <p:nvPr/>
        </p:nvSpPr>
        <p:spPr>
          <a:xfrm>
            <a:off x="5469914" y="2924885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0DB477E1-0A65-B904-2F65-1221A459A92D}"/>
              </a:ext>
            </a:extLst>
          </p:cNvPr>
          <p:cNvSpPr/>
          <p:nvPr/>
        </p:nvSpPr>
        <p:spPr>
          <a:xfrm>
            <a:off x="5788371" y="2924884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2613A51E-6D3A-7755-8714-35D6B9E8268E}"/>
              </a:ext>
            </a:extLst>
          </p:cNvPr>
          <p:cNvSpPr/>
          <p:nvPr/>
        </p:nvSpPr>
        <p:spPr>
          <a:xfrm>
            <a:off x="6086039" y="2929277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EC4ABBE9-F824-848B-9364-2D5007CAF991}"/>
              </a:ext>
            </a:extLst>
          </p:cNvPr>
          <p:cNvSpPr/>
          <p:nvPr/>
        </p:nvSpPr>
        <p:spPr>
          <a:xfrm>
            <a:off x="6414661" y="2928871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FE7158FB-1664-9D8D-D03C-E122D76DBD60}"/>
              </a:ext>
            </a:extLst>
          </p:cNvPr>
          <p:cNvSpPr/>
          <p:nvPr/>
        </p:nvSpPr>
        <p:spPr>
          <a:xfrm>
            <a:off x="6733118" y="2928870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8D9B138C-7323-6ACA-9B3F-576226C3EC72}"/>
              </a:ext>
            </a:extLst>
          </p:cNvPr>
          <p:cNvSpPr/>
          <p:nvPr/>
        </p:nvSpPr>
        <p:spPr>
          <a:xfrm>
            <a:off x="7030786" y="2933263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299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pic>
        <p:nvPicPr>
          <p:cNvPr id="8" name="Picture 7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6BAB9363-39F2-1BD9-21C4-46330194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7" y="691788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text, store&#10;&#10;Description automatically generated">
            <a:extLst>
              <a:ext uri="{FF2B5EF4-FFF2-40B4-BE49-F238E27FC236}">
                <a16:creationId xmlns:a16="http://schemas.microsoft.com/office/drawing/2014/main" id="{AE695DC3-73ED-CBE6-C51A-61C27B918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01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AFFE466F-473E-728E-D9A9-56072AF5E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3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0817F-0E9E-FC55-B0A5-44D604E46B5D}"/>
              </a:ext>
            </a:extLst>
          </p:cNvPr>
          <p:cNvSpPr txBox="1"/>
          <p:nvPr/>
        </p:nvSpPr>
        <p:spPr>
          <a:xfrm>
            <a:off x="1280226" y="3403412"/>
            <a:ext cx="982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dirty="0"/>
              <a:t>In only </a:t>
            </a:r>
            <a:r>
              <a:rPr lang="el-GR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ε</a:t>
            </a:r>
            <a:r>
              <a:rPr lang="en-PH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-greedy approach</a:t>
            </a:r>
            <a:r>
              <a:rPr lang="en-PH" sz="2500" dirty="0"/>
              <a:t>, set any </a:t>
            </a:r>
            <a:r>
              <a:rPr lang="en-PH" sz="2500" b="1" dirty="0"/>
              <a:t>epsilon (</a:t>
            </a:r>
            <a:r>
              <a:rPr lang="el-GR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ε</a:t>
            </a:r>
            <a:r>
              <a:rPr lang="en-PH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) </a:t>
            </a:r>
            <a:r>
              <a:rPr lang="en-PH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value from </a:t>
            </a:r>
            <a:r>
              <a:rPr lang="en-PH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1% to 10%</a:t>
            </a:r>
            <a:endParaRPr lang="en-PH" sz="2500" b="1" dirty="0">
              <a:solidFill>
                <a:srgbClr val="00B05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7FD5B-D1D5-8511-2D8B-1B51696649D5}"/>
              </a:ext>
            </a:extLst>
          </p:cNvPr>
          <p:cNvSpPr txBox="1"/>
          <p:nvPr/>
        </p:nvSpPr>
        <p:spPr>
          <a:xfrm>
            <a:off x="779042" y="4139545"/>
            <a:ext cx="10495543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25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If </a:t>
            </a:r>
            <a:r>
              <a:rPr lang="el-GR" sz="2500" b="1" i="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ε</a:t>
            </a:r>
            <a:r>
              <a:rPr lang="en-PH" sz="2500" b="1" i="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= 10%, </a:t>
            </a:r>
            <a:r>
              <a:rPr lang="en-PH" sz="2500" b="0" i="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then on any given day there is a </a:t>
            </a:r>
            <a:r>
              <a:rPr lang="en-PH" sz="2500" b="1" i="0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10% chance </a:t>
            </a:r>
            <a:r>
              <a:rPr lang="en-PH" sz="2500" b="0" i="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you will randomly pick a restaurant (</a:t>
            </a:r>
            <a:r>
              <a:rPr lang="en-PH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explore</a:t>
            </a:r>
            <a:r>
              <a:rPr lang="en-PH" sz="2500" b="0" i="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 and a </a:t>
            </a:r>
            <a:r>
              <a:rPr lang="en-PH" sz="2500" b="1" i="0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90% chance </a:t>
            </a:r>
            <a:r>
              <a:rPr lang="en-PH" sz="2500" b="0" i="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that you will go to the restaurant which has historically have the highest happiness so far (</a:t>
            </a:r>
            <a:r>
              <a:rPr lang="en-PH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exploit</a:t>
            </a:r>
            <a:r>
              <a:rPr lang="en-PH" sz="2500" b="0" i="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61596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800FC52-1F56-16EC-2BC8-C39D223B5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977446"/>
              </p:ext>
            </p:extLst>
          </p:nvPr>
        </p:nvGraphicFramePr>
        <p:xfrm>
          <a:off x="2119681" y="1806685"/>
          <a:ext cx="8128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7108737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2378422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026180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168486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5502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Day 100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Exploit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353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Day 102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Exploit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0534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Day 103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FFC000"/>
                          </a:solidFill>
                        </a:rPr>
                        <a:t>Explore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15087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Day 104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Exploit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616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Day 105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Exploit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9500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Day 106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Exploit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9840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Day 107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dirty="0">
                          <a:solidFill>
                            <a:srgbClr val="FFC000"/>
                          </a:solidFill>
                        </a:rPr>
                        <a:t>Explore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22791264"/>
                  </a:ext>
                </a:extLst>
              </a:tr>
            </a:tbl>
          </a:graphicData>
        </a:graphic>
      </p:graphicFrame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F5D8E97-EA0E-601E-13B5-DE0BB4F2C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010" y="801105"/>
            <a:ext cx="847339" cy="828675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BE1CCC0-33AC-91D2-77A1-E94E8140C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85" y="806401"/>
            <a:ext cx="847340" cy="851123"/>
          </a:xfrm>
          <a:prstGeom prst="rect">
            <a:avLst/>
          </a:prstGeom>
        </p:spPr>
      </p:pic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E7399A5-9AEF-33BD-4A3C-D89FC15A43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529" y="795575"/>
            <a:ext cx="1479776" cy="8286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8F93FD-7E03-C6B8-D28A-AF1AA2E4681D}"/>
              </a:ext>
            </a:extLst>
          </p:cNvPr>
          <p:cNvSpPr txBox="1"/>
          <p:nvPr/>
        </p:nvSpPr>
        <p:spPr>
          <a:xfrm>
            <a:off x="4285461" y="182776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194A22-96B1-E29C-C921-5755FDDAB188}"/>
              </a:ext>
            </a:extLst>
          </p:cNvPr>
          <p:cNvSpPr txBox="1"/>
          <p:nvPr/>
        </p:nvSpPr>
        <p:spPr>
          <a:xfrm>
            <a:off x="5888682" y="1819999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11D0C4-B914-6352-8E97-428A2753B3DD}"/>
              </a:ext>
            </a:extLst>
          </p:cNvPr>
          <p:cNvSpPr txBox="1"/>
          <p:nvPr/>
        </p:nvSpPr>
        <p:spPr>
          <a:xfrm>
            <a:off x="7504727" y="1827760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6220BC-DE8A-F0E6-57C5-53F765C322C4}"/>
              </a:ext>
            </a:extLst>
          </p:cNvPr>
          <p:cNvSpPr txBox="1"/>
          <p:nvPr/>
        </p:nvSpPr>
        <p:spPr>
          <a:xfrm>
            <a:off x="4285461" y="2189331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737BD9-68F4-644F-4FFC-5A855698E658}"/>
              </a:ext>
            </a:extLst>
          </p:cNvPr>
          <p:cNvSpPr txBox="1"/>
          <p:nvPr/>
        </p:nvSpPr>
        <p:spPr>
          <a:xfrm>
            <a:off x="5888682" y="218933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2D3006-8202-E1C6-2A47-2076B98376BA}"/>
              </a:ext>
            </a:extLst>
          </p:cNvPr>
          <p:cNvSpPr txBox="1"/>
          <p:nvPr/>
        </p:nvSpPr>
        <p:spPr>
          <a:xfrm>
            <a:off x="7504727" y="220626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CB4A0E-C5B5-98C4-4B3B-EB51F937D3D1}"/>
              </a:ext>
            </a:extLst>
          </p:cNvPr>
          <p:cNvSpPr txBox="1"/>
          <p:nvPr/>
        </p:nvSpPr>
        <p:spPr>
          <a:xfrm>
            <a:off x="4285461" y="257559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3A879C-A679-827B-C1FC-CDCA587C36FC}"/>
              </a:ext>
            </a:extLst>
          </p:cNvPr>
          <p:cNvSpPr txBox="1"/>
          <p:nvPr/>
        </p:nvSpPr>
        <p:spPr>
          <a:xfrm>
            <a:off x="5888682" y="255728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3C618B-B840-ABBD-FB92-66403A2A9BD1}"/>
              </a:ext>
            </a:extLst>
          </p:cNvPr>
          <p:cNvSpPr txBox="1"/>
          <p:nvPr/>
        </p:nvSpPr>
        <p:spPr>
          <a:xfrm>
            <a:off x="7504727" y="254008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7C186DA-0B5C-4063-90D0-3DBD3CB75522}"/>
              </a:ext>
            </a:extLst>
          </p:cNvPr>
          <p:cNvSpPr txBox="1"/>
          <p:nvPr/>
        </p:nvSpPr>
        <p:spPr>
          <a:xfrm>
            <a:off x="5888682" y="2944926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37966A-BB4C-7D9E-4585-D08835766793}"/>
              </a:ext>
            </a:extLst>
          </p:cNvPr>
          <p:cNvSpPr txBox="1"/>
          <p:nvPr/>
        </p:nvSpPr>
        <p:spPr>
          <a:xfrm>
            <a:off x="5888682" y="3322723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F30BB9-DED4-CD2A-697E-865016963F6A}"/>
              </a:ext>
            </a:extLst>
          </p:cNvPr>
          <p:cNvSpPr txBox="1"/>
          <p:nvPr/>
        </p:nvSpPr>
        <p:spPr>
          <a:xfrm>
            <a:off x="5888682" y="367797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7F2338-149F-5559-69F0-7EECD0C26DF5}"/>
              </a:ext>
            </a:extLst>
          </p:cNvPr>
          <p:cNvSpPr txBox="1"/>
          <p:nvPr/>
        </p:nvSpPr>
        <p:spPr>
          <a:xfrm>
            <a:off x="5888682" y="4041698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49D67C-CB35-AB8F-41E2-AAF0C559A73D}"/>
              </a:ext>
            </a:extLst>
          </p:cNvPr>
          <p:cNvSpPr txBox="1"/>
          <p:nvPr/>
        </p:nvSpPr>
        <p:spPr>
          <a:xfrm>
            <a:off x="7504727" y="291883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6E0427-A467-A008-E025-A1C79DAF991A}"/>
              </a:ext>
            </a:extLst>
          </p:cNvPr>
          <p:cNvSpPr txBox="1"/>
          <p:nvPr/>
        </p:nvSpPr>
        <p:spPr>
          <a:xfrm>
            <a:off x="7504727" y="329044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746E78-3C09-EA67-2659-63907D18B396}"/>
              </a:ext>
            </a:extLst>
          </p:cNvPr>
          <p:cNvSpPr txBox="1"/>
          <p:nvPr/>
        </p:nvSpPr>
        <p:spPr>
          <a:xfrm>
            <a:off x="7504727" y="367797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7EE1EC-00E4-5AF3-E348-A621EDE6D0AA}"/>
              </a:ext>
            </a:extLst>
          </p:cNvPr>
          <p:cNvSpPr txBox="1"/>
          <p:nvPr/>
        </p:nvSpPr>
        <p:spPr>
          <a:xfrm>
            <a:off x="7504727" y="4036178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chemeClr val="bg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AADA34-DF2B-33AC-F0E9-DCD60E62759E}"/>
              </a:ext>
            </a:extLst>
          </p:cNvPr>
          <p:cNvSpPr txBox="1"/>
          <p:nvPr/>
        </p:nvSpPr>
        <p:spPr>
          <a:xfrm>
            <a:off x="4279049" y="292661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EDF9AF-68F0-BFAA-46F8-C642FF094FE1}"/>
              </a:ext>
            </a:extLst>
          </p:cNvPr>
          <p:cNvSpPr txBox="1"/>
          <p:nvPr/>
        </p:nvSpPr>
        <p:spPr>
          <a:xfrm>
            <a:off x="4279049" y="329257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CDBE21-661A-1493-E212-4CE3BE2AAFE6}"/>
              </a:ext>
            </a:extLst>
          </p:cNvPr>
          <p:cNvSpPr txBox="1"/>
          <p:nvPr/>
        </p:nvSpPr>
        <p:spPr>
          <a:xfrm>
            <a:off x="4285461" y="364023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AC29A6C-0915-9A79-B945-C398810F220A}"/>
              </a:ext>
            </a:extLst>
          </p:cNvPr>
          <p:cNvSpPr txBox="1"/>
          <p:nvPr/>
        </p:nvSpPr>
        <p:spPr>
          <a:xfrm>
            <a:off x="4279049" y="4040312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18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310219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1619</TotalTime>
  <Words>231</Words>
  <Application>Microsoft Office PowerPoint</Application>
  <PresentationFormat>Widescreen</PresentationFormat>
  <Paragraphs>62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(Body)</vt:lpstr>
      <vt:lpstr>Calibri Light</vt:lpstr>
      <vt:lpstr>Cambria Math</vt:lpstr>
      <vt:lpstr>times new roman</vt:lpstr>
      <vt:lpstr>Wingdings</vt:lpstr>
      <vt:lpstr>Office Theme</vt:lpstr>
      <vt:lpstr>Epsilon Greedy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233</cp:revision>
  <dcterms:created xsi:type="dcterms:W3CDTF">2022-05-11T03:47:05Z</dcterms:created>
  <dcterms:modified xsi:type="dcterms:W3CDTF">2023-04-17T12:26:47Z</dcterms:modified>
</cp:coreProperties>
</file>