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2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8"/>
  </p:notesMasterIdLst>
  <p:sldIdLst>
    <p:sldId id="256" r:id="rId14"/>
    <p:sldId id="382" r:id="rId15"/>
    <p:sldId id="389" r:id="rId16"/>
    <p:sldId id="388" r:id="rId17"/>
    <p:sldId id="386" r:id="rId18"/>
    <p:sldId id="379" r:id="rId19"/>
    <p:sldId id="396" r:id="rId20"/>
    <p:sldId id="397" r:id="rId21"/>
    <p:sldId id="398" r:id="rId22"/>
    <p:sldId id="374" r:id="rId23"/>
    <p:sldId id="381" r:id="rId24"/>
    <p:sldId id="372" r:id="rId25"/>
    <p:sldId id="383" r:id="rId26"/>
    <p:sldId id="384" r:id="rId27"/>
    <p:sldId id="385" r:id="rId28"/>
    <p:sldId id="387" r:id="rId29"/>
    <p:sldId id="390" r:id="rId30"/>
    <p:sldId id="392" r:id="rId31"/>
    <p:sldId id="391" r:id="rId32"/>
    <p:sldId id="393" r:id="rId33"/>
    <p:sldId id="365" r:id="rId34"/>
    <p:sldId id="394" r:id="rId35"/>
    <p:sldId id="395" r:id="rId36"/>
    <p:sldId id="3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593CD-5AD2-4147-9D22-1F465D519112}" v="15" dt="2021-05-30T13:07:18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2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presProps" Target="pres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7B9593CD-5AD2-4147-9D22-1F465D519112}"/>
    <pc:docChg chg="undo custSel addSld delSld modSld">
      <pc:chgData name="Joseph Marvin R. Imperial" userId="c5118018-74d5-4421-be4d-7197191e5b08" providerId="ADAL" clId="{7B9593CD-5AD2-4147-9D22-1F465D519112}" dt="2021-05-30T13:07:18.514" v="224"/>
      <pc:docMkLst>
        <pc:docMk/>
      </pc:docMkLst>
      <pc:sldChg chg="modSp">
        <pc:chgData name="Joseph Marvin R. Imperial" userId="c5118018-74d5-4421-be4d-7197191e5b08" providerId="ADAL" clId="{7B9593CD-5AD2-4147-9D22-1F465D519112}" dt="2021-05-30T12:10:49.020" v="19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B9593CD-5AD2-4147-9D22-1F465D519112}" dt="2021-05-30T12:10:49.020" v="19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9928827" sldId="33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868837627" sldId="33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301940745" sldId="34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49170268" sldId="34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55363422" sldId="34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569310516" sldId="34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51685677" sldId="34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31542612" sldId="34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92625666" sldId="35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44746734" sldId="35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387911841" sldId="35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004444735" sldId="35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82311154" sldId="35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082460575" sldId="358"/>
        </pc:sldMkLst>
      </pc:sldChg>
      <pc:sldChg chg="addSp delSp modSp">
        <pc:chgData name="Joseph Marvin R. Imperial" userId="c5118018-74d5-4421-be4d-7197191e5b08" providerId="ADAL" clId="{7B9593CD-5AD2-4147-9D22-1F465D519112}" dt="2021-05-30T12:20:21.575" v="160" actId="14100"/>
        <pc:sldMkLst>
          <pc:docMk/>
          <pc:sldMk cId="3904011051" sldId="359"/>
        </pc:sldMkLst>
        <pc:spChg chg="mod">
          <ac:chgData name="Joseph Marvin R. Imperial" userId="c5118018-74d5-4421-be4d-7197191e5b08" providerId="ADAL" clId="{7B9593CD-5AD2-4147-9D22-1F465D519112}" dt="2021-05-30T12:19:36.180" v="150" actId="20577"/>
          <ac:spMkLst>
            <pc:docMk/>
            <pc:sldMk cId="3904011051" sldId="35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20:21.575" v="160" actId="14100"/>
          <ac:spMkLst>
            <pc:docMk/>
            <pc:sldMk cId="3904011051" sldId="3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20:10.813" v="158" actId="1076"/>
          <ac:picMkLst>
            <pc:docMk/>
            <pc:sldMk cId="3904011051" sldId="359"/>
            <ac:picMk id="1026" creationId="{1AF94212-A2E3-4A3D-887B-04264313AE75}"/>
          </ac:picMkLst>
        </pc:picChg>
        <pc:inkChg chg="del">
          <ac:chgData name="Joseph Marvin R. Imperial" userId="c5118018-74d5-4421-be4d-7197191e5b08" providerId="ADAL" clId="{7B9593CD-5AD2-4147-9D22-1F465D519112}" dt="2021-05-30T12:10:55.752" v="21" actId="478"/>
          <ac:inkMkLst>
            <pc:docMk/>
            <pc:sldMk cId="3904011051" sldId="359"/>
            <ac:inkMk id="2" creationId="{0DF12781-546F-4EED-BF83-34DB409A7421}"/>
          </ac:inkMkLst>
        </pc:inkChg>
      </pc:sldChg>
      <pc:sldChg chg="addSp modSp add">
        <pc:chgData name="Joseph Marvin R. Imperial" userId="c5118018-74d5-4421-be4d-7197191e5b08" providerId="ADAL" clId="{7B9593CD-5AD2-4147-9D22-1F465D519112}" dt="2021-05-30T12:29:21.732" v="192" actId="1076"/>
        <pc:sldMkLst>
          <pc:docMk/>
          <pc:sldMk cId="3295718141" sldId="360"/>
        </pc:sldMkLst>
        <pc:picChg chg="add mod">
          <ac:chgData name="Joseph Marvin R. Imperial" userId="c5118018-74d5-4421-be4d-7197191e5b08" providerId="ADAL" clId="{7B9593CD-5AD2-4147-9D22-1F465D519112}" dt="2021-05-30T12:29:21.732" v="192" actId="1076"/>
          <ac:picMkLst>
            <pc:docMk/>
            <pc:sldMk cId="3295718141" sldId="360"/>
            <ac:picMk id="2" creationId="{15BD23B1-43D5-4685-9839-FAADF8AAD8FA}"/>
          </ac:picMkLst>
        </pc:picChg>
      </pc:sldChg>
      <pc:sldChg chg="del">
        <pc:chgData name="Joseph Marvin R. Imperial" userId="c5118018-74d5-4421-be4d-7197191e5b08" providerId="ADAL" clId="{7B9593CD-5AD2-4147-9D22-1F465D519112}" dt="2021-05-30T12:10:59.249" v="23" actId="47"/>
        <pc:sldMkLst>
          <pc:docMk/>
          <pc:sldMk cId="3514676008" sldId="360"/>
        </pc:sldMkLst>
      </pc:sldChg>
      <pc:sldChg chg="addSp delSp add">
        <pc:chgData name="Joseph Marvin R. Imperial" userId="c5118018-74d5-4421-be4d-7197191e5b08" providerId="ADAL" clId="{7B9593CD-5AD2-4147-9D22-1F465D519112}" dt="2021-05-30T13:07:18.514" v="224"/>
        <pc:sldMkLst>
          <pc:docMk/>
          <pc:sldMk cId="1418044141" sldId="361"/>
        </pc:sldMkLst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5" creationId="{EC47D021-EEC4-42AC-B4C3-BC584CB5BC9D}"/>
          </ac:spMkLst>
        </pc:spChg>
        <pc:spChg chg="del">
          <ac:chgData name="Joseph Marvin R. Imperial" userId="c5118018-74d5-4421-be4d-7197191e5b08" providerId="ADAL" clId="{7B9593CD-5AD2-4147-9D22-1F465D519112}" dt="2021-05-30T13:07:05.659" v="219"/>
          <ac:spMkLst>
            <pc:docMk/>
            <pc:sldMk cId="1418044141" sldId="361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7B9593CD-5AD2-4147-9D22-1F465D519112}" dt="2021-05-30T13:07:14.947" v="221" actId="478"/>
          <ac:spMkLst>
            <pc:docMk/>
            <pc:sldMk cId="1418044141" sldId="361"/>
            <ac:spMk id="13" creationId="{251B30DC-ACC5-404F-B51D-13612F115E3E}"/>
          </ac:spMkLst>
        </pc:spChg>
        <pc:spChg chg="del">
          <ac:chgData name="Joseph Marvin R. Imperial" userId="c5118018-74d5-4421-be4d-7197191e5b08" providerId="ADAL" clId="{7B9593CD-5AD2-4147-9D22-1F465D519112}" dt="2021-05-30T13:07:17.659" v="223" actId="478"/>
          <ac:spMkLst>
            <pc:docMk/>
            <pc:sldMk cId="1418044141" sldId="361"/>
            <ac:spMk id="14" creationId="{ACC57CA2-30CA-4DDD-A941-8B9CC393DAFA}"/>
          </ac:spMkLst>
        </pc:spChg>
        <pc:spChg chg="del">
          <ac:chgData name="Joseph Marvin R. Imperial" userId="c5118018-74d5-4421-be4d-7197191e5b08" providerId="ADAL" clId="{7B9593CD-5AD2-4147-9D22-1F465D519112}" dt="2021-05-30T13:07:16.623" v="222" actId="478"/>
          <ac:spMkLst>
            <pc:docMk/>
            <pc:sldMk cId="1418044141" sldId="361"/>
            <ac:spMk id="15" creationId="{31237222-F604-49F1-8989-AF06AF20EDD3}"/>
          </ac:spMkLst>
        </pc:spChg>
        <pc:picChg chg="add">
          <ac:chgData name="Joseph Marvin R. Imperial" userId="c5118018-74d5-4421-be4d-7197191e5b08" providerId="ADAL" clId="{7B9593CD-5AD2-4147-9D22-1F465D519112}" dt="2021-05-30T13:07:18.514" v="224"/>
          <ac:picMkLst>
            <pc:docMk/>
            <pc:sldMk cId="1418044141" sldId="361"/>
            <ac:picMk id="12" creationId="{59E308A4-4144-4EED-968F-9032B0988726}"/>
          </ac:picMkLst>
        </pc:picChg>
        <pc:picChg chg="add del">
          <ac:chgData name="Joseph Marvin R. Imperial" userId="c5118018-74d5-4421-be4d-7197191e5b08" providerId="ADAL" clId="{7B9593CD-5AD2-4147-9D22-1F465D519112}" dt="2021-05-30T13:07:07.619" v="220" actId="21"/>
          <ac:picMkLst>
            <pc:docMk/>
            <pc:sldMk cId="1418044141" sldId="361"/>
            <ac:picMk id="2050" creationId="{6657BC6F-78C4-4FBF-9EC4-6220935BFD4D}"/>
          </ac:picMkLst>
        </pc:picChg>
      </pc:sldChg>
      <pc:sldChg chg="add">
        <pc:chgData name="Joseph Marvin R. Imperial" userId="c5118018-74d5-4421-be4d-7197191e5b08" providerId="ADAL" clId="{7B9593CD-5AD2-4147-9D22-1F465D519112}" dt="2021-05-30T12:11:01.086" v="29"/>
        <pc:sldMkLst>
          <pc:docMk/>
          <pc:sldMk cId="2961352316" sldId="362"/>
        </pc:sldMkLst>
      </pc:sldChg>
      <pc:sldChg chg="add">
        <pc:chgData name="Joseph Marvin R. Imperial" userId="c5118018-74d5-4421-be4d-7197191e5b08" providerId="ADAL" clId="{7B9593CD-5AD2-4147-9D22-1F465D519112}" dt="2021-05-30T12:11:01.124" v="31"/>
        <pc:sldMkLst>
          <pc:docMk/>
          <pc:sldMk cId="1731150492" sldId="363"/>
        </pc:sldMkLst>
      </pc:sldChg>
      <pc:sldChg chg="add">
        <pc:chgData name="Joseph Marvin R. Imperial" userId="c5118018-74d5-4421-be4d-7197191e5b08" providerId="ADAL" clId="{7B9593CD-5AD2-4147-9D22-1F465D519112}" dt="2021-05-30T12:11:01.586" v="33"/>
        <pc:sldMkLst>
          <pc:docMk/>
          <pc:sldMk cId="2065730664" sldId="36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7267765" sldId="365"/>
        </pc:sldMkLst>
      </pc:sldChg>
      <pc:sldChg chg="add">
        <pc:chgData name="Joseph Marvin R. Imperial" userId="c5118018-74d5-4421-be4d-7197191e5b08" providerId="ADAL" clId="{7B9593CD-5AD2-4147-9D22-1F465D519112}" dt="2021-05-30T12:11:01.754" v="35"/>
        <pc:sldMkLst>
          <pc:docMk/>
          <pc:sldMk cId="3307047475" sldId="365"/>
        </pc:sldMkLst>
      </pc:sldChg>
      <pc:sldChg chg="add">
        <pc:chgData name="Joseph Marvin R. Imperial" userId="c5118018-74d5-4421-be4d-7197191e5b08" providerId="ADAL" clId="{7B9593CD-5AD2-4147-9D22-1F465D519112}" dt="2021-05-30T12:11:01.904" v="37"/>
        <pc:sldMkLst>
          <pc:docMk/>
          <pc:sldMk cId="1639946181" sldId="366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242638472" sldId="366"/>
        </pc:sldMkLst>
      </pc:sldChg>
      <pc:sldChg chg="add">
        <pc:chgData name="Joseph Marvin R. Imperial" userId="c5118018-74d5-4421-be4d-7197191e5b08" providerId="ADAL" clId="{7B9593CD-5AD2-4147-9D22-1F465D519112}" dt="2021-05-30T12:11:02.317" v="39"/>
        <pc:sldMkLst>
          <pc:docMk/>
          <pc:sldMk cId="3983364693" sldId="36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4258139964" sldId="367"/>
        </pc:sldMkLst>
      </pc:sldChg>
      <pc:sldChg chg="add">
        <pc:chgData name="Joseph Marvin R. Imperial" userId="c5118018-74d5-4421-be4d-7197191e5b08" providerId="ADAL" clId="{7B9593CD-5AD2-4147-9D22-1F465D519112}" dt="2021-05-30T12:11:02.534" v="41"/>
        <pc:sldMkLst>
          <pc:docMk/>
          <pc:sldMk cId="192861902" sldId="36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57335689" sldId="368"/>
        </pc:sldMkLst>
      </pc:sldChg>
      <pc:sldChg chg="add">
        <pc:chgData name="Joseph Marvin R. Imperial" userId="c5118018-74d5-4421-be4d-7197191e5b08" providerId="ADAL" clId="{7B9593CD-5AD2-4147-9D22-1F465D519112}" dt="2021-05-30T12:11:02.705" v="43"/>
        <pc:sldMkLst>
          <pc:docMk/>
          <pc:sldMk cId="2862533806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65506370" sldId="369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632298179" sldId="370"/>
        </pc:sldMkLst>
      </pc:sldChg>
      <pc:sldChg chg="modSp add">
        <pc:chgData name="Joseph Marvin R. Imperial" userId="c5118018-74d5-4421-be4d-7197191e5b08" providerId="ADAL" clId="{7B9593CD-5AD2-4147-9D22-1F465D519112}" dt="2021-05-30T12:17:17.775" v="119" actId="113"/>
        <pc:sldMkLst>
          <pc:docMk/>
          <pc:sldMk cId="4054941394" sldId="370"/>
        </pc:sldMkLst>
        <pc:spChg chg="mod">
          <ac:chgData name="Joseph Marvin R. Imperial" userId="c5118018-74d5-4421-be4d-7197191e5b08" providerId="ADAL" clId="{7B9593CD-5AD2-4147-9D22-1F465D519112}" dt="2021-05-30T12:17:03.820" v="114" actId="20577"/>
          <ac:spMkLst>
            <pc:docMk/>
            <pc:sldMk cId="4054941394" sldId="37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17:17.775" v="119" actId="113"/>
          <ac:spMkLst>
            <pc:docMk/>
            <pc:sldMk cId="4054941394" sldId="370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B9593CD-5AD2-4147-9D22-1F465D519112}" dt="2021-05-30T12:20:58.339" v="182" actId="20577"/>
        <pc:sldMkLst>
          <pc:docMk/>
          <pc:sldMk cId="195386831" sldId="371"/>
        </pc:sldMkLst>
        <pc:spChg chg="mod">
          <ac:chgData name="Joseph Marvin R. Imperial" userId="c5118018-74d5-4421-be4d-7197191e5b08" providerId="ADAL" clId="{7B9593CD-5AD2-4147-9D22-1F465D519112}" dt="2021-05-30T12:20:58.339" v="182" actId="20577"/>
          <ac:spMkLst>
            <pc:docMk/>
            <pc:sldMk cId="195386831" sldId="371"/>
            <ac:spMk id="10" creationId="{D5BBEC35-40CA-42D4-BC38-E13B39A6DA8E}"/>
          </ac:spMkLst>
        </pc:sp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942827210" sldId="37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576394960" sldId="372"/>
        </pc:sldMkLst>
      </pc:sldChg>
      <pc:sldChg chg="modSp add">
        <pc:chgData name="Joseph Marvin R. Imperial" userId="c5118018-74d5-4421-be4d-7197191e5b08" providerId="ADAL" clId="{7B9593CD-5AD2-4147-9D22-1F465D519112}" dt="2021-05-30T12:25:38.352" v="188" actId="20577"/>
        <pc:sldMkLst>
          <pc:docMk/>
          <pc:sldMk cId="1969793757" sldId="372"/>
        </pc:sldMkLst>
        <pc:spChg chg="mod">
          <ac:chgData name="Joseph Marvin R. Imperial" userId="c5118018-74d5-4421-be4d-7197191e5b08" providerId="ADAL" clId="{7B9593CD-5AD2-4147-9D22-1F465D519112}" dt="2021-05-30T12:25:38.352" v="188" actId="20577"/>
          <ac:spMkLst>
            <pc:docMk/>
            <pc:sldMk cId="1969793757" sldId="372"/>
            <ac:spMk id="10" creationId="{D5BBEC35-40CA-42D4-BC38-E13B39A6DA8E}"/>
          </ac:spMkLst>
        </pc:spChg>
      </pc:sldChg>
      <pc:sldChg chg="addSp modSp add">
        <pc:chgData name="Joseph Marvin R. Imperial" userId="c5118018-74d5-4421-be4d-7197191e5b08" providerId="ADAL" clId="{7B9593CD-5AD2-4147-9D22-1F465D519112}" dt="2021-05-30T12:42:59.556" v="217" actId="1076"/>
        <pc:sldMkLst>
          <pc:docMk/>
          <pc:sldMk cId="1270611829" sldId="373"/>
        </pc:sldMkLst>
        <pc:spChg chg="mod">
          <ac:chgData name="Joseph Marvin R. Imperial" userId="c5118018-74d5-4421-be4d-7197191e5b08" providerId="ADAL" clId="{7B9593CD-5AD2-4147-9D22-1F465D519112}" dt="2021-05-30T12:42:55.067" v="213" actId="20577"/>
          <ac:spMkLst>
            <pc:docMk/>
            <pc:sldMk cId="1270611829" sldId="373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B9593CD-5AD2-4147-9D22-1F465D519112}" dt="2021-05-30T12:42:57.350" v="215" actId="5793"/>
          <ac:spMkLst>
            <pc:docMk/>
            <pc:sldMk cId="1270611829" sldId="373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B9593CD-5AD2-4147-9D22-1F465D519112}" dt="2021-05-30T12:42:59.556" v="217" actId="1076"/>
          <ac:picMkLst>
            <pc:docMk/>
            <pc:sldMk cId="1270611829" sldId="373"/>
            <ac:picMk id="2" creationId="{E9A140F0-83DD-4A4A-B04B-6120197CB46D}"/>
          </ac:picMkLst>
        </pc:picChg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596101634" sldId="373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94910794" sldId="374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659336731" sldId="375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1120088583" sldId="377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746948870" sldId="378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03460370" sldId="380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3478421773" sldId="381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2626397153" sldId="382"/>
        </pc:sldMkLst>
      </pc:sldChg>
      <pc:sldChg chg="del">
        <pc:chgData name="Joseph Marvin R. Imperial" userId="c5118018-74d5-4421-be4d-7197191e5b08" providerId="ADAL" clId="{7B9593CD-5AD2-4147-9D22-1F465D519112}" dt="2021-05-30T12:06:06.634" v="0" actId="47"/>
        <pc:sldMkLst>
          <pc:docMk/>
          <pc:sldMk cId="713267183" sldId="383"/>
        </pc:sldMkLst>
      </pc:sldChg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1C-4B21-B117-0121C1ACA5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4925" cap="rnd">
              <a:solidFill>
                <a:schemeClr val="tx1"/>
              </a:solidFill>
              <a:prstDash val="dash"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</c:v>
                </c:pt>
                <c:pt idx="1">
                  <c:v>3</c:v>
                </c:pt>
                <c:pt idx="2">
                  <c:v>8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51C-4B21-B117-0121C1ACA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728138216076169E-2"/>
          <c:y val="3.5314468792831365E-2"/>
          <c:w val="0.93635396161417328"/>
          <c:h val="0.84185372527966751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  <a:headEnd type="oval"/>
              <a:tailEnd type="oval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Leaving School</c:v>
                </c:pt>
                <c:pt idx="1">
                  <c:v>Walk To Train Station</c:v>
                </c:pt>
                <c:pt idx="2">
                  <c:v>Board Train</c:v>
                </c:pt>
                <c:pt idx="3">
                  <c:v>Leave Train</c:v>
                </c:pt>
                <c:pt idx="4">
                  <c:v>Ride Jeep</c:v>
                </c:pt>
                <c:pt idx="5">
                  <c:v>Arrive Home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</c:v>
                </c:pt>
                <c:pt idx="1">
                  <c:v>40</c:v>
                </c:pt>
                <c:pt idx="2">
                  <c:v>35</c:v>
                </c:pt>
                <c:pt idx="3">
                  <c:v>40</c:v>
                </c:pt>
                <c:pt idx="4">
                  <c:v>43</c:v>
                </c:pt>
                <c:pt idx="5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00-4E25-ADDB-0C6F7B872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44079"/>
        <c:axId val="1681045519"/>
      </c:lineChart>
      <c:catAx>
        <c:axId val="16810440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5519"/>
        <c:crosses val="autoZero"/>
        <c:auto val="1"/>
        <c:lblAlgn val="ctr"/>
        <c:lblOffset val="100"/>
        <c:noMultiLvlLbl val="0"/>
      </c:catAx>
      <c:valAx>
        <c:axId val="1681045519"/>
        <c:scaling>
          <c:orientation val="minMax"/>
          <c:max val="45"/>
          <c:min val="2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0440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gradFill>
        <a:gsLst>
          <a:gs pos="0">
            <a:schemeClr val="accent1">
              <a:lumMod val="5000"/>
              <a:lumOff val="95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0.46263</cdr:x>
      <cdr:y>0.12951</cdr:y>
    </cdr:from>
    <cdr:to>
      <cdr:x>0.46263</cdr:x>
      <cdr:y>0.48946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1765300" y="430135"/>
          <a:ext cx="0" cy="1195454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0.61573</cdr:x>
      <cdr:y>0.12951</cdr:y>
    </cdr:from>
    <cdr:to>
      <cdr:x>0.61573</cdr:x>
      <cdr:y>0.25752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87917D1C-4A46-C3FB-6667-85E0CC488E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V="1">
          <a:off x="2349500" y="430135"/>
          <a:ext cx="0" cy="425125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rgbClr val="FF0000"/>
          </a:solidFill>
          <a:tailEnd type="triangle"/>
        </a:ln>
      </cdr:spPr>
      <cdr:style>
        <a:lnRef xmlns:a="http://schemas.openxmlformats.org/drawingml/2006/main" idx="3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2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0.76241</cdr:x>
      <cdr:y>0.19097</cdr:y>
    </cdr:from>
    <cdr:to>
      <cdr:x>1</cdr:x>
      <cdr:y>0.35972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DB0B9E7-A5E9-F845-92D6-4B0EB0882BF3}"/>
            </a:ext>
          </a:extLst>
        </cdr:cNvPr>
        <cdr:cNvSpPr txBox="1"/>
      </cdr:nvSpPr>
      <cdr:spPr>
        <a:xfrm xmlns:a="http://schemas.openxmlformats.org/drawingml/2006/main">
          <a:off x="6196842" y="1034821"/>
          <a:ext cx="1931158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PH" sz="1100" dirty="0"/>
        </a:p>
      </cdr:txBody>
    </cdr:sp>
  </cdr:relSizeAnchor>
  <cdr:relSizeAnchor xmlns:cdr="http://schemas.openxmlformats.org/drawingml/2006/chartDrawing">
    <cdr:from>
      <cdr:x>0.31423</cdr:x>
      <cdr:y>0.49329</cdr:y>
    </cdr:from>
    <cdr:to>
      <cdr:x>0.45401</cdr:x>
      <cdr:y>0.49329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F2DB63B-172D-40E4-27B0-2CEEC4E42D51}"/>
            </a:ext>
          </a:extLst>
        </cdr:cNvPr>
        <cdr:cNvCxnSpPr/>
      </cdr:nvCxnSpPr>
      <cdr:spPr>
        <a:xfrm xmlns:a="http://schemas.openxmlformats.org/drawingml/2006/main">
          <a:off x="1199014" y="1638300"/>
          <a:ext cx="53340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0.46566</cdr:x>
      <cdr:y>0.26034</cdr:y>
    </cdr:from>
    <cdr:to>
      <cdr:x>0.62376</cdr:x>
      <cdr:y>0.26034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3BACD85E-212E-F97D-02CD-F60A0B07ED13}"/>
            </a:ext>
          </a:extLst>
        </cdr:cNvPr>
        <cdr:cNvCxnSpPr/>
      </cdr:nvCxnSpPr>
      <cdr:spPr>
        <a:xfrm xmlns:a="http://schemas.openxmlformats.org/drawingml/2006/main">
          <a:off x="1776864" y="864625"/>
          <a:ext cx="603250" cy="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0.62376</cdr:x>
      <cdr:y>0.1265</cdr:y>
    </cdr:from>
    <cdr:to>
      <cdr:x>0.76687</cdr:x>
      <cdr:y>0.12861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1E963803-7640-C78C-779F-2E1B2F508F17}"/>
            </a:ext>
          </a:extLst>
        </cdr:cNvPr>
        <cdr:cNvCxnSpPr/>
      </cdr:nvCxnSpPr>
      <cdr:spPr>
        <a:xfrm xmlns:a="http://schemas.openxmlformats.org/drawingml/2006/main">
          <a:off x="2380114" y="420125"/>
          <a:ext cx="546100" cy="7000"/>
        </a:xfrm>
        <a:prstGeom xmlns:a="http://schemas.openxmlformats.org/drawingml/2006/main" prst="line">
          <a:avLst/>
        </a:prstGeom>
        <a:ln xmlns:a="http://schemas.openxmlformats.org/drawingml/2006/main" w="38100" cap="rnd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0.6818</cdr:x>
      <cdr:y>0.03898</cdr:y>
    </cdr:from>
    <cdr:to>
      <cdr:x>1</cdr:x>
      <cdr:y>0.12238</cdr:y>
    </cdr:to>
    <cdr:sp macro="" textlink="">
      <cdr:nvSpPr>
        <cdr:cNvPr id="19" name="TextBox 10">
          <a:extLst xmlns:a="http://schemas.openxmlformats.org/drawingml/2006/main">
            <a:ext uri="{FF2B5EF4-FFF2-40B4-BE49-F238E27FC236}">
              <a16:creationId xmlns:a16="http://schemas.microsoft.com/office/drawing/2014/main" id="{60BE5815-E605-5ED9-F3F6-A20995C88010}"/>
            </a:ext>
          </a:extLst>
        </cdr:cNvPr>
        <cdr:cNvSpPr txBox="1"/>
      </cdr:nvSpPr>
      <cdr:spPr>
        <a:xfrm xmlns:a="http://schemas.openxmlformats.org/drawingml/2006/main">
          <a:off x="2601597" y="129457"/>
          <a:ext cx="121417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b="1" dirty="0"/>
            <a:t>Actual Outcome</a:t>
          </a:r>
          <a:endParaRPr lang="en-PH" sz="12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02/06/2023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Model Free Prediction: Temporal-Difference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  <a:endParaRPr lang="en-PH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EE8C6E6-B799-A340-55EA-24D06CC64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67676"/>
              </p:ext>
            </p:extLst>
          </p:nvPr>
        </p:nvGraphicFramePr>
        <p:xfrm>
          <a:off x="1555802" y="1441134"/>
          <a:ext cx="9051820" cy="372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955">
                  <a:extLst>
                    <a:ext uri="{9D8B030D-6E8A-4147-A177-3AD203B41FA5}">
                      <a16:colId xmlns:a16="http://schemas.microsoft.com/office/drawing/2014/main" val="3858676461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758558022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567771077"/>
                    </a:ext>
                  </a:extLst>
                </a:gridCol>
                <a:gridCol w="2262955">
                  <a:extLst>
                    <a:ext uri="{9D8B030D-6E8A-4147-A177-3AD203B41FA5}">
                      <a16:colId xmlns:a16="http://schemas.microsoft.com/office/drawing/2014/main" val="305230819"/>
                    </a:ext>
                  </a:extLst>
                </a:gridCol>
              </a:tblGrid>
              <a:tr h="83291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Elapsed Time (minutes)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Time to Go</a:t>
                      </a:r>
                      <a:endParaRPr lang="en-P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 Total Time</a:t>
                      </a:r>
                      <a:endParaRPr lang="en-PH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942796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leaving school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16691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walk to train station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2310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board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4698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leave train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4377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ride jeep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370073"/>
                  </a:ext>
                </a:extLst>
              </a:tr>
              <a:tr h="482561">
                <a:tc>
                  <a:txBody>
                    <a:bodyPr/>
                    <a:lstStyle/>
                    <a:p>
                      <a:r>
                        <a:rPr lang="en-US" dirty="0"/>
                        <a:t>arrive home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135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91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298454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Going Home from School Example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A806B-25CF-B5B2-4D11-0DED20405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207977"/>
              </p:ext>
            </p:extLst>
          </p:nvPr>
        </p:nvGraphicFramePr>
        <p:xfrm>
          <a:off x="191182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0BE5815-E605-5ED9-F3F6-A20995C88010}"/>
              </a:ext>
            </a:extLst>
          </p:cNvPr>
          <p:cNvSpPr txBox="1"/>
          <p:nvPr/>
        </p:nvSpPr>
        <p:spPr>
          <a:xfrm>
            <a:off x="3276597" y="2325232"/>
            <a:ext cx="1214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Actual Outcome</a:t>
            </a:r>
            <a:endParaRPr lang="en-PH" sz="1200" b="1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AF1DF3-C94C-3F22-1D96-838ECA09C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73432"/>
              </p:ext>
            </p:extLst>
          </p:nvPr>
        </p:nvGraphicFramePr>
        <p:xfrm>
          <a:off x="7086601" y="2171771"/>
          <a:ext cx="3815776" cy="3321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2DB63B-172D-40E4-27B0-2CEEC4E42D51}"/>
              </a:ext>
            </a:extLst>
          </p:cNvPr>
          <p:cNvCxnSpPr>
            <a:cxnSpLocks/>
          </p:cNvCxnSpPr>
          <p:nvPr/>
        </p:nvCxnSpPr>
        <p:spPr>
          <a:xfrm>
            <a:off x="7695065" y="3036396"/>
            <a:ext cx="527050" cy="0"/>
          </a:xfrm>
          <a:prstGeom prst="line">
            <a:avLst/>
          </a:prstGeom>
          <a:ln w="38100" cap="rnd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FFF3F-EBE4-AE91-DB69-F6642DD70380}"/>
              </a:ext>
            </a:extLst>
          </p:cNvPr>
          <p:cNvCxnSpPr>
            <a:cxnSpLocks/>
          </p:cNvCxnSpPr>
          <p:nvPr/>
        </p:nvCxnSpPr>
        <p:spPr>
          <a:xfrm flipV="1">
            <a:off x="7695065" y="3036396"/>
            <a:ext cx="0" cy="147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59B46-64C0-8ED6-F529-0E37FF1801F7}"/>
              </a:ext>
            </a:extLst>
          </p:cNvPr>
          <p:cNvCxnSpPr>
            <a:cxnSpLocks/>
          </p:cNvCxnSpPr>
          <p:nvPr/>
        </p:nvCxnSpPr>
        <p:spPr>
          <a:xfrm>
            <a:off x="8285615" y="3112596"/>
            <a:ext cx="0" cy="719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55C7D-D1CB-BACC-AD08-2E40AC5F69D2}"/>
              </a:ext>
            </a:extLst>
          </p:cNvPr>
          <p:cNvCxnSpPr>
            <a:cxnSpLocks/>
          </p:cNvCxnSpPr>
          <p:nvPr/>
        </p:nvCxnSpPr>
        <p:spPr>
          <a:xfrm flipV="1">
            <a:off x="8863465" y="3036396"/>
            <a:ext cx="0" cy="795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D08C4-1BF6-7F6C-4D83-D2271C3F1A27}"/>
              </a:ext>
            </a:extLst>
          </p:cNvPr>
          <p:cNvCxnSpPr>
            <a:cxnSpLocks/>
          </p:cNvCxnSpPr>
          <p:nvPr/>
        </p:nvCxnSpPr>
        <p:spPr>
          <a:xfrm flipV="1">
            <a:off x="9466715" y="2591896"/>
            <a:ext cx="0" cy="444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1D595B-D403-2461-4CD7-3F0F6E881486}"/>
              </a:ext>
            </a:extLst>
          </p:cNvPr>
          <p:cNvCxnSpPr>
            <a:cxnSpLocks/>
          </p:cNvCxnSpPr>
          <p:nvPr/>
        </p:nvCxnSpPr>
        <p:spPr>
          <a:xfrm flipV="1">
            <a:off x="2507300" y="2602231"/>
            <a:ext cx="0" cy="191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917D1C-4A46-C3FB-6667-85E0CC488EDD}"/>
              </a:ext>
            </a:extLst>
          </p:cNvPr>
          <p:cNvCxnSpPr>
            <a:cxnSpLocks/>
          </p:cNvCxnSpPr>
          <p:nvPr/>
        </p:nvCxnSpPr>
        <p:spPr>
          <a:xfrm flipV="1">
            <a:off x="3104200" y="2601906"/>
            <a:ext cx="0" cy="47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FC67F-EAF2-8274-92C3-EC383D0868DF}"/>
              </a:ext>
            </a:extLst>
          </p:cNvPr>
          <p:cNvSpPr txBox="1"/>
          <p:nvPr/>
        </p:nvSpPr>
        <p:spPr>
          <a:xfrm rot="16200000">
            <a:off x="740592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94D901-6C79-9F78-7E17-AE83F87D447F}"/>
              </a:ext>
            </a:extLst>
          </p:cNvPr>
          <p:cNvSpPr txBox="1"/>
          <p:nvPr/>
        </p:nvSpPr>
        <p:spPr>
          <a:xfrm>
            <a:off x="339661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61FCD7-6AD2-D0E2-139F-EFA42C6BA787}"/>
              </a:ext>
            </a:extLst>
          </p:cNvPr>
          <p:cNvSpPr txBox="1"/>
          <p:nvPr/>
        </p:nvSpPr>
        <p:spPr>
          <a:xfrm rot="16200000">
            <a:off x="5922007" y="3581852"/>
            <a:ext cx="185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Predicted total travel 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D5AE9F-B989-95DA-6265-CFCD51E70F8A}"/>
              </a:ext>
            </a:extLst>
          </p:cNvPr>
          <p:cNvSpPr txBox="1"/>
          <p:nvPr/>
        </p:nvSpPr>
        <p:spPr>
          <a:xfrm>
            <a:off x="8693199" y="5492956"/>
            <a:ext cx="763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Situation</a:t>
            </a:r>
          </a:p>
          <a:p>
            <a:endParaRPr 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FCD4F5-D03D-E5B9-E332-A7516D814C81}"/>
              </a:ext>
            </a:extLst>
          </p:cNvPr>
          <p:cNvSpPr txBox="1"/>
          <p:nvPr/>
        </p:nvSpPr>
        <p:spPr>
          <a:xfrm>
            <a:off x="2913421" y="1589628"/>
            <a:ext cx="1800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Monte-Carlo</a:t>
            </a:r>
          </a:p>
          <a:p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E54D84-F325-54CA-5C19-5F660ABDC5BD}"/>
              </a:ext>
            </a:extLst>
          </p:cNvPr>
          <p:cNvSpPr txBox="1"/>
          <p:nvPr/>
        </p:nvSpPr>
        <p:spPr>
          <a:xfrm>
            <a:off x="7661361" y="1622506"/>
            <a:ext cx="27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Temporal Difference</a:t>
            </a:r>
          </a:p>
        </p:txBody>
      </p:sp>
    </p:spTree>
    <p:extLst>
      <p:ext uri="{BB962C8B-B14F-4D97-AF65-F5344CB8AC3E}">
        <p14:creationId xmlns:p14="http://schemas.microsoft.com/office/powerpoint/2010/main" val="422993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1537756"/>
            <a:ext cx="11043922" cy="127349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before</a:t>
            </a:r>
            <a:r>
              <a:rPr lang="en-US" sz="2400" dirty="0"/>
              <a:t> knowing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online after every step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must wait until end of episode before return is known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04086562-7A84-8832-1194-A5D8068012EE}"/>
              </a:ext>
            </a:extLst>
          </p:cNvPr>
          <p:cNvSpPr txBox="1">
            <a:spLocks/>
          </p:cNvSpPr>
          <p:nvPr/>
        </p:nvSpPr>
        <p:spPr>
          <a:xfrm>
            <a:off x="574039" y="3255803"/>
            <a:ext cx="11043922" cy="206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can learn </a:t>
            </a:r>
            <a:r>
              <a:rPr lang="en-US" sz="2400" b="1" i="1" dirty="0">
                <a:solidFill>
                  <a:srgbClr val="0070C0"/>
                </a:solidFill>
              </a:rPr>
              <a:t>without</a:t>
            </a:r>
            <a:r>
              <a:rPr lang="en-US" sz="2400" dirty="0"/>
              <a:t> the final outcome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can learn from incomplete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can only learn from complete sequences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TD works in continuing (non-terminating)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MC only works for episodic (terminating) environments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9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9" y="2235494"/>
            <a:ext cx="11043922" cy="7663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</a:t>
            </a:r>
            <a:r>
              <a:rPr lang="en-US" sz="2400" b="1" i="1" dirty="0">
                <a:solidFill>
                  <a:srgbClr val="0070C0"/>
                </a:solidFill>
              </a:rPr>
              <a:t>bias</a:t>
            </a:r>
            <a:r>
              <a:rPr lang="en-US" sz="2400" dirty="0"/>
              <a:t> is the difference between the predicted value and the expected value</a:t>
            </a:r>
            <a:endParaRPr lang="en-US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146F7A1-BE80-5BFB-F121-63986AFB8A2B}"/>
              </a:ext>
            </a:extLst>
          </p:cNvPr>
          <p:cNvSpPr txBox="1">
            <a:spLocks/>
          </p:cNvSpPr>
          <p:nvPr/>
        </p:nvSpPr>
        <p:spPr>
          <a:xfrm>
            <a:off x="574039" y="1483172"/>
            <a:ext cx="11043922" cy="766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Recall that bias and variance are </a:t>
            </a:r>
            <a:r>
              <a:rPr lang="en-US" sz="2400" b="1" i="1" dirty="0">
                <a:solidFill>
                  <a:srgbClr val="0070C0"/>
                </a:solidFill>
              </a:rPr>
              <a:t>prediction errors</a:t>
            </a:r>
            <a:r>
              <a:rPr lang="en-US" sz="2400" dirty="0"/>
              <a:t>.</a:t>
            </a:r>
            <a:endParaRPr lang="en-US" dirty="0"/>
          </a:p>
        </p:txBody>
      </p:sp>
      <p:pic>
        <p:nvPicPr>
          <p:cNvPr id="16" name="Picture 15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26EA4752-A10D-20A8-F555-08D828396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2839622"/>
            <a:ext cx="2409825" cy="2190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ABD85A-9BEB-FF69-C5A8-EB16DA7EE78B}"/>
              </a:ext>
            </a:extLst>
          </p:cNvPr>
          <p:cNvSpPr txBox="1"/>
          <p:nvPr/>
        </p:nvSpPr>
        <p:spPr>
          <a:xfrm>
            <a:off x="574040" y="5251901"/>
            <a:ext cx="7013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model will make fewer assumptions.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model with a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bias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makes more assumptions. </a:t>
            </a:r>
          </a:p>
        </p:txBody>
      </p:sp>
    </p:spTree>
    <p:extLst>
      <p:ext uri="{BB962C8B-B14F-4D97-AF65-F5344CB8AC3E}">
        <p14:creationId xmlns:p14="http://schemas.microsoft.com/office/powerpoint/2010/main" val="116635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D17FD6B-B592-0B6B-7DF4-22394AFBDCCA}"/>
              </a:ext>
            </a:extLst>
          </p:cNvPr>
          <p:cNvSpPr txBox="1">
            <a:spLocks/>
          </p:cNvSpPr>
          <p:nvPr/>
        </p:nvSpPr>
        <p:spPr>
          <a:xfrm>
            <a:off x="574039" y="1473483"/>
            <a:ext cx="11043922" cy="878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Recall that </a:t>
            </a:r>
            <a:r>
              <a:rPr lang="en-US" sz="2400" b="1" i="1" dirty="0">
                <a:solidFill>
                  <a:srgbClr val="0070C0"/>
                </a:solidFill>
                <a:latin typeface="Calibri (Body)"/>
              </a:rPr>
              <a:t>variance</a:t>
            </a:r>
            <a:r>
              <a:rPr lang="en-US" sz="2400" dirty="0">
                <a:latin typeface="Calibri (Body)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specify the amount of variation in the prediction if the different training data was used. </a:t>
            </a:r>
            <a:endParaRPr lang="en-US" sz="2400" dirty="0">
              <a:latin typeface="Calibri (Body)"/>
            </a:endParaRPr>
          </a:p>
        </p:txBody>
      </p:sp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5CE24C0E-3D59-5309-AD64-B0D45737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37" y="2297020"/>
            <a:ext cx="2952750" cy="1876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D995C-1C2B-0B6B-9CA7-E7DEA57F4CE7}"/>
              </a:ext>
            </a:extLst>
          </p:cNvPr>
          <p:cNvSpPr txBox="1"/>
          <p:nvPr/>
        </p:nvSpPr>
        <p:spPr>
          <a:xfrm>
            <a:off x="574039" y="4395067"/>
            <a:ext cx="11556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Low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means there is a small variation in the prediction of the target function with changes in the training data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High variance</a:t>
            </a:r>
            <a:r>
              <a:rPr lang="en-US" sz="2400" b="0" i="1" dirty="0">
                <a:solidFill>
                  <a:srgbClr val="0070C0"/>
                </a:solidFill>
                <a:effectLst/>
                <a:latin typeface="Calibri (Body)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 (Body)"/>
              </a:rPr>
              <a:t>shows a large variation in the prediction of the target function with changes in the training dataset.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2242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Bias/Variance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/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dirty="0"/>
                  <a:t> is an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0B1C6-D6A2-015B-B190-7D0FD94E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1425773"/>
                <a:ext cx="7295443" cy="461665"/>
              </a:xfrm>
              <a:prstGeom prst="rect">
                <a:avLst/>
              </a:prstGeom>
              <a:blipFill>
                <a:blip r:embed="rId2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59278A2-0B28-B440-E40D-52F949EA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87" y="2041331"/>
            <a:ext cx="7134225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E484E4-8BA9-DA90-4596-EF18DD69D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58" y="4078116"/>
            <a:ext cx="3000375" cy="514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</a:t>
                </a:r>
                <a:r>
                  <a:rPr lang="en-US" sz="2400" b="1" dirty="0"/>
                  <a:t>TD target </a:t>
                </a:r>
                <a:r>
                  <a:rPr lang="en-US" sz="2400" dirty="0"/>
                  <a:t>is a 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" y="3260894"/>
                <a:ext cx="7295443" cy="461665"/>
              </a:xfrm>
              <a:prstGeom prst="rect">
                <a:avLst/>
              </a:prstGeom>
              <a:blipFill>
                <a:blip r:embed="rId5"/>
                <a:stretch>
                  <a:fillRect l="-1171" t="-13158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5AB3AF-942B-06AF-1644-49C0D9835DD3}"/>
              </a:ext>
            </a:extLst>
          </p:cNvPr>
          <p:cNvSpPr txBox="1"/>
          <p:nvPr/>
        </p:nvSpPr>
        <p:spPr>
          <a:xfrm>
            <a:off x="10780103" y="2207960"/>
            <a:ext cx="135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each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49297823-B743-F8B7-7105-21790C8B14DE}"/>
              </a:ext>
            </a:extLst>
          </p:cNvPr>
          <p:cNvSpPr/>
          <p:nvPr/>
        </p:nvSpPr>
        <p:spPr>
          <a:xfrm>
            <a:off x="9663112" y="215031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8ED32-49F7-1ADC-3210-C35FC89020E7}"/>
              </a:ext>
            </a:extLst>
          </p:cNvPr>
          <p:cNvSpPr txBox="1"/>
          <p:nvPr/>
        </p:nvSpPr>
        <p:spPr>
          <a:xfrm>
            <a:off x="9871434" y="4094131"/>
            <a:ext cx="20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Noise on first step step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6477779-06ED-7A2F-219C-DD801F0A64AA}"/>
              </a:ext>
            </a:extLst>
          </p:cNvPr>
          <p:cNvSpPr/>
          <p:nvPr/>
        </p:nvSpPr>
        <p:spPr>
          <a:xfrm>
            <a:off x="8754442" y="403648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496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Advantages vs Disadvantages of MC vs TD (2)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B1C6-D6A2-015B-B190-7D0FD94E038B}"/>
              </a:ext>
            </a:extLst>
          </p:cNvPr>
          <p:cNvSpPr txBox="1"/>
          <p:nvPr/>
        </p:nvSpPr>
        <p:spPr>
          <a:xfrm>
            <a:off x="643191" y="1614232"/>
            <a:ext cx="72954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Monte-Carlo has high variance, zero bias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Very simple to understand and 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/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 has low variance some bias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Usually more efficient than MC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TD(0)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(s)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1A76B-1F74-7632-BC37-A98BB250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0" y="2843111"/>
                <a:ext cx="7295443" cy="1200329"/>
              </a:xfrm>
              <a:prstGeom prst="rect">
                <a:avLst/>
              </a:prstGeom>
              <a:blipFill>
                <a:blip r:embed="rId2"/>
                <a:stretch>
                  <a:fillRect l="-1171" t="-4061" b="-1066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8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Dynamic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2B824-FAF0-30CA-FBC7-F5E98740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24" y="1337552"/>
            <a:ext cx="6465352" cy="443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9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157D2-BB50-E182-33BC-847560D60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006997"/>
            <a:ext cx="7772400" cy="512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4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AA8FF-0601-4936-FE21-394165DF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162051"/>
            <a:ext cx="7772400" cy="49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Temporal Difference learning is a combination of Monte Carlo ideas and Dynamic programming ideas.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is </a:t>
            </a:r>
            <a:r>
              <a:rPr lang="en-US" sz="2400" b="1" i="1" dirty="0">
                <a:solidFill>
                  <a:srgbClr val="0070C0"/>
                </a:solidFill>
              </a:rPr>
              <a:t>model-free</a:t>
            </a:r>
            <a:r>
              <a:rPr lang="en-US" sz="2400" dirty="0"/>
              <a:t>: no knowledge of MDP transitions/rewards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learns from </a:t>
            </a:r>
            <a:r>
              <a:rPr lang="en-US" sz="2400" b="1" i="1" dirty="0">
                <a:solidFill>
                  <a:srgbClr val="0070C0"/>
                </a:solidFill>
              </a:rPr>
              <a:t>incomplete episodes</a:t>
            </a:r>
            <a:r>
              <a:rPr lang="en-US" sz="2400" dirty="0"/>
              <a:t>, by bootstrapping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TD updates a guess towards a guess.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50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Bootstrapping and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42B3B-17B6-C02A-21CC-8B17B06224B7}"/>
              </a:ext>
            </a:extLst>
          </p:cNvPr>
          <p:cNvSpPr txBox="1"/>
          <p:nvPr/>
        </p:nvSpPr>
        <p:spPr>
          <a:xfrm>
            <a:off x="520861" y="1441134"/>
            <a:ext cx="4626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Bootstrapping</a:t>
            </a:r>
            <a:r>
              <a:rPr lang="en-US" dirty="0"/>
              <a:t>: updates involves an estimate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MC does not bootstrap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DP bootstraps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TD bootstraps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E4D0B-3E42-AE2F-D5BF-6042471EF122}"/>
              </a:ext>
            </a:extLst>
          </p:cNvPr>
          <p:cNvSpPr txBox="1"/>
          <p:nvPr/>
        </p:nvSpPr>
        <p:spPr>
          <a:xfrm>
            <a:off x="520860" y="3062376"/>
            <a:ext cx="44498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rgbClr val="0070C0"/>
                </a:solidFill>
              </a:rPr>
              <a:t>Sampling</a:t>
            </a:r>
            <a:r>
              <a:rPr lang="en-US" dirty="0"/>
              <a:t>: updates involves an expectation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MC samples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DP does not sample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dirty="0"/>
              <a:t>TD samples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  <a:p>
            <a:pPr marL="742950" lvl="1" indent="-285750"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2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Unified view of Reinforcement Learning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7C984-87D1-A1F3-2CAD-5A4CFCFD2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233935"/>
            <a:ext cx="7772400" cy="51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47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 (</a:t>
            </a:r>
            <a:r>
              <a:rPr lang="el-GR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λ</a:t>
            </a:r>
            <a:r>
              <a:rPr lang="en-US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PH" b="1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67BE5-ED46-D56A-B20C-4D57D1019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12" y="1162051"/>
            <a:ext cx="7772400" cy="47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8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 (</a:t>
            </a:r>
            <a:r>
              <a:rPr lang="el-GR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λ</a:t>
            </a:r>
            <a:r>
              <a:rPr lang="en-US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PH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3EE53-34F7-FBAC-157D-8DAC7ABE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25773"/>
            <a:ext cx="7772400" cy="44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45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TD(0)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TD(0)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is the simplest form of TD learning.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In this form of TD learning, after every step value function is updated with the value of the next state and along the way reward obtained.</a:t>
            </a:r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81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p:pic>
        <p:nvPicPr>
          <p:cNvPr id="11" name="Content Placeholder 10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D7E99BCD-1E9D-5CA9-DEA9-4841DB10C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4" y="1441134"/>
            <a:ext cx="6719355" cy="4351338"/>
          </a:xfrm>
        </p:spPr>
      </p:pic>
    </p:spTree>
    <p:extLst>
      <p:ext uri="{BB962C8B-B14F-4D97-AF65-F5344CB8AC3E}">
        <p14:creationId xmlns:p14="http://schemas.microsoft.com/office/powerpoint/2010/main" val="27108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(TD)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b="1" dirty="0">
                    <a:solidFill>
                      <a:srgbClr val="00B050"/>
                    </a:solidFill>
                  </a:rPr>
                  <a:t>Goal</a:t>
                </a:r>
                <a:r>
                  <a:rPr lang="en-US" sz="2200" dirty="0"/>
                  <a:t>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2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/>
                  <a:t>online from experience under policy </a:t>
                </a:r>
                <a:r>
                  <a:rPr lang="el-GR" sz="2200" b="1" dirty="0"/>
                  <a:t>π</a:t>
                </a:r>
                <a:endParaRPr lang="en-US" sz="2200" b="1" dirty="0"/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647700"/>
              </a:xfrm>
              <a:blipFill>
                <a:blip r:embed="rId2"/>
                <a:stretch>
                  <a:fillRect l="-607" t="-113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00FCC54-6018-4837-3DC9-657BEA95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3090875"/>
            <a:ext cx="59055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/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Monte-Carlo: </a:t>
                </a:r>
                <a:r>
                  <a:rPr lang="en-US" sz="2200" dirty="0"/>
                  <a:t>Update value</a:t>
                </a:r>
                <a:r>
                  <a:rPr lang="en-US" sz="2200" b="1" dirty="0"/>
                  <a:t>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619B82-0982-ECAC-92D8-5B3E59D1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249800"/>
                <a:ext cx="7772402" cy="430887"/>
              </a:xfrm>
              <a:prstGeom prst="rect">
                <a:avLst/>
              </a:prstGeom>
              <a:blipFill>
                <a:blip r:embed="rId4"/>
                <a:stretch>
                  <a:fillRect l="-863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/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</a:t>
                </a:r>
                <a:r>
                  <a:rPr lang="en-US" sz="2200" b="1" dirty="0">
                    <a:solidFill>
                      <a:srgbClr val="0070C0"/>
                    </a:solidFill>
                  </a:rPr>
                  <a:t>TD : </a:t>
                </a:r>
                <a:r>
                  <a:rPr lang="en-US" sz="2200" dirty="0"/>
                  <a:t>Update value </a:t>
                </a:r>
                <a:r>
                  <a:rPr lang="en-US" sz="2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200" dirty="0"/>
                  <a:t>toward actual return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𝒆𝒔𝒕𝒊𝒎𝒂𝒕𝒆𝒅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B94FEB-D205-D123-662F-26569A37F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189350"/>
                <a:ext cx="8069128" cy="430887"/>
              </a:xfrm>
              <a:prstGeom prst="rect">
                <a:avLst/>
              </a:prstGeom>
              <a:blipFill>
                <a:blip r:embed="rId5"/>
                <a:stretch>
                  <a:fillRect l="-831" t="-12676" b="-281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792AC05-B08A-C81E-1E54-2608F6786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081" y="4133403"/>
            <a:ext cx="3000375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CE029E-668B-A5D7-0DA7-E5E2E38A2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3871" y="5148619"/>
            <a:ext cx="84105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53D82A-5253-09E8-31B4-3E593F59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77" y="1656072"/>
            <a:ext cx="7516846" cy="571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E59FF5-F14E-3B91-5903-7963CFE9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23" y="3003158"/>
            <a:ext cx="3000375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818D00-768C-0708-E26D-0E15689D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37" y="4386502"/>
            <a:ext cx="5419725" cy="5143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66AE50-2AD5-E193-F070-CF17FBBC7C53}"/>
              </a:ext>
            </a:extLst>
          </p:cNvPr>
          <p:cNvSpPr txBox="1"/>
          <p:nvPr/>
        </p:nvSpPr>
        <p:spPr>
          <a:xfrm>
            <a:off x="7725783" y="3091045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target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BADF9DFB-F2F1-23C7-D579-99CE62CE2468}"/>
              </a:ext>
            </a:extLst>
          </p:cNvPr>
          <p:cNvSpPr/>
          <p:nvPr/>
        </p:nvSpPr>
        <p:spPr>
          <a:xfrm>
            <a:off x="6608791" y="303339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4880-C57F-8D6F-69EA-C01A38312EC9}"/>
              </a:ext>
            </a:extLst>
          </p:cNvPr>
          <p:cNvSpPr txBox="1"/>
          <p:nvPr/>
        </p:nvSpPr>
        <p:spPr>
          <a:xfrm>
            <a:off x="10234311" y="4446151"/>
            <a:ext cx="111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TD Error</a:t>
            </a:r>
            <a:endParaRPr lang="en-PH" b="1" dirty="0">
              <a:solidFill>
                <a:srgbClr val="00B050"/>
              </a:solidFill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B74222-6ED3-A3C0-608D-34E3553BCCA3}"/>
              </a:ext>
            </a:extLst>
          </p:cNvPr>
          <p:cNvSpPr/>
          <p:nvPr/>
        </p:nvSpPr>
        <p:spPr>
          <a:xfrm>
            <a:off x="9117319" y="43885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211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Approach</a:t>
            </a:r>
          </a:p>
        </p:txBody>
      </p:sp>
      <p:pic>
        <p:nvPicPr>
          <p:cNvPr id="3" name="Picture 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FF2711D-D935-CB88-DA1F-133C70B04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18" y="1483628"/>
            <a:ext cx="7756588" cy="43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Temporal Difference Approach</a:t>
            </a:r>
          </a:p>
        </p:txBody>
      </p:sp>
      <p:pic>
        <p:nvPicPr>
          <p:cNvPr id="4" name="Picture 3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467BCAC8-8736-8B1F-FBC1-568D32E6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90" y="2129916"/>
            <a:ext cx="9622844" cy="25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>
                <a:latin typeface="+mn-lt"/>
              </a:rPr>
              <a:t>Temporal Difference Approach</a:t>
            </a:r>
            <a:endParaRPr lang="en-PH" b="1" dirty="0">
              <a:latin typeface="+mn-lt"/>
            </a:endParaRPr>
          </a:p>
        </p:txBody>
      </p:sp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D358C9C-F41A-0C7B-D156-DB2041CF7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0" y="1259571"/>
            <a:ext cx="8359460" cy="47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F166DAC8-4ECC-4130-9B37-BEDCB54573DF}">
  <ds:schemaRefs>
    <ds:schemaRef ds:uri="http://schemas.microsoft.com/sharepoint/v3/contenttype/forms"/>
  </ds:schemaRefs>
</ds:datastoreItem>
</file>

<file path=customXml/itemProps10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999E179-E0BD-40A6-9179-FDE9AD04F1CC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5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B604A8B-05E3-451E-8C75-68576FF96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6545</TotalTime>
  <Words>1287</Words>
  <Application>Microsoft Office PowerPoint</Application>
  <PresentationFormat>Widescreen</PresentationFormat>
  <Paragraphs>258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Storyboard Layouts</vt:lpstr>
      <vt:lpstr>PowerPoint Presentation</vt:lpstr>
      <vt:lpstr>Temporal Difference (TD) Learning</vt:lpstr>
      <vt:lpstr>TD(0)</vt:lpstr>
      <vt:lpstr>Temporal Difference (TD) Learning</vt:lpstr>
      <vt:lpstr>Temporal Difference (TD) Learning</vt:lpstr>
      <vt:lpstr>Temporal Difference</vt:lpstr>
      <vt:lpstr>Temporal Difference Approach</vt:lpstr>
      <vt:lpstr>Temporal Difference Approach</vt:lpstr>
      <vt:lpstr>Temporal Difference Approach</vt:lpstr>
      <vt:lpstr>Going Home from School Example</vt:lpstr>
      <vt:lpstr>Going Home from School Example</vt:lpstr>
      <vt:lpstr>Advantages vs Disadvantages of MC vs TD</vt:lpstr>
      <vt:lpstr>Bias/Variance Trade-off</vt:lpstr>
      <vt:lpstr>Bias/Variance Trade-off</vt:lpstr>
      <vt:lpstr>Bias/Variance Trade-off</vt:lpstr>
      <vt:lpstr>Advantages vs Disadvantages of MC vs TD (2)</vt:lpstr>
      <vt:lpstr>Dynamic Programming</vt:lpstr>
      <vt:lpstr>Monte-Carlo Backup</vt:lpstr>
      <vt:lpstr>Temporal Difference Backup</vt:lpstr>
      <vt:lpstr>Bootstrapping and Sampling</vt:lpstr>
      <vt:lpstr>Unified view of Reinforcement Learning</vt:lpstr>
      <vt:lpstr>TD (λ)</vt:lpstr>
      <vt:lpstr>TD (λ)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154</cp:revision>
  <dcterms:created xsi:type="dcterms:W3CDTF">2020-07-20T06:14:24Z</dcterms:created>
  <dcterms:modified xsi:type="dcterms:W3CDTF">2023-06-02T02:55:19Z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