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335" r:id="rId3"/>
    <p:sldId id="339" r:id="rId4"/>
    <p:sldId id="336" r:id="rId5"/>
    <p:sldId id="337" r:id="rId6"/>
    <p:sldId id="338" r:id="rId7"/>
    <p:sldId id="340" r:id="rId8"/>
    <p:sldId id="342" r:id="rId9"/>
    <p:sldId id="34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5FF2ED-5567-445A-B3E0-3393544B04A6}" v="675" dt="2022-05-11T04:00:20.3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7" autoAdjust="0"/>
    <p:restoredTop sz="94102" autoAdjust="0"/>
  </p:normalViewPr>
  <p:slideViewPr>
    <p:cSldViewPr snapToGrid="0">
      <p:cViewPr varScale="1">
        <p:scale>
          <a:sx n="81" d="100"/>
          <a:sy n="81" d="100"/>
        </p:scale>
        <p:origin x="102" y="1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66E1FD-E7A0-497B-BBC0-740BAAC97C6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0CCE9-4AAE-4E1F-85AD-521A406D652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559855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1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33884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3941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3917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66480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90680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527234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97218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8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760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0CCE9-4AAE-4E1F-85AD-521A406D6524}" type="slidenum">
              <a:rPr lang="en-PH" smtClean="0"/>
              <a:t>9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51092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B1E6E-2408-484E-8979-2DB96F2F8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7B426-68B8-4CB7-871C-5CC84E86C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352935-9451-4839-96FB-E9A8FCCD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8F784-7AF5-4560-BEFA-8C8096530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498F6B-191E-4E4B-BE34-C7613712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3193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9526-6B4B-4B7C-836C-CA5ECFEE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3F895-13B7-4F09-8F2B-7C7B281BDC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D4FF3-605C-448B-ABE0-7A159B7B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10917-6EAA-48EE-AE32-E15F33FCA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51C44-2EAE-49AE-A864-682DEB3D8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694157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CFD600-C7E3-42EE-9735-2FE3EDE776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C80727-2711-434B-AEFB-9E214673E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B47950-A376-49E5-A09E-DEAA9AD59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D8641F-5631-4BB0-94A8-CB1A2D78F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56033-BC76-47F3-AA32-F159420DF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6884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87643-F5D7-48E2-ADAB-95C74CECF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FC6CC-B49B-452C-8E9C-808488E73C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F4EE-800F-479B-9D99-FD0B990C4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3E0ED-BABB-43F4-8ACF-6AB1C583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6B210-80B8-4EC4-A5DD-626DF3350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9668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20E17-7239-452C-8B6C-2DE99BB75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2621D8-37ED-476B-884F-26990A946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FE869-1B16-425A-9EFF-D1D147E64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772C-84B9-4CA4-BC65-3D41F9D3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6E878-86EF-4ABF-A7AD-65B43A873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12625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D03AF-7534-49E0-B0A2-F0403B159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63158-1F78-4261-99A0-55F573DD04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12B8E-1661-462B-A00C-FE1078E5F2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6763DF-E084-447E-A488-9F9D328A9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46663E-C0B8-407A-9C08-AD7A14CD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444692-F2BB-4F15-9AC6-1D337C5F6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52483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24591-52D4-4A6A-81FF-CF9B69DD3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D74561-7712-4BE5-B42C-1DF2241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C6369D-C1D0-4A4F-85B0-DC21BD7E9C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D26301-7EFA-4E2D-8E37-01989EDE45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68D5A3-0863-4C19-8CDF-E5F6380092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1BD46F-0A9D-4A21-A809-A8A4915A7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B3FE40-3AE1-4501-BD99-5BB30AA8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9DB7BF-E7E2-4599-93C1-314862B49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95543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A4B7-5BD0-45CE-A3AB-0BDAEBCB2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317F3A-B35D-4332-A083-A8EA82A8C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5D1BAA-3C55-422C-9DDB-C8FA2466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545CCC-0421-4BC8-A428-7D689197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761049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A8D164-8317-4375-AC20-4E5ECFBC8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E65B31-8161-47C0-B8D2-02FC9D06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8A5A49-C1DE-4043-9C4E-CA88B7D93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74507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41128-45F1-4E37-A76C-48135B4B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A6B574-F2D0-4A1E-971A-951AD113FF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4A9BF5-4AAF-46A8-9307-3E49D1DC7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84D477-7EF0-4092-A585-C8B452D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B03C4-61D6-4E97-BF6A-97F683277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1C0268-0C31-4494-872A-FF14572B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44569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1858D-F4CE-4847-9F4E-96911B726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2DC33-E4BE-4D59-8A3E-E5C8C7FEA8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662A18-4E8B-44E0-95B0-48E49B06B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83A010-3289-4BEF-9BA6-B9291ECCA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1841C-B8D0-4564-AB48-104684286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FD835-28F9-4C9B-8DEF-1C8AF7C19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91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E2D0B8-307D-483C-BA2C-9A8A459E4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5D10E-5C2B-4972-BF7B-F957546074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C434A-E16E-4577-B5A4-C633EF521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0B81-6BD8-4C65-9459-815598C5F1F4}" type="datetimeFigureOut">
              <a:rPr lang="en-PH" smtClean="0"/>
              <a:t>17/04/2023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472F3-C75B-4412-A75D-AF542B82A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0A6DE4-6572-40B4-8CEF-D76FDC9FDC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E55236-52B9-4157-99EF-C477DAF2F554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186813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1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DCE86-C2BA-4713-9E7A-73589E8D6C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PH" b="1" dirty="0"/>
              <a:t>Explore Only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232827-4F60-4C85-BA9F-CAC18540AC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PH" sz="2000"/>
          </a:p>
          <a:p>
            <a:pPr algn="l"/>
            <a:r>
              <a:rPr lang="en-PH" sz="2000"/>
              <a:t>Presented by:</a:t>
            </a:r>
          </a:p>
          <a:p>
            <a:pPr algn="l"/>
            <a:r>
              <a:rPr lang="en-PH" sz="2000"/>
              <a:t>Elizer Ponio Jr</a:t>
            </a:r>
            <a:r>
              <a:rPr lang="en-PH"/>
              <a:t>.</a:t>
            </a:r>
            <a:endParaRPr lang="en-PH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005017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 dirty="0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8" name="Picture 17" descr="A picture containing text, cellphone&#10;&#10;Description automatically generated">
            <a:extLst>
              <a:ext uri="{FF2B5EF4-FFF2-40B4-BE49-F238E27FC236}">
                <a16:creationId xmlns:a16="http://schemas.microsoft.com/office/drawing/2014/main" id="{EA540459-D5A9-626D-92FB-D903DBF034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3985" y="3324446"/>
            <a:ext cx="3730782" cy="22384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E6C68B-EF5A-1247-E2DD-A28C9FCDE26B}"/>
              </a:ext>
            </a:extLst>
          </p:cNvPr>
          <p:cNvSpPr txBox="1"/>
          <p:nvPr/>
        </p:nvSpPr>
        <p:spPr>
          <a:xfrm>
            <a:off x="9406937" y="4344727"/>
            <a:ext cx="670183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>
                <a:solidFill>
                  <a:srgbClr val="00B050"/>
                </a:solidFill>
              </a:rPr>
              <a:t>You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B92E5079-C6FD-BA49-59CE-954E44DA61CD}"/>
              </a:ext>
            </a:extLst>
          </p:cNvPr>
          <p:cNvSpPr/>
          <p:nvPr/>
        </p:nvSpPr>
        <p:spPr>
          <a:xfrm rot="10800000">
            <a:off x="8233785" y="4287077"/>
            <a:ext cx="978408" cy="4846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7657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5E6C68B-EF5A-1247-E2DD-A28C9FCDE26B}"/>
              </a:ext>
            </a:extLst>
          </p:cNvPr>
          <p:cNvSpPr txBox="1"/>
          <p:nvPr/>
        </p:nvSpPr>
        <p:spPr>
          <a:xfrm>
            <a:off x="1028965" y="4092727"/>
            <a:ext cx="997984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dirty="0"/>
              <a:t>You are given </a:t>
            </a:r>
            <a:r>
              <a:rPr lang="en-PH" sz="2500" b="1" dirty="0">
                <a:solidFill>
                  <a:srgbClr val="00B050"/>
                </a:solidFill>
              </a:rPr>
              <a:t>300 days</a:t>
            </a:r>
            <a:r>
              <a:rPr lang="en-PH" sz="2500" dirty="0"/>
              <a:t> and your task is to find out which restaurant has the</a:t>
            </a:r>
          </a:p>
          <a:p>
            <a:r>
              <a:rPr lang="en-PH" sz="2500" dirty="0"/>
              <a:t> highest average happiness/satisfaction rating!</a:t>
            </a:r>
          </a:p>
        </p:txBody>
      </p:sp>
    </p:spTree>
    <p:extLst>
      <p:ext uri="{BB962C8B-B14F-4D97-AF65-F5344CB8AC3E}">
        <p14:creationId xmlns:p14="http://schemas.microsoft.com/office/powerpoint/2010/main" val="2673980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2F4A5A-49F4-6242-A3B0-6EF3085B9AA4}"/>
              </a:ext>
            </a:extLst>
          </p:cNvPr>
          <p:cNvSpPr txBox="1"/>
          <p:nvPr/>
        </p:nvSpPr>
        <p:spPr>
          <a:xfrm>
            <a:off x="1825696" y="3303539"/>
            <a:ext cx="1220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10</a:t>
            </a:r>
          </a:p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5</a:t>
            </a:r>
            <a:endParaRPr lang="en-PH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05A167-D8F1-B507-5C18-C3F817C49B9A}"/>
              </a:ext>
            </a:extLst>
          </p:cNvPr>
          <p:cNvSpPr txBox="1"/>
          <p:nvPr/>
        </p:nvSpPr>
        <p:spPr>
          <a:xfrm>
            <a:off x="5694038" y="3230933"/>
            <a:ext cx="1220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8</a:t>
            </a:r>
          </a:p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4</a:t>
            </a:r>
            <a:endParaRPr lang="en-PH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9F1582-8F28-28BC-8A23-D7ECB60473E9}"/>
              </a:ext>
            </a:extLst>
          </p:cNvPr>
          <p:cNvSpPr txBox="1"/>
          <p:nvPr/>
        </p:nvSpPr>
        <p:spPr>
          <a:xfrm>
            <a:off x="9267292" y="3290798"/>
            <a:ext cx="122014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5</a:t>
            </a:r>
          </a:p>
          <a:p>
            <a:r>
              <a:rPr lang="el-GR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PH" sz="2500" b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PH" sz="2500" b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= 2.5</a:t>
            </a:r>
            <a:endParaRPr lang="en-PH" sz="2500" b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BFA576-C0E9-19AB-460D-22DC4B7C0EAE}"/>
              </a:ext>
            </a:extLst>
          </p:cNvPr>
          <p:cNvSpPr txBox="1"/>
          <p:nvPr/>
        </p:nvSpPr>
        <p:spPr>
          <a:xfrm>
            <a:off x="769400" y="4620690"/>
            <a:ext cx="111984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dirty="0"/>
              <a:t>Let us assume that you do not know the average rating/happiness of each restaurant</a:t>
            </a:r>
          </a:p>
        </p:txBody>
      </p:sp>
      <p:sp>
        <p:nvSpPr>
          <p:cNvPr id="15" name="Star: 5 Points 14">
            <a:extLst>
              <a:ext uri="{FF2B5EF4-FFF2-40B4-BE49-F238E27FC236}">
                <a16:creationId xmlns:a16="http://schemas.microsoft.com/office/drawing/2014/main" id="{84F0387F-DF62-85F0-5026-A3894B99A988}"/>
              </a:ext>
            </a:extLst>
          </p:cNvPr>
          <p:cNvSpPr/>
          <p:nvPr/>
        </p:nvSpPr>
        <p:spPr>
          <a:xfrm>
            <a:off x="864620" y="2903951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6" name="Star: 5 Points 15">
            <a:extLst>
              <a:ext uri="{FF2B5EF4-FFF2-40B4-BE49-F238E27FC236}">
                <a16:creationId xmlns:a16="http://schemas.microsoft.com/office/drawing/2014/main" id="{ECDD345B-E3C8-5E4A-F403-37853BF1BDC0}"/>
              </a:ext>
            </a:extLst>
          </p:cNvPr>
          <p:cNvSpPr/>
          <p:nvPr/>
        </p:nvSpPr>
        <p:spPr>
          <a:xfrm>
            <a:off x="1187038" y="2903950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7" name="Star: 5 Points 16">
            <a:extLst>
              <a:ext uri="{FF2B5EF4-FFF2-40B4-BE49-F238E27FC236}">
                <a16:creationId xmlns:a16="http://schemas.microsoft.com/office/drawing/2014/main" id="{98931578-2BB2-CCCB-6866-8AB8F08E5560}"/>
              </a:ext>
            </a:extLst>
          </p:cNvPr>
          <p:cNvSpPr/>
          <p:nvPr/>
        </p:nvSpPr>
        <p:spPr>
          <a:xfrm>
            <a:off x="1505495" y="2903949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1" name="Star: 5 Points 20">
            <a:extLst>
              <a:ext uri="{FF2B5EF4-FFF2-40B4-BE49-F238E27FC236}">
                <a16:creationId xmlns:a16="http://schemas.microsoft.com/office/drawing/2014/main" id="{ABC2B4C3-3BF9-CCF8-75B5-C0E0C6BFB9E8}"/>
              </a:ext>
            </a:extLst>
          </p:cNvPr>
          <p:cNvSpPr/>
          <p:nvPr/>
        </p:nvSpPr>
        <p:spPr>
          <a:xfrm>
            <a:off x="1823952" y="2903948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2" name="Star: 5 Points 21">
            <a:extLst>
              <a:ext uri="{FF2B5EF4-FFF2-40B4-BE49-F238E27FC236}">
                <a16:creationId xmlns:a16="http://schemas.microsoft.com/office/drawing/2014/main" id="{F10A9EBB-A8BA-5A57-0B8F-79AE048F473C}"/>
              </a:ext>
            </a:extLst>
          </p:cNvPr>
          <p:cNvSpPr/>
          <p:nvPr/>
        </p:nvSpPr>
        <p:spPr>
          <a:xfrm>
            <a:off x="2121620" y="2908341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6CF9328C-7EBB-219C-106F-1AA7290A86EB}"/>
              </a:ext>
            </a:extLst>
          </p:cNvPr>
          <p:cNvSpPr/>
          <p:nvPr/>
        </p:nvSpPr>
        <p:spPr>
          <a:xfrm>
            <a:off x="2394636" y="2921300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F670303D-6FE3-4EA4-2210-CD451EB9F9D8}"/>
              </a:ext>
            </a:extLst>
          </p:cNvPr>
          <p:cNvSpPr/>
          <p:nvPr/>
        </p:nvSpPr>
        <p:spPr>
          <a:xfrm>
            <a:off x="2717054" y="2921299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048C7BE8-A928-5956-31B3-680394D97147}"/>
              </a:ext>
            </a:extLst>
          </p:cNvPr>
          <p:cNvSpPr/>
          <p:nvPr/>
        </p:nvSpPr>
        <p:spPr>
          <a:xfrm>
            <a:off x="3035511" y="2921298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807FCC2D-7BF5-FF51-764E-1268CFFB684F}"/>
              </a:ext>
            </a:extLst>
          </p:cNvPr>
          <p:cNvSpPr/>
          <p:nvPr/>
        </p:nvSpPr>
        <p:spPr>
          <a:xfrm>
            <a:off x="3353968" y="2921297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657C6761-E8C2-4850-7F70-16355B4FFE7A}"/>
              </a:ext>
            </a:extLst>
          </p:cNvPr>
          <p:cNvSpPr/>
          <p:nvPr/>
        </p:nvSpPr>
        <p:spPr>
          <a:xfrm>
            <a:off x="3651636" y="2925690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0" name="Star: 5 Points 29">
            <a:extLst>
              <a:ext uri="{FF2B5EF4-FFF2-40B4-BE49-F238E27FC236}">
                <a16:creationId xmlns:a16="http://schemas.microsoft.com/office/drawing/2014/main" id="{54FCC796-BDAF-7E6B-C70F-63AB75F28B5C}"/>
              </a:ext>
            </a:extLst>
          </p:cNvPr>
          <p:cNvSpPr/>
          <p:nvPr/>
        </p:nvSpPr>
        <p:spPr>
          <a:xfrm>
            <a:off x="8985809" y="2863823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2E669A37-1FF5-21B4-8EBE-4DE2F9B5D990}"/>
              </a:ext>
            </a:extLst>
          </p:cNvPr>
          <p:cNvSpPr/>
          <p:nvPr/>
        </p:nvSpPr>
        <p:spPr>
          <a:xfrm>
            <a:off x="9308227" y="2863822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AE890130-7AA3-CD15-5ABA-16DBDF4F1ED0}"/>
              </a:ext>
            </a:extLst>
          </p:cNvPr>
          <p:cNvSpPr/>
          <p:nvPr/>
        </p:nvSpPr>
        <p:spPr>
          <a:xfrm>
            <a:off x="9626684" y="2863821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3" name="Star: 5 Points 32">
            <a:extLst>
              <a:ext uri="{FF2B5EF4-FFF2-40B4-BE49-F238E27FC236}">
                <a16:creationId xmlns:a16="http://schemas.microsoft.com/office/drawing/2014/main" id="{7ADF176C-8448-4523-238A-1E3ADBF1298C}"/>
              </a:ext>
            </a:extLst>
          </p:cNvPr>
          <p:cNvSpPr/>
          <p:nvPr/>
        </p:nvSpPr>
        <p:spPr>
          <a:xfrm>
            <a:off x="9945141" y="2863820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B2D75F66-60EA-A6E8-85D3-BD13EF7B2159}"/>
              </a:ext>
            </a:extLst>
          </p:cNvPr>
          <p:cNvSpPr/>
          <p:nvPr/>
        </p:nvSpPr>
        <p:spPr>
          <a:xfrm>
            <a:off x="10242809" y="2868213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955741EF-76D9-CC90-9915-C5DE698195FD}"/>
              </a:ext>
            </a:extLst>
          </p:cNvPr>
          <p:cNvSpPr/>
          <p:nvPr/>
        </p:nvSpPr>
        <p:spPr>
          <a:xfrm>
            <a:off x="4829039" y="2924887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6" name="Star: 5 Points 35">
            <a:extLst>
              <a:ext uri="{FF2B5EF4-FFF2-40B4-BE49-F238E27FC236}">
                <a16:creationId xmlns:a16="http://schemas.microsoft.com/office/drawing/2014/main" id="{1276BE6E-E215-5C8A-975A-95D547366DBC}"/>
              </a:ext>
            </a:extLst>
          </p:cNvPr>
          <p:cNvSpPr/>
          <p:nvPr/>
        </p:nvSpPr>
        <p:spPr>
          <a:xfrm>
            <a:off x="5151457" y="2924886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7" name="Star: 5 Points 36">
            <a:extLst>
              <a:ext uri="{FF2B5EF4-FFF2-40B4-BE49-F238E27FC236}">
                <a16:creationId xmlns:a16="http://schemas.microsoft.com/office/drawing/2014/main" id="{59F134B7-C618-6964-F5C5-6C3CB283612F}"/>
              </a:ext>
            </a:extLst>
          </p:cNvPr>
          <p:cNvSpPr/>
          <p:nvPr/>
        </p:nvSpPr>
        <p:spPr>
          <a:xfrm>
            <a:off x="5469914" y="2924885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8" name="Star: 5 Points 37">
            <a:extLst>
              <a:ext uri="{FF2B5EF4-FFF2-40B4-BE49-F238E27FC236}">
                <a16:creationId xmlns:a16="http://schemas.microsoft.com/office/drawing/2014/main" id="{0DB477E1-0A65-B904-2F65-1221A459A92D}"/>
              </a:ext>
            </a:extLst>
          </p:cNvPr>
          <p:cNvSpPr/>
          <p:nvPr/>
        </p:nvSpPr>
        <p:spPr>
          <a:xfrm>
            <a:off x="5788371" y="2924884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Star: 5 Points 38">
            <a:extLst>
              <a:ext uri="{FF2B5EF4-FFF2-40B4-BE49-F238E27FC236}">
                <a16:creationId xmlns:a16="http://schemas.microsoft.com/office/drawing/2014/main" id="{2613A51E-6D3A-7755-8714-35D6B9E8268E}"/>
              </a:ext>
            </a:extLst>
          </p:cNvPr>
          <p:cNvSpPr/>
          <p:nvPr/>
        </p:nvSpPr>
        <p:spPr>
          <a:xfrm>
            <a:off x="6086039" y="2929277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Star: 5 Points 39">
            <a:extLst>
              <a:ext uri="{FF2B5EF4-FFF2-40B4-BE49-F238E27FC236}">
                <a16:creationId xmlns:a16="http://schemas.microsoft.com/office/drawing/2014/main" id="{EC4ABBE9-F824-848B-9364-2D5007CAF991}"/>
              </a:ext>
            </a:extLst>
          </p:cNvPr>
          <p:cNvSpPr/>
          <p:nvPr/>
        </p:nvSpPr>
        <p:spPr>
          <a:xfrm>
            <a:off x="6414661" y="2928871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Star: 5 Points 40">
            <a:extLst>
              <a:ext uri="{FF2B5EF4-FFF2-40B4-BE49-F238E27FC236}">
                <a16:creationId xmlns:a16="http://schemas.microsoft.com/office/drawing/2014/main" id="{FE7158FB-1664-9D8D-D03C-E122D76DBD60}"/>
              </a:ext>
            </a:extLst>
          </p:cNvPr>
          <p:cNvSpPr/>
          <p:nvPr/>
        </p:nvSpPr>
        <p:spPr>
          <a:xfrm>
            <a:off x="6733118" y="2928870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Star: 5 Points 41">
            <a:extLst>
              <a:ext uri="{FF2B5EF4-FFF2-40B4-BE49-F238E27FC236}">
                <a16:creationId xmlns:a16="http://schemas.microsoft.com/office/drawing/2014/main" id="{8D9B138C-7323-6ACA-9B3F-576226C3EC72}"/>
              </a:ext>
            </a:extLst>
          </p:cNvPr>
          <p:cNvSpPr/>
          <p:nvPr/>
        </p:nvSpPr>
        <p:spPr>
          <a:xfrm>
            <a:off x="7030786" y="2933263"/>
            <a:ext cx="282586" cy="329441"/>
          </a:xfrm>
          <a:prstGeom prst="star5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22992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7" y="691788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8A0817F-0E9E-FC55-B0A5-44D604E46B5D}"/>
              </a:ext>
            </a:extLst>
          </p:cNvPr>
          <p:cNvSpPr txBox="1"/>
          <p:nvPr/>
        </p:nvSpPr>
        <p:spPr>
          <a:xfrm>
            <a:off x="1814725" y="3854200"/>
            <a:ext cx="868930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dirty="0"/>
              <a:t>In explore only approach, you will visit each restaurant </a:t>
            </a:r>
            <a:r>
              <a:rPr lang="en-PH" sz="2500" b="1" dirty="0">
                <a:solidFill>
                  <a:srgbClr val="00B050"/>
                </a:solidFill>
              </a:rPr>
              <a:t>100 times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88C0D3-2C46-7284-BEA0-D4461B4C2B47}"/>
              </a:ext>
            </a:extLst>
          </p:cNvPr>
          <p:cNvSpPr txBox="1"/>
          <p:nvPr/>
        </p:nvSpPr>
        <p:spPr>
          <a:xfrm>
            <a:off x="1697928" y="2960195"/>
            <a:ext cx="14189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/>
              <a:t>100 visits</a:t>
            </a:r>
            <a:endParaRPr lang="en-PH" sz="2500" b="1" dirty="0">
              <a:solidFill>
                <a:srgbClr val="00B05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99F1AB-5D92-8255-DCE6-2497D6A85C1A}"/>
              </a:ext>
            </a:extLst>
          </p:cNvPr>
          <p:cNvSpPr txBox="1"/>
          <p:nvPr/>
        </p:nvSpPr>
        <p:spPr>
          <a:xfrm>
            <a:off x="5386511" y="2960195"/>
            <a:ext cx="14189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/>
              <a:t>100 visits</a:t>
            </a:r>
            <a:endParaRPr lang="en-PH" sz="2500" b="1" dirty="0">
              <a:solidFill>
                <a:srgbClr val="00B05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EBE5-E1A7-7F6F-3412-95E33E83E0D6}"/>
              </a:ext>
            </a:extLst>
          </p:cNvPr>
          <p:cNvSpPr txBox="1"/>
          <p:nvPr/>
        </p:nvSpPr>
        <p:spPr>
          <a:xfrm>
            <a:off x="9126246" y="2941898"/>
            <a:ext cx="141897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1" dirty="0"/>
              <a:t>100 visits</a:t>
            </a:r>
            <a:endParaRPr lang="en-PH" sz="2500" b="1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B463C9-4A23-0A7C-2649-EBE0CDA2A23F}"/>
                  </a:ext>
                </a:extLst>
              </p:cNvPr>
              <p:cNvSpPr txBox="1"/>
              <p:nvPr/>
            </p:nvSpPr>
            <p:spPr>
              <a:xfrm>
                <a:off x="6721977" y="4650012"/>
                <a:ext cx="790601" cy="8150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PH" sz="25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sz="2500" b="0" i="1" dirty="0" smtClean="0">
                              <a:latin typeface="Cambria Math" panose="02040503050406030204" pitchFamily="18" charset="0"/>
                            </a:rPr>
                            <m:t>300</m:t>
                          </m:r>
                        </m:num>
                        <m:den>
                          <m:r>
                            <a:rPr lang="en-PH" sz="2500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PH" sz="25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DB463C9-4A23-0A7C-2649-EBE0CDA2A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77" y="4650012"/>
                <a:ext cx="790601" cy="81509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888479-67B8-95C5-5987-816524C6A1FC}"/>
                  </a:ext>
                </a:extLst>
              </p:cNvPr>
              <p:cNvSpPr txBox="1"/>
              <p:nvPr/>
            </p:nvSpPr>
            <p:spPr>
              <a:xfrm>
                <a:off x="3288634" y="4750607"/>
                <a:ext cx="3205621" cy="6898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PH" sz="25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PH" sz="2500" b="0" i="1" dirty="0" smtClean="0">
                            <a:latin typeface="Cambria Math" panose="02040503050406030204" pitchFamily="18" charset="0"/>
                          </a:rPr>
                          <m:t>𝑡𝑜𝑡𝑎𝑙</m:t>
                        </m:r>
                        <m:r>
                          <a:rPr lang="en-PH" sz="25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500" b="0" i="1" dirty="0" smtClean="0">
                            <a:latin typeface="Cambria Math" panose="02040503050406030204" pitchFamily="18" charset="0"/>
                          </a:rPr>
                          <m:t>𝑑𝑎𝑦𝑠</m:t>
                        </m:r>
                      </m:num>
                      <m:den>
                        <m:r>
                          <a:rPr lang="en-PH" sz="2500" b="0" i="1" dirty="0" smtClean="0">
                            <a:latin typeface="Cambria Math" panose="02040503050406030204" pitchFamily="18" charset="0"/>
                          </a:rPr>
                          <m:t>𝑛𝑢𝑚𝑏𝑒𝑟</m:t>
                        </m:r>
                        <m:r>
                          <a:rPr lang="en-PH" sz="25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500" b="0" i="1" dirty="0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PH" sz="25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PH" sz="2500" b="0" i="1" dirty="0" smtClean="0">
                            <a:latin typeface="Cambria Math" panose="02040503050406030204" pitchFamily="18" charset="0"/>
                          </a:rPr>
                          <m:t>𝑟𝑒𝑠𝑡𝑎𝑢𝑟𝑎𝑛𝑡𝑠</m:t>
                        </m:r>
                      </m:den>
                    </m:f>
                  </m:oMath>
                </a14:m>
                <a:r>
                  <a:rPr lang="en-PH" sz="2500" dirty="0"/>
                  <a:t> = 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0888479-67B8-95C5-5987-816524C6A1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8634" y="4750607"/>
                <a:ext cx="3205621" cy="689869"/>
              </a:xfrm>
              <a:prstGeom prst="rect">
                <a:avLst/>
              </a:prstGeom>
              <a:blipFill>
                <a:blip r:embed="rId8"/>
                <a:stretch>
                  <a:fillRect r="-2091" b="-2655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7547559-1DF4-2534-3CC7-F579A1CA3C24}"/>
              </a:ext>
            </a:extLst>
          </p:cNvPr>
          <p:cNvSpPr txBox="1"/>
          <p:nvPr/>
        </p:nvSpPr>
        <p:spPr>
          <a:xfrm>
            <a:off x="7754218" y="4857014"/>
            <a:ext cx="90281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2500" b="0" dirty="0"/>
              <a:t>= 100</a:t>
            </a:r>
            <a:endParaRPr lang="en-PH" sz="2500" dirty="0"/>
          </a:p>
        </p:txBody>
      </p:sp>
    </p:spTree>
    <p:extLst>
      <p:ext uri="{BB962C8B-B14F-4D97-AF65-F5344CB8AC3E}">
        <p14:creationId xmlns:p14="http://schemas.microsoft.com/office/powerpoint/2010/main" val="261596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6D100DC-2D32-E260-894B-336C01B94A99}"/>
              </a:ext>
            </a:extLst>
          </p:cNvPr>
          <p:cNvSpPr txBox="1"/>
          <p:nvPr/>
        </p:nvSpPr>
        <p:spPr>
          <a:xfrm>
            <a:off x="2473854" y="3416553"/>
            <a:ext cx="724429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H" sz="3000" dirty="0"/>
              <a:t>Calculate the total regret </a:t>
            </a:r>
            <a:r>
              <a:rPr lang="el-GR" sz="30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ρ</a:t>
            </a:r>
            <a:r>
              <a:rPr lang="en-PH" sz="30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 (Rho)</a:t>
            </a:r>
          </a:p>
          <a:p>
            <a:pPr algn="ctr"/>
            <a:endParaRPr lang="en-PH" sz="3000" i="1" dirty="0">
              <a:solidFill>
                <a:srgbClr val="222222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l-GR" sz="3000" i="1" dirty="0">
                <a:solidFill>
                  <a:srgbClr val="222222"/>
                </a:solidFill>
                <a:effectLst/>
                <a:latin typeface="times new roman" panose="02020603050405020304" pitchFamily="18" charset="0"/>
              </a:rPr>
              <a:t>ρ</a:t>
            </a:r>
            <a:r>
              <a:rPr lang="en-PH" sz="3000" i="1" dirty="0">
                <a:solidFill>
                  <a:srgbClr val="222222"/>
                </a:solidFill>
                <a:latin typeface="times new roman" panose="02020603050405020304" pitchFamily="18" charset="0"/>
              </a:rPr>
              <a:t> = maximum happiness - average happiness </a:t>
            </a:r>
            <a:endParaRPr lang="en-PH" sz="3000" i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5723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DB788D-FD29-F732-CE42-339154E0EC82}"/>
              </a:ext>
            </a:extLst>
          </p:cNvPr>
          <p:cNvSpPr txBox="1"/>
          <p:nvPr/>
        </p:nvSpPr>
        <p:spPr>
          <a:xfrm>
            <a:off x="3567961" y="4662213"/>
            <a:ext cx="51828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100 (10) + 100 (8) + 100 (5)</a:t>
            </a:r>
          </a:p>
          <a:p>
            <a:endParaRPr lang="en-PH" sz="30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n-PH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1000 + 800 + 500 = </a:t>
            </a:r>
            <a:r>
              <a:rPr lang="en-PH" sz="30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2300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56C05-8239-DBAF-2D3D-118C0C5C6BD6}"/>
              </a:ext>
            </a:extLst>
          </p:cNvPr>
          <p:cNvSpPr txBox="1"/>
          <p:nvPr/>
        </p:nvSpPr>
        <p:spPr>
          <a:xfrm>
            <a:off x="3041073" y="3961850"/>
            <a:ext cx="61098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>
                <a:solidFill>
                  <a:srgbClr val="222222"/>
                </a:solidFill>
                <a:latin typeface="times new roman" panose="02020603050405020304" pitchFamily="18" charset="0"/>
              </a:rPr>
              <a:t>Calculate average happiness</a:t>
            </a:r>
            <a:endParaRPr lang="en-PH" sz="3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27F2BE3-7324-EF1E-21B8-41CEDF23CDB5}"/>
              </a:ext>
            </a:extLst>
          </p:cNvPr>
          <p:cNvSpPr txBox="1"/>
          <p:nvPr/>
        </p:nvSpPr>
        <p:spPr>
          <a:xfrm>
            <a:off x="1033153" y="3014356"/>
            <a:ext cx="2837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Mean happiness (</a:t>
            </a:r>
            <a:r>
              <a:rPr lang="el-GR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PH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10</a:t>
            </a:r>
          </a:p>
          <a:p>
            <a:r>
              <a:rPr lang="en-PH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Times visited = 100</a:t>
            </a:r>
            <a:endParaRPr lang="en-PH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AE34B1-FACB-C742-7248-EB8252E05551}"/>
              </a:ext>
            </a:extLst>
          </p:cNvPr>
          <p:cNvSpPr txBox="1"/>
          <p:nvPr/>
        </p:nvSpPr>
        <p:spPr>
          <a:xfrm>
            <a:off x="4740869" y="3014355"/>
            <a:ext cx="2837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Mean happiness (</a:t>
            </a:r>
            <a:r>
              <a:rPr lang="el-GR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PH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PH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  <a:endParaRPr lang="en-PH" sz="1800" dirty="0">
              <a:solidFill>
                <a:srgbClr val="222222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r>
              <a:rPr lang="en-PH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Times visited = 100</a:t>
            </a:r>
            <a:endParaRPr lang="en-PH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4D70A4-432F-DC7B-CD1A-E4A07C76A4D7}"/>
              </a:ext>
            </a:extLst>
          </p:cNvPr>
          <p:cNvSpPr txBox="1"/>
          <p:nvPr/>
        </p:nvSpPr>
        <p:spPr>
          <a:xfrm>
            <a:off x="8379704" y="2951896"/>
            <a:ext cx="28370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Mean happiness (</a:t>
            </a:r>
            <a:r>
              <a:rPr lang="el-GR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μ</a:t>
            </a:r>
            <a:r>
              <a:rPr lang="en-PH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r>
              <a:rPr lang="en-PH" sz="1800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5</a:t>
            </a:r>
          </a:p>
          <a:p>
            <a:r>
              <a:rPr lang="en-PH" sz="1800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Times visited = 100</a:t>
            </a:r>
            <a:endParaRPr lang="en-PH" sz="1800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57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DB788D-FD29-F732-CE42-339154E0EC82}"/>
              </a:ext>
            </a:extLst>
          </p:cNvPr>
          <p:cNvSpPr txBox="1"/>
          <p:nvPr/>
        </p:nvSpPr>
        <p:spPr>
          <a:xfrm>
            <a:off x="4634531" y="4995645"/>
            <a:ext cx="291618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10 x 300 = </a:t>
            </a:r>
            <a:r>
              <a:rPr lang="en-PH" sz="3000" b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3000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56C05-8239-DBAF-2D3D-118C0C5C6BD6}"/>
              </a:ext>
            </a:extLst>
          </p:cNvPr>
          <p:cNvSpPr txBox="1"/>
          <p:nvPr/>
        </p:nvSpPr>
        <p:spPr>
          <a:xfrm>
            <a:off x="781361" y="3195152"/>
            <a:ext cx="1075602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PH" sz="3000" dirty="0">
                <a:solidFill>
                  <a:srgbClr val="222222"/>
                </a:solidFill>
                <a:latin typeface="times new roman" panose="02020603050405020304" pitchFamily="18" charset="0"/>
              </a:rPr>
              <a:t>Maximum happiness or Optimal happiness is the value assuming that you already know which restaurant has the highest average/mean happiness and you went to that restaurant for 300 days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2680593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99000"/>
            <a:lum/>
          </a:blip>
          <a:srcRect/>
          <a:stretch>
            <a:fillRect t="89000" r="85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8E7DE1-45EE-476A-A474-0F3C264A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139541"/>
            <a:ext cx="12192000" cy="718459"/>
          </a:xfrm>
          <a:ln w="28575">
            <a:solidFill>
              <a:schemeClr val="accent5">
                <a:lumMod val="50000"/>
              </a:schemeClr>
            </a:solidFill>
          </a:ln>
        </p:spPr>
        <p:txBody>
          <a:bodyPr/>
          <a:lstStyle/>
          <a:p>
            <a:pPr algn="r"/>
            <a:r>
              <a:rPr lang="en-PH" b="1">
                <a:solidFill>
                  <a:schemeClr val="tx1"/>
                </a:solidFill>
              </a:rPr>
              <a:t>CCOBJPGL</a:t>
            </a:r>
            <a:endParaRPr lang="en-PH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444037F-B658-D82C-5DCA-53E8AA1493D7}"/>
              </a:ext>
            </a:extLst>
          </p:cNvPr>
          <p:cNvSpPr txBox="1">
            <a:spLocks/>
          </p:cNvSpPr>
          <p:nvPr/>
        </p:nvSpPr>
        <p:spPr>
          <a:xfrm>
            <a:off x="1524000" y="982059"/>
            <a:ext cx="9144000" cy="4290585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00000"/>
              </a:lnSpc>
              <a:buFont typeface="Wingdings" panose="05000000000000000000" pitchFamily="2" charset="2"/>
              <a:buChar char="§"/>
            </a:pPr>
            <a:endParaRPr lang="en-US" sz="2500" dirty="0">
              <a:latin typeface="Calibri (Body)"/>
            </a:endParaRPr>
          </a:p>
        </p:txBody>
      </p:sp>
      <p:pic>
        <p:nvPicPr>
          <p:cNvPr id="8" name="Picture 7" descr="A picture containing text, sky, road, sign&#10;&#10;Description automatically generated">
            <a:extLst>
              <a:ext uri="{FF2B5EF4-FFF2-40B4-BE49-F238E27FC236}">
                <a16:creationId xmlns:a16="http://schemas.microsoft.com/office/drawing/2014/main" id="{6BAB9363-39F2-1BD9-21C4-4633019474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 descr="A picture containing text, store&#10;&#10;Description automatically generated">
            <a:extLst>
              <a:ext uri="{FF2B5EF4-FFF2-40B4-BE49-F238E27FC236}">
                <a16:creationId xmlns:a16="http://schemas.microsoft.com/office/drawing/2014/main" id="{AE695DC3-73ED-CBE6-C51A-61C27B9189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3001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 descr="A picture containing text, building, outdoor, sky&#10;&#10;Description automatically generated">
            <a:extLst>
              <a:ext uri="{FF2B5EF4-FFF2-40B4-BE49-F238E27FC236}">
                <a16:creationId xmlns:a16="http://schemas.microsoft.com/office/drawing/2014/main" id="{AFFE466F-473E-728E-D9A9-56072AF5E3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1835" y="689329"/>
            <a:ext cx="2952750" cy="207348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3DB788D-FD29-F732-CE42-339154E0EC82}"/>
              </a:ext>
            </a:extLst>
          </p:cNvPr>
          <p:cNvSpPr txBox="1"/>
          <p:nvPr/>
        </p:nvSpPr>
        <p:spPr>
          <a:xfrm>
            <a:off x="4659606" y="4163973"/>
            <a:ext cx="299953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sz="3000" i="1" dirty="0">
                <a:solidFill>
                  <a:srgbClr val="222222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PH" sz="3000" i="1" dirty="0">
                <a:solidFill>
                  <a:srgbClr val="222222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</a:t>
            </a:r>
            <a:r>
              <a:rPr lang="en-PH" sz="3000" dirty="0">
                <a:latin typeface="Cambria Math" panose="02040503050406030204" pitchFamily="18" charset="0"/>
                <a:ea typeface="Cambria Math" panose="02040503050406030204" pitchFamily="18" charset="0"/>
              </a:rPr>
              <a:t>3000 – 2300 </a:t>
            </a:r>
          </a:p>
          <a:p>
            <a:pPr algn="ctr"/>
            <a:endParaRPr lang="en-PH" sz="3000" b="1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  <a:p>
            <a:pPr algn="ctr"/>
            <a:r>
              <a:rPr lang="el-GR" sz="3000" b="1" i="1" dirty="0">
                <a:solidFill>
                  <a:srgbClr val="00B050"/>
                </a:solidFill>
                <a:effectLst/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PH" sz="3000" b="1" i="1" dirty="0">
                <a:solidFill>
                  <a:srgbClr val="00B05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 = 700</a:t>
            </a:r>
          </a:p>
          <a:p>
            <a:pPr algn="ctr"/>
            <a:endParaRPr lang="en-PH" sz="3000" b="1" dirty="0">
              <a:solidFill>
                <a:srgbClr val="00B050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756C05-8239-DBAF-2D3D-118C0C5C6BD6}"/>
              </a:ext>
            </a:extLst>
          </p:cNvPr>
          <p:cNvSpPr txBox="1"/>
          <p:nvPr/>
        </p:nvSpPr>
        <p:spPr>
          <a:xfrm>
            <a:off x="2922320" y="3352713"/>
            <a:ext cx="610985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PH" sz="3000" dirty="0">
                <a:solidFill>
                  <a:srgbClr val="222222"/>
                </a:solidFill>
                <a:latin typeface="times new roman" panose="02020603050405020304" pitchFamily="18" charset="0"/>
              </a:rPr>
              <a:t>Calculate regret</a:t>
            </a:r>
            <a:endParaRPr lang="en-PH" sz="3000" dirty="0"/>
          </a:p>
        </p:txBody>
      </p:sp>
    </p:spTree>
    <p:extLst>
      <p:ext uri="{BB962C8B-B14F-4D97-AF65-F5344CB8AC3E}">
        <p14:creationId xmlns:p14="http://schemas.microsoft.com/office/powerpoint/2010/main" val="1456505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1582</TotalTime>
  <Words>227</Words>
  <Application>Microsoft Office PowerPoint</Application>
  <PresentationFormat>Widescreen</PresentationFormat>
  <Paragraphs>57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Cambria Math</vt:lpstr>
      <vt:lpstr>times new roman</vt:lpstr>
      <vt:lpstr>Wingdings</vt:lpstr>
      <vt:lpstr>Office Theme</vt:lpstr>
      <vt:lpstr>Explore Only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SLY Ponio</dc:creator>
  <cp:lastModifiedBy>SLY Ponio</cp:lastModifiedBy>
  <cp:revision>230</cp:revision>
  <dcterms:created xsi:type="dcterms:W3CDTF">2022-05-11T03:47:05Z</dcterms:created>
  <dcterms:modified xsi:type="dcterms:W3CDTF">2023-04-17T11:10:22Z</dcterms:modified>
</cp:coreProperties>
</file>