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335" r:id="rId3"/>
    <p:sldId id="339" r:id="rId4"/>
    <p:sldId id="341" r:id="rId5"/>
    <p:sldId id="342" r:id="rId6"/>
    <p:sldId id="343" r:id="rId7"/>
    <p:sldId id="344" r:id="rId8"/>
    <p:sldId id="340" r:id="rId9"/>
    <p:sldId id="345" r:id="rId10"/>
    <p:sldId id="346" r:id="rId11"/>
    <p:sldId id="34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5FF2ED-5567-445A-B3E0-3393544B04A6}" v="675" dt="2022-05-11T04:00:20.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7" autoAdjust="0"/>
    <p:restoredTop sz="94102" autoAdjust="0"/>
  </p:normalViewPr>
  <p:slideViewPr>
    <p:cSldViewPr snapToGrid="0">
      <p:cViewPr varScale="1">
        <p:scale>
          <a:sx n="150" d="100"/>
          <a:sy n="150" d="100"/>
        </p:scale>
        <p:origin x="12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6E1FD-E7A0-497B-BBC0-740BAAC97C64}" type="datetimeFigureOut">
              <a:rPr lang="en-PH" smtClean="0"/>
              <a:t>17/04/2023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0CCE9-4AAE-4E1F-85AD-521A406D6524}" type="slidenum">
              <a:rPr lang="en-PH" smtClean="0"/>
              <a:t>‹#›</a:t>
            </a:fld>
            <a:endParaRPr lang="en-PH"/>
          </a:p>
        </p:txBody>
      </p:sp>
    </p:spTree>
    <p:extLst>
      <p:ext uri="{BB962C8B-B14F-4D97-AF65-F5344CB8AC3E}">
        <p14:creationId xmlns:p14="http://schemas.microsoft.com/office/powerpoint/2010/main" val="155985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a:t>
            </a:fld>
            <a:endParaRPr lang="en-PH"/>
          </a:p>
        </p:txBody>
      </p:sp>
    </p:spTree>
    <p:extLst>
      <p:ext uri="{BB962C8B-B14F-4D97-AF65-F5344CB8AC3E}">
        <p14:creationId xmlns:p14="http://schemas.microsoft.com/office/powerpoint/2010/main" val="1338840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10</a:t>
            </a:fld>
            <a:endParaRPr lang="en-PH"/>
          </a:p>
        </p:txBody>
      </p:sp>
    </p:spTree>
    <p:extLst>
      <p:ext uri="{BB962C8B-B14F-4D97-AF65-F5344CB8AC3E}">
        <p14:creationId xmlns:p14="http://schemas.microsoft.com/office/powerpoint/2010/main" val="846114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11</a:t>
            </a:fld>
            <a:endParaRPr lang="en-PH"/>
          </a:p>
        </p:txBody>
      </p:sp>
    </p:spTree>
    <p:extLst>
      <p:ext uri="{BB962C8B-B14F-4D97-AF65-F5344CB8AC3E}">
        <p14:creationId xmlns:p14="http://schemas.microsoft.com/office/powerpoint/2010/main" val="642462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a:t>
            </a:fld>
            <a:endParaRPr lang="en-PH"/>
          </a:p>
        </p:txBody>
      </p:sp>
    </p:spTree>
    <p:extLst>
      <p:ext uri="{BB962C8B-B14F-4D97-AF65-F5344CB8AC3E}">
        <p14:creationId xmlns:p14="http://schemas.microsoft.com/office/powerpoint/2010/main" val="373941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a:t>
            </a:fld>
            <a:endParaRPr lang="en-PH"/>
          </a:p>
        </p:txBody>
      </p:sp>
    </p:spTree>
    <p:extLst>
      <p:ext uri="{BB962C8B-B14F-4D97-AF65-F5344CB8AC3E}">
        <p14:creationId xmlns:p14="http://schemas.microsoft.com/office/powerpoint/2010/main" val="103917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4</a:t>
            </a:fld>
            <a:endParaRPr lang="en-PH"/>
          </a:p>
        </p:txBody>
      </p:sp>
    </p:spTree>
    <p:extLst>
      <p:ext uri="{BB962C8B-B14F-4D97-AF65-F5344CB8AC3E}">
        <p14:creationId xmlns:p14="http://schemas.microsoft.com/office/powerpoint/2010/main" val="2093274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5</a:t>
            </a:fld>
            <a:endParaRPr lang="en-PH"/>
          </a:p>
        </p:txBody>
      </p:sp>
    </p:spTree>
    <p:extLst>
      <p:ext uri="{BB962C8B-B14F-4D97-AF65-F5344CB8AC3E}">
        <p14:creationId xmlns:p14="http://schemas.microsoft.com/office/powerpoint/2010/main" val="176217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6</a:t>
            </a:fld>
            <a:endParaRPr lang="en-PH"/>
          </a:p>
        </p:txBody>
      </p:sp>
    </p:spTree>
    <p:extLst>
      <p:ext uri="{BB962C8B-B14F-4D97-AF65-F5344CB8AC3E}">
        <p14:creationId xmlns:p14="http://schemas.microsoft.com/office/powerpoint/2010/main" val="2799988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7</a:t>
            </a:fld>
            <a:endParaRPr lang="en-PH"/>
          </a:p>
        </p:txBody>
      </p:sp>
    </p:spTree>
    <p:extLst>
      <p:ext uri="{BB962C8B-B14F-4D97-AF65-F5344CB8AC3E}">
        <p14:creationId xmlns:p14="http://schemas.microsoft.com/office/powerpoint/2010/main" val="3041921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8</a:t>
            </a:fld>
            <a:endParaRPr lang="en-PH"/>
          </a:p>
        </p:txBody>
      </p:sp>
    </p:spTree>
    <p:extLst>
      <p:ext uri="{BB962C8B-B14F-4D97-AF65-F5344CB8AC3E}">
        <p14:creationId xmlns:p14="http://schemas.microsoft.com/office/powerpoint/2010/main" val="3742499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9</a:t>
            </a:fld>
            <a:endParaRPr lang="en-PH"/>
          </a:p>
        </p:txBody>
      </p:sp>
    </p:spTree>
    <p:extLst>
      <p:ext uri="{BB962C8B-B14F-4D97-AF65-F5344CB8AC3E}">
        <p14:creationId xmlns:p14="http://schemas.microsoft.com/office/powerpoint/2010/main" val="1265985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1E6E-2408-484E-8979-2DB96F2F8A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C947B426-68B8-4CB7-871C-5CC84E86C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37352935-9451-4839-96FB-E9A8FCCD6D96}"/>
              </a:ext>
            </a:extLst>
          </p:cNvPr>
          <p:cNvSpPr>
            <a:spLocks noGrp="1"/>
          </p:cNvSpPr>
          <p:nvPr>
            <p:ph type="dt" sz="half" idx="10"/>
          </p:nvPr>
        </p:nvSpPr>
        <p:spPr/>
        <p:txBody>
          <a:bodyPr/>
          <a:lstStyle/>
          <a:p>
            <a:fld id="{0CCF0B81-6BD8-4C65-9459-815598C5F1F4}" type="datetimeFigureOut">
              <a:rPr lang="en-PH" smtClean="0"/>
              <a:t>17/04/2023</a:t>
            </a:fld>
            <a:endParaRPr lang="en-PH"/>
          </a:p>
        </p:txBody>
      </p:sp>
      <p:sp>
        <p:nvSpPr>
          <p:cNvPr id="5" name="Footer Placeholder 4">
            <a:extLst>
              <a:ext uri="{FF2B5EF4-FFF2-40B4-BE49-F238E27FC236}">
                <a16:creationId xmlns:a16="http://schemas.microsoft.com/office/drawing/2014/main" id="{B468F784-7AF5-4560-BEFA-8C8096530B5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3498F6B-191E-4E4B-BE34-C7613712597C}"/>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13193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9526-6B4B-4B7C-836C-CA5ECFEE1878}"/>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2D3F895-13B7-4F09-8F2B-7C7B281BDC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FED4FF3-605C-448B-ABE0-7A159B7B3BA6}"/>
              </a:ext>
            </a:extLst>
          </p:cNvPr>
          <p:cNvSpPr>
            <a:spLocks noGrp="1"/>
          </p:cNvSpPr>
          <p:nvPr>
            <p:ph type="dt" sz="half" idx="10"/>
          </p:nvPr>
        </p:nvSpPr>
        <p:spPr/>
        <p:txBody>
          <a:bodyPr/>
          <a:lstStyle/>
          <a:p>
            <a:fld id="{0CCF0B81-6BD8-4C65-9459-815598C5F1F4}" type="datetimeFigureOut">
              <a:rPr lang="en-PH" smtClean="0"/>
              <a:t>17/04/2023</a:t>
            </a:fld>
            <a:endParaRPr lang="en-PH"/>
          </a:p>
        </p:txBody>
      </p:sp>
      <p:sp>
        <p:nvSpPr>
          <p:cNvPr id="5" name="Footer Placeholder 4">
            <a:extLst>
              <a:ext uri="{FF2B5EF4-FFF2-40B4-BE49-F238E27FC236}">
                <a16:creationId xmlns:a16="http://schemas.microsoft.com/office/drawing/2014/main" id="{F5D10917-6EAA-48EE-AE32-E15F33FCA10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9451C44-2EAE-49AE-A864-682DEB3D8E3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196941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FD600-C7E3-42EE-9735-2FE3EDE776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6C80727-2711-434B-AEFB-9E214673E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1B47950-A376-49E5-A09E-DEAA9AD59B10}"/>
              </a:ext>
            </a:extLst>
          </p:cNvPr>
          <p:cNvSpPr>
            <a:spLocks noGrp="1"/>
          </p:cNvSpPr>
          <p:nvPr>
            <p:ph type="dt" sz="half" idx="10"/>
          </p:nvPr>
        </p:nvSpPr>
        <p:spPr/>
        <p:txBody>
          <a:bodyPr/>
          <a:lstStyle/>
          <a:p>
            <a:fld id="{0CCF0B81-6BD8-4C65-9459-815598C5F1F4}" type="datetimeFigureOut">
              <a:rPr lang="en-PH" smtClean="0"/>
              <a:t>17/04/2023</a:t>
            </a:fld>
            <a:endParaRPr lang="en-PH"/>
          </a:p>
        </p:txBody>
      </p:sp>
      <p:sp>
        <p:nvSpPr>
          <p:cNvPr id="5" name="Footer Placeholder 4">
            <a:extLst>
              <a:ext uri="{FF2B5EF4-FFF2-40B4-BE49-F238E27FC236}">
                <a16:creationId xmlns:a16="http://schemas.microsoft.com/office/drawing/2014/main" id="{47D8641F-5631-4BB0-94A8-CB1A2D78FDD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B056033-BC76-47F3-AA32-F159420DFDA7}"/>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426884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7643-F5D7-48E2-ADAB-95C74CECF06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00FC6CC-B49B-452C-8E9C-808488E73C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2CBF4EE-800F-479B-9D99-FD0B990C4D09}"/>
              </a:ext>
            </a:extLst>
          </p:cNvPr>
          <p:cNvSpPr>
            <a:spLocks noGrp="1"/>
          </p:cNvSpPr>
          <p:nvPr>
            <p:ph type="dt" sz="half" idx="10"/>
          </p:nvPr>
        </p:nvSpPr>
        <p:spPr/>
        <p:txBody>
          <a:bodyPr/>
          <a:lstStyle/>
          <a:p>
            <a:fld id="{0CCF0B81-6BD8-4C65-9459-815598C5F1F4}" type="datetimeFigureOut">
              <a:rPr lang="en-PH" smtClean="0"/>
              <a:t>17/04/2023</a:t>
            </a:fld>
            <a:endParaRPr lang="en-PH"/>
          </a:p>
        </p:txBody>
      </p:sp>
      <p:sp>
        <p:nvSpPr>
          <p:cNvPr id="5" name="Footer Placeholder 4">
            <a:extLst>
              <a:ext uri="{FF2B5EF4-FFF2-40B4-BE49-F238E27FC236}">
                <a16:creationId xmlns:a16="http://schemas.microsoft.com/office/drawing/2014/main" id="{ABA3E0ED-BABB-43F4-8ACF-6AB1C583C02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2B6B210-80B8-4EC4-A5DD-626DF33507CE}"/>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8966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0E17-7239-452C-8B6C-2DE99BB75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C82621D8-37ED-476B-884F-26990A946C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FE869-1B16-425A-9EFF-D1D147E64F8E}"/>
              </a:ext>
            </a:extLst>
          </p:cNvPr>
          <p:cNvSpPr>
            <a:spLocks noGrp="1"/>
          </p:cNvSpPr>
          <p:nvPr>
            <p:ph type="dt" sz="half" idx="10"/>
          </p:nvPr>
        </p:nvSpPr>
        <p:spPr/>
        <p:txBody>
          <a:bodyPr/>
          <a:lstStyle/>
          <a:p>
            <a:fld id="{0CCF0B81-6BD8-4C65-9459-815598C5F1F4}" type="datetimeFigureOut">
              <a:rPr lang="en-PH" smtClean="0"/>
              <a:t>17/04/2023</a:t>
            </a:fld>
            <a:endParaRPr lang="en-PH"/>
          </a:p>
        </p:txBody>
      </p:sp>
      <p:sp>
        <p:nvSpPr>
          <p:cNvPr id="5" name="Footer Placeholder 4">
            <a:extLst>
              <a:ext uri="{FF2B5EF4-FFF2-40B4-BE49-F238E27FC236}">
                <a16:creationId xmlns:a16="http://schemas.microsoft.com/office/drawing/2014/main" id="{FEB7772C-84B9-4CA4-BC65-3D41F9D331A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4F6E878-86EF-4ABF-A7AD-65B43A873D50}"/>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41262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03AF-7534-49E0-B0A2-F0403B159E1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4E63158-1F78-4261-99A0-55F573DD04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3B12B8E-1661-462B-A00C-FE1078E5F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F66763DF-E084-447E-A488-9F9D328A97D0}"/>
              </a:ext>
            </a:extLst>
          </p:cNvPr>
          <p:cNvSpPr>
            <a:spLocks noGrp="1"/>
          </p:cNvSpPr>
          <p:nvPr>
            <p:ph type="dt" sz="half" idx="10"/>
          </p:nvPr>
        </p:nvSpPr>
        <p:spPr/>
        <p:txBody>
          <a:bodyPr/>
          <a:lstStyle/>
          <a:p>
            <a:fld id="{0CCF0B81-6BD8-4C65-9459-815598C5F1F4}" type="datetimeFigureOut">
              <a:rPr lang="en-PH" smtClean="0"/>
              <a:t>17/04/2023</a:t>
            </a:fld>
            <a:endParaRPr lang="en-PH"/>
          </a:p>
        </p:txBody>
      </p:sp>
      <p:sp>
        <p:nvSpPr>
          <p:cNvPr id="6" name="Footer Placeholder 5">
            <a:extLst>
              <a:ext uri="{FF2B5EF4-FFF2-40B4-BE49-F238E27FC236}">
                <a16:creationId xmlns:a16="http://schemas.microsoft.com/office/drawing/2014/main" id="{2D46663E-C0B8-407A-9C08-AD7A14CDF03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A444692-F2BB-4F15-9AC6-1D337C5F6BB9}"/>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5248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4591-52D4-4A6A-81FF-CF9B69DD3DCC}"/>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AD74561-7712-4BE5-B42C-1DF224123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6369D-C1D0-4A4F-85B0-DC21BD7E9C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0D26301-7EFA-4E2D-8E37-01989EDE4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68D5A3-0863-4C19-8CDF-E5F6380092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861BD46F-0A9D-4A21-A809-A8A4915A7137}"/>
              </a:ext>
            </a:extLst>
          </p:cNvPr>
          <p:cNvSpPr>
            <a:spLocks noGrp="1"/>
          </p:cNvSpPr>
          <p:nvPr>
            <p:ph type="dt" sz="half" idx="10"/>
          </p:nvPr>
        </p:nvSpPr>
        <p:spPr/>
        <p:txBody>
          <a:bodyPr/>
          <a:lstStyle/>
          <a:p>
            <a:fld id="{0CCF0B81-6BD8-4C65-9459-815598C5F1F4}" type="datetimeFigureOut">
              <a:rPr lang="en-PH" smtClean="0"/>
              <a:t>17/04/2023</a:t>
            </a:fld>
            <a:endParaRPr lang="en-PH"/>
          </a:p>
        </p:txBody>
      </p:sp>
      <p:sp>
        <p:nvSpPr>
          <p:cNvPr id="8" name="Footer Placeholder 7">
            <a:extLst>
              <a:ext uri="{FF2B5EF4-FFF2-40B4-BE49-F238E27FC236}">
                <a16:creationId xmlns:a16="http://schemas.microsoft.com/office/drawing/2014/main" id="{63B3FE40-3AE1-4501-BD99-5BB30AA8E9EF}"/>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819DB7BF-E7E2-4599-93C1-314862B49E9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79554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A4B7-5BD0-45CE-A3AB-0BDAEBCB2F8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85317F3A-B35D-4332-A083-A8EA82A8CCFF}"/>
              </a:ext>
            </a:extLst>
          </p:cNvPr>
          <p:cNvSpPr>
            <a:spLocks noGrp="1"/>
          </p:cNvSpPr>
          <p:nvPr>
            <p:ph type="dt" sz="half" idx="10"/>
          </p:nvPr>
        </p:nvSpPr>
        <p:spPr/>
        <p:txBody>
          <a:bodyPr/>
          <a:lstStyle/>
          <a:p>
            <a:fld id="{0CCF0B81-6BD8-4C65-9459-815598C5F1F4}" type="datetimeFigureOut">
              <a:rPr lang="en-PH" smtClean="0"/>
              <a:t>17/04/2023</a:t>
            </a:fld>
            <a:endParaRPr lang="en-PH"/>
          </a:p>
        </p:txBody>
      </p:sp>
      <p:sp>
        <p:nvSpPr>
          <p:cNvPr id="4" name="Footer Placeholder 3">
            <a:extLst>
              <a:ext uri="{FF2B5EF4-FFF2-40B4-BE49-F238E27FC236}">
                <a16:creationId xmlns:a16="http://schemas.microsoft.com/office/drawing/2014/main" id="{955D1BAA-3C55-422C-9DDB-C8FA246675AF}"/>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14545CCC-0421-4BC8-A428-7D6891975624}"/>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76104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8D164-8317-4375-AC20-4E5ECFBC8304}"/>
              </a:ext>
            </a:extLst>
          </p:cNvPr>
          <p:cNvSpPr>
            <a:spLocks noGrp="1"/>
          </p:cNvSpPr>
          <p:nvPr>
            <p:ph type="dt" sz="half" idx="10"/>
          </p:nvPr>
        </p:nvSpPr>
        <p:spPr/>
        <p:txBody>
          <a:bodyPr/>
          <a:lstStyle/>
          <a:p>
            <a:fld id="{0CCF0B81-6BD8-4C65-9459-815598C5F1F4}" type="datetimeFigureOut">
              <a:rPr lang="en-PH" smtClean="0"/>
              <a:t>17/04/2023</a:t>
            </a:fld>
            <a:endParaRPr lang="en-PH"/>
          </a:p>
        </p:txBody>
      </p:sp>
      <p:sp>
        <p:nvSpPr>
          <p:cNvPr id="3" name="Footer Placeholder 2">
            <a:extLst>
              <a:ext uri="{FF2B5EF4-FFF2-40B4-BE49-F238E27FC236}">
                <a16:creationId xmlns:a16="http://schemas.microsoft.com/office/drawing/2014/main" id="{2CE65B31-8161-47C0-B8D2-02FC9D063539}"/>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5B8A5A49-C1DE-4043-9C4E-CA88B7D930C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47450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1128-45F1-4E37-A76C-48135B4B5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6A6B574-F2D0-4A1E-971A-951AD113F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284A9BF5-4AAF-46A8-9307-3E49D1DC7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4D477-7EF0-4092-A585-C8B452D869A0}"/>
              </a:ext>
            </a:extLst>
          </p:cNvPr>
          <p:cNvSpPr>
            <a:spLocks noGrp="1"/>
          </p:cNvSpPr>
          <p:nvPr>
            <p:ph type="dt" sz="half" idx="10"/>
          </p:nvPr>
        </p:nvSpPr>
        <p:spPr/>
        <p:txBody>
          <a:bodyPr/>
          <a:lstStyle/>
          <a:p>
            <a:fld id="{0CCF0B81-6BD8-4C65-9459-815598C5F1F4}" type="datetimeFigureOut">
              <a:rPr lang="en-PH" smtClean="0"/>
              <a:t>17/04/2023</a:t>
            </a:fld>
            <a:endParaRPr lang="en-PH"/>
          </a:p>
        </p:txBody>
      </p:sp>
      <p:sp>
        <p:nvSpPr>
          <p:cNvPr id="6" name="Footer Placeholder 5">
            <a:extLst>
              <a:ext uri="{FF2B5EF4-FFF2-40B4-BE49-F238E27FC236}">
                <a16:creationId xmlns:a16="http://schemas.microsoft.com/office/drawing/2014/main" id="{912B03C4-61D6-4E97-BF6A-97F68327734B}"/>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11C0268-0C31-4494-872A-FF14572B07FB}"/>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14456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858D-F4CE-4847-9F4E-96911B726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112DC33-E4BE-4D59-8A3E-E5C8C7FEA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4662A18-4E8B-44E0-95B0-48E49B06B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3A010-3289-4BEF-9BA6-B9291ECCA3A3}"/>
              </a:ext>
            </a:extLst>
          </p:cNvPr>
          <p:cNvSpPr>
            <a:spLocks noGrp="1"/>
          </p:cNvSpPr>
          <p:nvPr>
            <p:ph type="dt" sz="half" idx="10"/>
          </p:nvPr>
        </p:nvSpPr>
        <p:spPr/>
        <p:txBody>
          <a:bodyPr/>
          <a:lstStyle/>
          <a:p>
            <a:fld id="{0CCF0B81-6BD8-4C65-9459-815598C5F1F4}" type="datetimeFigureOut">
              <a:rPr lang="en-PH" smtClean="0"/>
              <a:t>17/04/2023</a:t>
            </a:fld>
            <a:endParaRPr lang="en-PH"/>
          </a:p>
        </p:txBody>
      </p:sp>
      <p:sp>
        <p:nvSpPr>
          <p:cNvPr id="6" name="Footer Placeholder 5">
            <a:extLst>
              <a:ext uri="{FF2B5EF4-FFF2-40B4-BE49-F238E27FC236}">
                <a16:creationId xmlns:a16="http://schemas.microsoft.com/office/drawing/2014/main" id="{C3F1841C-B8D0-4564-AB48-104684286C1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18FD835-28F9-4C9B-8DEF-1C8AF7C1961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869181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2D0B8-307D-483C-BA2C-9A8A459E4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675D10E-5C2B-4972-BF7B-F957546074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42C434A-E16E-4577-B5A4-C633EF521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F0B81-6BD8-4C65-9459-815598C5F1F4}" type="datetimeFigureOut">
              <a:rPr lang="en-PH" smtClean="0"/>
              <a:t>17/04/2023</a:t>
            </a:fld>
            <a:endParaRPr lang="en-PH"/>
          </a:p>
        </p:txBody>
      </p:sp>
      <p:sp>
        <p:nvSpPr>
          <p:cNvPr id="5" name="Footer Placeholder 4">
            <a:extLst>
              <a:ext uri="{FF2B5EF4-FFF2-40B4-BE49-F238E27FC236}">
                <a16:creationId xmlns:a16="http://schemas.microsoft.com/office/drawing/2014/main" id="{529472F3-C75B-4412-A75D-AF542B82A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190A6DE4-6572-40B4-8CEF-D76FDC9FDC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55236-52B9-4157-99EF-C477DAF2F554}" type="slidenum">
              <a:rPr lang="en-PH" smtClean="0"/>
              <a:t>‹#›</a:t>
            </a:fld>
            <a:endParaRPr lang="en-PH"/>
          </a:p>
        </p:txBody>
      </p:sp>
    </p:spTree>
    <p:extLst>
      <p:ext uri="{BB962C8B-B14F-4D97-AF65-F5344CB8AC3E}">
        <p14:creationId xmlns:p14="http://schemas.microsoft.com/office/powerpoint/2010/main" val="1186813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3" Type="http://schemas.openxmlformats.org/officeDocument/2006/relationships/image" Target="../media/image21.png"/><Relationship Id="rId18" Type="http://schemas.openxmlformats.org/officeDocument/2006/relationships/image" Target="../media/image26.png"/><Relationship Id="rId26" Type="http://schemas.openxmlformats.org/officeDocument/2006/relationships/image" Target="../media/image34.png"/><Relationship Id="rId3" Type="http://schemas.openxmlformats.org/officeDocument/2006/relationships/image" Target="../media/image1.jpg"/><Relationship Id="rId21" Type="http://schemas.openxmlformats.org/officeDocument/2006/relationships/image" Target="../media/image29.png"/><Relationship Id="rId34" Type="http://schemas.openxmlformats.org/officeDocument/2006/relationships/image" Target="../media/image42.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5" Type="http://schemas.openxmlformats.org/officeDocument/2006/relationships/image" Target="../media/image33.png"/><Relationship Id="rId33" Type="http://schemas.openxmlformats.org/officeDocument/2006/relationships/image" Target="../media/image41.png"/><Relationship Id="rId2" Type="http://schemas.openxmlformats.org/officeDocument/2006/relationships/notesSlide" Target="../notesSlides/notesSlide11.xml"/><Relationship Id="rId16" Type="http://schemas.openxmlformats.org/officeDocument/2006/relationships/image" Target="../media/image24.png"/><Relationship Id="rId20" Type="http://schemas.openxmlformats.org/officeDocument/2006/relationships/image" Target="../media/image28.png"/><Relationship Id="rId29"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24" Type="http://schemas.openxmlformats.org/officeDocument/2006/relationships/image" Target="../media/image32.png"/><Relationship Id="rId32" Type="http://schemas.openxmlformats.org/officeDocument/2006/relationships/image" Target="../media/image40.png"/><Relationship Id="rId5" Type="http://schemas.openxmlformats.org/officeDocument/2006/relationships/image" Target="../media/image13.png"/><Relationship Id="rId15" Type="http://schemas.openxmlformats.org/officeDocument/2006/relationships/image" Target="../media/image23.png"/><Relationship Id="rId23" Type="http://schemas.openxmlformats.org/officeDocument/2006/relationships/image" Target="../media/image31.png"/><Relationship Id="rId28" Type="http://schemas.openxmlformats.org/officeDocument/2006/relationships/image" Target="../media/image36.png"/><Relationship Id="rId10" Type="http://schemas.openxmlformats.org/officeDocument/2006/relationships/image" Target="../media/image18.png"/><Relationship Id="rId19" Type="http://schemas.openxmlformats.org/officeDocument/2006/relationships/image" Target="../media/image27.png"/><Relationship Id="rId31" Type="http://schemas.openxmlformats.org/officeDocument/2006/relationships/image" Target="../media/image39.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0.png"/><Relationship Id="rId27" Type="http://schemas.openxmlformats.org/officeDocument/2006/relationships/image" Target="../media/image35.png"/><Relationship Id="rId30" Type="http://schemas.openxmlformats.org/officeDocument/2006/relationships/image" Target="../media/image38.png"/><Relationship Id="rId8"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3.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p:txBody>
          <a:bodyPr>
            <a:normAutofit/>
          </a:bodyPr>
          <a:lstStyle/>
          <a:p>
            <a:r>
              <a:rPr lang="en-PH" b="1" dirty="0"/>
              <a:t>Upper Confidence Bound</a:t>
            </a:r>
          </a:p>
        </p:txBody>
      </p:sp>
      <p:sp>
        <p:nvSpPr>
          <p:cNvPr id="3" name="Subtitle 2">
            <a:extLst>
              <a:ext uri="{FF2B5EF4-FFF2-40B4-BE49-F238E27FC236}">
                <a16:creationId xmlns:a16="http://schemas.microsoft.com/office/drawing/2014/main" id="{C0232827-4F60-4C85-BA9F-CAC18540AC11}"/>
              </a:ext>
            </a:extLst>
          </p:cNvPr>
          <p:cNvSpPr>
            <a:spLocks noGrp="1"/>
          </p:cNvSpPr>
          <p:nvPr>
            <p:ph type="subTitle" idx="1"/>
          </p:nvPr>
        </p:nvSpPr>
        <p:spPr/>
        <p:txBody>
          <a:bodyPr/>
          <a:lstStyle/>
          <a:p>
            <a:pPr algn="l"/>
            <a:endParaRPr lang="en-PH" sz="2000" dirty="0"/>
          </a:p>
          <a:p>
            <a:pPr algn="l"/>
            <a:r>
              <a:rPr lang="en-PH" sz="2000" dirty="0"/>
              <a:t>Presented by:</a:t>
            </a:r>
          </a:p>
          <a:p>
            <a:pPr algn="l"/>
            <a:r>
              <a:rPr lang="en-PH" sz="2000" dirty="0" err="1"/>
              <a:t>Elizer</a:t>
            </a:r>
            <a:r>
              <a:rPr lang="en-PH" sz="2000" dirty="0"/>
              <a:t> Ponio Jr</a:t>
            </a:r>
            <a:r>
              <a:rPr lang="en-PH" dirty="0"/>
              <a:t>.</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endParaRPr lang="en-PH" dirty="0"/>
          </a:p>
        </p:txBody>
      </p:sp>
    </p:spTree>
    <p:extLst>
      <p:ext uri="{BB962C8B-B14F-4D97-AF65-F5344CB8AC3E}">
        <p14:creationId xmlns:p14="http://schemas.microsoft.com/office/powerpoint/2010/main" val="400501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CCOBJPGL</a:t>
            </a:r>
            <a:endParaRPr lang="en-PH" dirty="0"/>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98205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00000"/>
              </a:lnSpc>
              <a:buFont typeface="Wingdings" panose="05000000000000000000" pitchFamily="2" charset="2"/>
              <a:buChar char="§"/>
            </a:pPr>
            <a:endParaRPr lang="en-US" sz="2500" dirty="0">
              <a:latin typeface="Calibri (Body)"/>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63DBC0E-7431-1086-AB75-352CD1023478}"/>
                  </a:ext>
                </a:extLst>
              </p:cNvPr>
              <p:cNvSpPr txBox="1"/>
              <p:nvPr/>
            </p:nvSpPr>
            <p:spPr>
              <a:xfrm>
                <a:off x="2155818" y="341810"/>
                <a:ext cx="7880364" cy="24870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l-GR" sz="6000" i="1" smtClean="0">
                              <a:latin typeface="Cambria Math" panose="02040503050406030204" pitchFamily="18" charset="0"/>
                              <a:ea typeface="Cambria Math" panose="02040503050406030204" pitchFamily="18" charset="0"/>
                            </a:rPr>
                          </m:ctrlPr>
                        </m:dPr>
                        <m:e>
                          <m:sSub>
                            <m:sSubPr>
                              <m:ctrlPr>
                                <a:rPr lang="el-GR" sz="6000" i="1">
                                  <a:latin typeface="Cambria Math" panose="02040503050406030204" pitchFamily="18" charset="0"/>
                                  <a:ea typeface="Cambria Math" panose="02040503050406030204" pitchFamily="18" charset="0"/>
                                </a:rPr>
                              </m:ctrlPr>
                            </m:sSubPr>
                            <m:e>
                              <m:acc>
                                <m:accPr>
                                  <m:chr m:val="̂"/>
                                  <m:ctrlPr>
                                    <a:rPr lang="el-GR" sz="6000" i="1">
                                      <a:latin typeface="Cambria Math" panose="02040503050406030204" pitchFamily="18" charset="0"/>
                                      <a:ea typeface="Cambria Math" panose="02040503050406030204" pitchFamily="18" charset="0"/>
                                    </a:rPr>
                                  </m:ctrlPr>
                                </m:accPr>
                                <m:e>
                                  <m:r>
                                    <m:rPr>
                                      <m:nor/>
                                    </m:rPr>
                                    <a:rPr lang="el-GR" sz="6000" dirty="0">
                                      <a:latin typeface="Cambria Math" panose="02040503050406030204" pitchFamily="18" charset="0"/>
                                      <a:ea typeface="Cambria Math" panose="02040503050406030204" pitchFamily="18" charset="0"/>
                                    </a:rPr>
                                    <m:t>μ</m:t>
                                  </m:r>
                                </m:e>
                              </m:acc>
                            </m:e>
                            <m:sub>
                              <m:r>
                                <a:rPr lang="en-PH" sz="6000" i="1">
                                  <a:latin typeface="Cambria Math" panose="02040503050406030204" pitchFamily="18" charset="0"/>
                                  <a:ea typeface="Cambria Math" panose="02040503050406030204" pitchFamily="18" charset="0"/>
                                </a:rPr>
                                <m:t>𝑟</m:t>
                              </m:r>
                            </m:sub>
                          </m:sSub>
                          <m:r>
                            <m:rPr>
                              <m:nor/>
                            </m:rPr>
                            <a:rPr lang="en-PH" sz="6000" dirty="0">
                              <a:latin typeface="Cambria Math" panose="02040503050406030204" pitchFamily="18" charset="0"/>
                              <a:ea typeface="Cambria Math" panose="02040503050406030204" pitchFamily="18" charset="0"/>
                            </a:rPr>
                            <m:t> +</m:t>
                          </m:r>
                          <m:r>
                            <m:rPr>
                              <m:nor/>
                            </m:rPr>
                            <a:rPr lang="el-GR" sz="6000" dirty="0">
                              <a:latin typeface="Cambria Math" panose="02040503050406030204" pitchFamily="18" charset="0"/>
                              <a:ea typeface="Cambria Math" panose="02040503050406030204" pitchFamily="18" charset="0"/>
                            </a:rPr>
                            <m:t> </m:t>
                          </m:r>
                          <m:f>
                            <m:fPr>
                              <m:ctrlPr>
                                <a:rPr lang="en-US" sz="6000" i="1">
                                  <a:latin typeface="Cambria Math" panose="02040503050406030204" pitchFamily="18" charset="0"/>
                                  <a:ea typeface="Cambria Math" panose="02040503050406030204" pitchFamily="18" charset="0"/>
                                </a:rPr>
                              </m:ctrlPr>
                            </m:fPr>
                            <m:num>
                              <m:rad>
                                <m:radPr>
                                  <m:degHide m:val="on"/>
                                  <m:ctrlPr>
                                    <a:rPr lang="en-US" sz="6000" i="1">
                                      <a:latin typeface="Cambria Math" panose="02040503050406030204" pitchFamily="18" charset="0"/>
                                      <a:ea typeface="Cambria Math" panose="02040503050406030204" pitchFamily="18" charset="0"/>
                                    </a:rPr>
                                  </m:ctrlPr>
                                </m:radPr>
                                <m:deg/>
                                <m:e>
                                  <m:func>
                                    <m:funcPr>
                                      <m:ctrlPr>
                                        <a:rPr lang="en-US" sz="6000" i="1">
                                          <a:latin typeface="Cambria Math" panose="02040503050406030204" pitchFamily="18" charset="0"/>
                                          <a:ea typeface="Cambria Math" panose="02040503050406030204" pitchFamily="18" charset="0"/>
                                        </a:rPr>
                                      </m:ctrlPr>
                                    </m:funcPr>
                                    <m:fName>
                                      <m:r>
                                        <a:rPr lang="en-PH" sz="6000">
                                          <a:latin typeface="Cambria Math" panose="02040503050406030204" pitchFamily="18" charset="0"/>
                                          <a:ea typeface="Cambria Math" panose="02040503050406030204" pitchFamily="18" charset="0"/>
                                        </a:rPr>
                                        <m:t>2 </m:t>
                                      </m:r>
                                      <m:r>
                                        <m:rPr>
                                          <m:sty m:val="p"/>
                                        </m:rPr>
                                        <a:rPr lang="en-US" sz="6000">
                                          <a:latin typeface="Cambria Math" panose="02040503050406030204" pitchFamily="18" charset="0"/>
                                          <a:ea typeface="Cambria Math" panose="02040503050406030204" pitchFamily="18" charset="0"/>
                                        </a:rPr>
                                        <m:t>ln</m:t>
                                      </m:r>
                                    </m:fName>
                                    <m:e>
                                      <m:r>
                                        <a:rPr lang="en-PH" sz="6000" i="1">
                                          <a:latin typeface="Cambria Math" panose="02040503050406030204" pitchFamily="18" charset="0"/>
                                          <a:ea typeface="Cambria Math" panose="02040503050406030204" pitchFamily="18" charset="0"/>
                                        </a:rPr>
                                        <m:t>(</m:t>
                                      </m:r>
                                      <m:r>
                                        <a:rPr lang="en-PH" sz="6000" i="1">
                                          <a:latin typeface="Cambria Math" panose="02040503050406030204" pitchFamily="18" charset="0"/>
                                          <a:ea typeface="Cambria Math" panose="02040503050406030204" pitchFamily="18" charset="0"/>
                                        </a:rPr>
                                        <m:t>𝑡</m:t>
                                      </m:r>
                                      <m:r>
                                        <a:rPr lang="en-PH" sz="6000" i="1">
                                          <a:latin typeface="Cambria Math" panose="02040503050406030204" pitchFamily="18" charset="0"/>
                                          <a:ea typeface="Cambria Math" panose="02040503050406030204" pitchFamily="18" charset="0"/>
                                        </a:rPr>
                                        <m:t>)</m:t>
                                      </m:r>
                                    </m:e>
                                  </m:func>
                                </m:e>
                              </m:rad>
                            </m:num>
                            <m:den>
                              <m:sSub>
                                <m:sSubPr>
                                  <m:ctrlPr>
                                    <a:rPr lang="en-PH" sz="6000" i="1">
                                      <a:latin typeface="Cambria Math" panose="02040503050406030204" pitchFamily="18" charset="0"/>
                                      <a:ea typeface="Cambria Math" panose="02040503050406030204" pitchFamily="18" charset="0"/>
                                    </a:rPr>
                                  </m:ctrlPr>
                                </m:sSubPr>
                                <m:e>
                                  <m:r>
                                    <a:rPr lang="en-PH" sz="6000" i="1">
                                      <a:latin typeface="Cambria Math" panose="02040503050406030204" pitchFamily="18" charset="0"/>
                                      <a:ea typeface="Cambria Math" panose="02040503050406030204" pitchFamily="18" charset="0"/>
                                    </a:rPr>
                                    <m:t>𝑁</m:t>
                                  </m:r>
                                </m:e>
                                <m:sub>
                                  <m:r>
                                    <a:rPr lang="en-PH" sz="6000" i="1">
                                      <a:latin typeface="Cambria Math" panose="02040503050406030204" pitchFamily="18" charset="0"/>
                                      <a:ea typeface="Cambria Math" panose="02040503050406030204" pitchFamily="18" charset="0"/>
                                    </a:rPr>
                                    <m:t>𝑡</m:t>
                                  </m:r>
                                </m:sub>
                              </m:sSub>
                              <m:r>
                                <a:rPr lang="en-PH" sz="6000" i="1">
                                  <a:latin typeface="Cambria Math" panose="02040503050406030204" pitchFamily="18" charset="0"/>
                                  <a:ea typeface="Cambria Math" panose="02040503050406030204" pitchFamily="18" charset="0"/>
                                </a:rPr>
                                <m:t> (</m:t>
                              </m:r>
                              <m:r>
                                <a:rPr lang="en-PH" sz="6000" i="1">
                                  <a:latin typeface="Cambria Math" panose="02040503050406030204" pitchFamily="18" charset="0"/>
                                  <a:ea typeface="Cambria Math" panose="02040503050406030204" pitchFamily="18" charset="0"/>
                                </a:rPr>
                                <m:t>𝑟</m:t>
                              </m:r>
                              <m:r>
                                <a:rPr lang="en-PH" sz="6000" i="1">
                                  <a:latin typeface="Cambria Math" panose="02040503050406030204" pitchFamily="18" charset="0"/>
                                  <a:ea typeface="Cambria Math" panose="02040503050406030204" pitchFamily="18" charset="0"/>
                                </a:rPr>
                                <m:t>)</m:t>
                              </m:r>
                            </m:den>
                          </m:f>
                          <m:r>
                            <m:rPr>
                              <m:nor/>
                            </m:rPr>
                            <a:rPr lang="en-PH" sz="6000" dirty="0">
                              <a:latin typeface="Cambria Math" panose="02040503050406030204" pitchFamily="18" charset="0"/>
                              <a:ea typeface="Cambria Math" panose="02040503050406030204" pitchFamily="18" charset="0"/>
                            </a:rPr>
                            <m:t> </m:t>
                          </m:r>
                        </m:e>
                      </m:d>
                    </m:oMath>
                  </m:oMathPara>
                </a14:m>
                <a:endParaRPr lang="en-PH" sz="6000" dirty="0">
                  <a:latin typeface="Cambria Math" panose="02040503050406030204" pitchFamily="18" charset="0"/>
                  <a:ea typeface="Cambria Math" panose="02040503050406030204" pitchFamily="18" charset="0"/>
                </a:endParaRPr>
              </a:p>
            </p:txBody>
          </p:sp>
        </mc:Choice>
        <mc:Fallback>
          <p:sp>
            <p:nvSpPr>
              <p:cNvPr id="6" name="TextBox 5">
                <a:extLst>
                  <a:ext uri="{FF2B5EF4-FFF2-40B4-BE49-F238E27FC236}">
                    <a16:creationId xmlns:a16="http://schemas.microsoft.com/office/drawing/2014/main" id="{D63DBC0E-7431-1086-AB75-352CD1023478}"/>
                  </a:ext>
                </a:extLst>
              </p:cNvPr>
              <p:cNvSpPr txBox="1">
                <a:spLocks noRot="1" noChangeAspect="1" noMove="1" noResize="1" noEditPoints="1" noAdjustHandles="1" noChangeArrowheads="1" noChangeShapeType="1" noTextEdit="1"/>
              </p:cNvSpPr>
              <p:nvPr/>
            </p:nvSpPr>
            <p:spPr>
              <a:xfrm>
                <a:off x="2155818" y="341810"/>
                <a:ext cx="7880364" cy="2487091"/>
              </a:xfrm>
              <a:prstGeom prst="rect">
                <a:avLst/>
              </a:prstGeom>
              <a:blipFill>
                <a:blip r:embed="rId4"/>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542E416-EB7F-BDE6-64EB-AD28EF8F1EB2}"/>
                  </a:ext>
                </a:extLst>
              </p:cNvPr>
              <p:cNvSpPr txBox="1"/>
              <p:nvPr/>
            </p:nvSpPr>
            <p:spPr>
              <a:xfrm>
                <a:off x="2296789" y="3127351"/>
                <a:ext cx="8771014" cy="1708160"/>
              </a:xfrm>
              <a:prstGeom prst="rect">
                <a:avLst/>
              </a:prstGeom>
              <a:noFill/>
            </p:spPr>
            <p:txBody>
              <a:bodyPr wrap="square">
                <a:spAutoFit/>
              </a:bodyPr>
              <a:lstStyle/>
              <a:p>
                <a14:m>
                  <m:oMath xmlns:m="http://schemas.openxmlformats.org/officeDocument/2006/math">
                    <m:sSub>
                      <m:sSubPr>
                        <m:ctrlPr>
                          <a:rPr lang="en-PH" sz="3500" b="1" i="1" smtClean="0">
                            <a:latin typeface="Cambria Math" panose="02040503050406030204" pitchFamily="18" charset="0"/>
                            <a:ea typeface="Cambria Math" panose="02040503050406030204" pitchFamily="18" charset="0"/>
                          </a:rPr>
                        </m:ctrlPr>
                      </m:sSubPr>
                      <m:e>
                        <m:r>
                          <a:rPr lang="en-PH" sz="3500" b="0" i="1" smtClean="0">
                            <a:latin typeface="Cambria Math" panose="02040503050406030204" pitchFamily="18" charset="0"/>
                            <a:ea typeface="Cambria Math" panose="02040503050406030204" pitchFamily="18" charset="0"/>
                          </a:rPr>
                          <m:t>𝑇h𝑒</m:t>
                        </m:r>
                        <m:r>
                          <a:rPr lang="en-PH" sz="3500" b="0" i="1" smtClean="0">
                            <a:latin typeface="Cambria Math" panose="02040503050406030204" pitchFamily="18" charset="0"/>
                            <a:ea typeface="Cambria Math" panose="02040503050406030204" pitchFamily="18" charset="0"/>
                          </a:rPr>
                          <m:t> </m:t>
                        </m:r>
                        <m:r>
                          <a:rPr lang="en-PH" sz="3500" b="0" i="1" smtClean="0">
                            <a:latin typeface="Cambria Math" panose="02040503050406030204" pitchFamily="18" charset="0"/>
                            <a:ea typeface="Cambria Math" panose="02040503050406030204" pitchFamily="18" charset="0"/>
                          </a:rPr>
                          <m:t>𝑙𝑜𝑤𝑒𝑟</m:t>
                        </m:r>
                        <m:r>
                          <a:rPr lang="en-PH" sz="3500" b="0" i="1" smtClean="0">
                            <a:latin typeface="Cambria Math" panose="02040503050406030204" pitchFamily="18" charset="0"/>
                            <a:ea typeface="Cambria Math" panose="02040503050406030204" pitchFamily="18" charset="0"/>
                          </a:rPr>
                          <m:t> </m:t>
                        </m:r>
                        <m:r>
                          <a:rPr lang="en-PH" sz="3500" b="0" i="1" smtClean="0">
                            <a:latin typeface="Cambria Math" panose="02040503050406030204" pitchFamily="18" charset="0"/>
                            <a:ea typeface="Cambria Math" panose="02040503050406030204" pitchFamily="18" charset="0"/>
                          </a:rPr>
                          <m:t>𝑡h𝑒</m:t>
                        </m:r>
                        <m:r>
                          <a:rPr lang="en-PH" sz="3500" b="0" i="1" smtClean="0">
                            <a:latin typeface="Cambria Math" panose="02040503050406030204" pitchFamily="18" charset="0"/>
                            <a:ea typeface="Cambria Math" panose="02040503050406030204" pitchFamily="18" charset="0"/>
                          </a:rPr>
                          <m:t> </m:t>
                        </m:r>
                        <m:r>
                          <a:rPr lang="en-PH" sz="3500" b="0" i="1" smtClean="0">
                            <a:latin typeface="Cambria Math" panose="02040503050406030204" pitchFamily="18" charset="0"/>
                            <a:ea typeface="Cambria Math" panose="02040503050406030204" pitchFamily="18" charset="0"/>
                          </a:rPr>
                          <m:t>𝑣𝑎𝑙𝑢𝑒</m:t>
                        </m:r>
                        <m:r>
                          <a:rPr lang="en-PH" sz="3500" b="0" i="1" smtClean="0">
                            <a:latin typeface="Cambria Math" panose="02040503050406030204" pitchFamily="18" charset="0"/>
                            <a:ea typeface="Cambria Math" panose="02040503050406030204" pitchFamily="18" charset="0"/>
                          </a:rPr>
                          <m:t> </m:t>
                        </m:r>
                        <m:r>
                          <a:rPr lang="en-PH" sz="3500" b="0" i="1" smtClean="0">
                            <a:latin typeface="Cambria Math" panose="02040503050406030204" pitchFamily="18" charset="0"/>
                            <a:ea typeface="Cambria Math" panose="02040503050406030204" pitchFamily="18" charset="0"/>
                          </a:rPr>
                          <m:t>𝑜𝑓</m:t>
                        </m:r>
                        <m:r>
                          <a:rPr lang="en-PH" sz="3500" b="0" i="1" smtClean="0">
                            <a:latin typeface="Cambria Math" panose="02040503050406030204" pitchFamily="18" charset="0"/>
                            <a:ea typeface="Cambria Math" panose="02040503050406030204" pitchFamily="18" charset="0"/>
                          </a:rPr>
                          <m:t> </m:t>
                        </m:r>
                        <m:r>
                          <a:rPr lang="en-PH" sz="3500" b="1" i="1">
                            <a:latin typeface="Cambria Math" panose="02040503050406030204" pitchFamily="18" charset="0"/>
                            <a:ea typeface="Cambria Math" panose="02040503050406030204" pitchFamily="18" charset="0"/>
                          </a:rPr>
                          <m:t>𝑵</m:t>
                        </m:r>
                      </m:e>
                      <m:sub>
                        <m:r>
                          <a:rPr lang="en-PH" sz="3500" b="1" i="1">
                            <a:latin typeface="Cambria Math" panose="02040503050406030204" pitchFamily="18" charset="0"/>
                            <a:ea typeface="Cambria Math" panose="02040503050406030204" pitchFamily="18" charset="0"/>
                          </a:rPr>
                          <m:t>𝒕</m:t>
                        </m:r>
                      </m:sub>
                    </m:sSub>
                    <m:r>
                      <a:rPr lang="en-PH" sz="3500" b="1" i="1">
                        <a:latin typeface="Cambria Math" panose="02040503050406030204" pitchFamily="18" charset="0"/>
                        <a:ea typeface="Cambria Math" panose="02040503050406030204" pitchFamily="18" charset="0"/>
                      </a:rPr>
                      <m:t> </m:t>
                    </m:r>
                    <m:d>
                      <m:dPr>
                        <m:ctrlPr>
                          <a:rPr lang="en-PH" sz="3500" b="1" i="1">
                            <a:latin typeface="Cambria Math" panose="02040503050406030204" pitchFamily="18" charset="0"/>
                            <a:ea typeface="Cambria Math" panose="02040503050406030204" pitchFamily="18" charset="0"/>
                          </a:rPr>
                        </m:ctrlPr>
                      </m:dPr>
                      <m:e>
                        <m:r>
                          <a:rPr lang="en-PH" sz="3500" b="1" i="1">
                            <a:latin typeface="Cambria Math" panose="02040503050406030204" pitchFamily="18" charset="0"/>
                            <a:ea typeface="Cambria Math" panose="02040503050406030204" pitchFamily="18" charset="0"/>
                          </a:rPr>
                          <m:t>𝒓</m:t>
                        </m:r>
                      </m:e>
                    </m:d>
                    <m:r>
                      <a:rPr lang="en-PH" sz="3500" b="1" i="1" smtClean="0">
                        <a:latin typeface="Cambria Math" panose="02040503050406030204" pitchFamily="18" charset="0"/>
                        <a:ea typeface="Cambria Math" panose="02040503050406030204" pitchFamily="18" charset="0"/>
                      </a:rPr>
                      <m:t> </m:t>
                    </m:r>
                    <m:r>
                      <a:rPr lang="en-PH" sz="3500" b="0" i="1" smtClean="0">
                        <a:latin typeface="Cambria Math" panose="02040503050406030204" pitchFamily="18" charset="0"/>
                        <a:ea typeface="Cambria Math" panose="02040503050406030204" pitchFamily="18" charset="0"/>
                      </a:rPr>
                      <m:t>𝑖𝑠</m:t>
                    </m:r>
                    <m:r>
                      <a:rPr lang="en-PH" sz="3500" b="1" i="1" smtClean="0">
                        <a:latin typeface="Cambria Math" panose="02040503050406030204" pitchFamily="18" charset="0"/>
                        <a:ea typeface="Cambria Math" panose="02040503050406030204" pitchFamily="18" charset="0"/>
                      </a:rPr>
                      <m:t>,</m:t>
                    </m:r>
                  </m:oMath>
                </a14:m>
                <a:r>
                  <a:rPr lang="en-PH" sz="3500" b="1" dirty="0">
                    <a:latin typeface="Cambria Math" panose="02040503050406030204" pitchFamily="18" charset="0"/>
                    <a:ea typeface="Cambria Math" panose="02040503050406030204" pitchFamily="18" charset="0"/>
                  </a:rPr>
                  <a:t> </a:t>
                </a:r>
                <a:r>
                  <a:rPr lang="en-PH" sz="3500" dirty="0">
                    <a:latin typeface="Cambria Math" panose="02040503050406030204" pitchFamily="18" charset="0"/>
                    <a:ea typeface="Cambria Math" panose="02040503050406030204" pitchFamily="18" charset="0"/>
                  </a:rPr>
                  <a:t>the lower the denominator which will make the result of this equation higher.</a:t>
                </a:r>
              </a:p>
            </p:txBody>
          </p:sp>
        </mc:Choice>
        <mc:Fallback>
          <p:sp>
            <p:nvSpPr>
              <p:cNvPr id="7" name="TextBox 6">
                <a:extLst>
                  <a:ext uri="{FF2B5EF4-FFF2-40B4-BE49-F238E27FC236}">
                    <a16:creationId xmlns:a16="http://schemas.microsoft.com/office/drawing/2014/main" id="{9542E416-EB7F-BDE6-64EB-AD28EF8F1EB2}"/>
                  </a:ext>
                </a:extLst>
              </p:cNvPr>
              <p:cNvSpPr txBox="1">
                <a:spLocks noRot="1" noChangeAspect="1" noMove="1" noResize="1" noEditPoints="1" noAdjustHandles="1" noChangeArrowheads="1" noChangeShapeType="1" noTextEdit="1"/>
              </p:cNvSpPr>
              <p:nvPr/>
            </p:nvSpPr>
            <p:spPr>
              <a:xfrm>
                <a:off x="2296789" y="3127351"/>
                <a:ext cx="8771014" cy="1708160"/>
              </a:xfrm>
              <a:prstGeom prst="rect">
                <a:avLst/>
              </a:prstGeom>
              <a:blipFill>
                <a:blip r:embed="rId5"/>
                <a:stretch>
                  <a:fillRect l="-2085" t="-5357" b="-12500"/>
                </a:stretch>
              </a:blipFill>
            </p:spPr>
            <p:txBody>
              <a:bodyPr/>
              <a:lstStyle/>
              <a:p>
                <a:r>
                  <a:rPr lang="en-PH">
                    <a:noFill/>
                  </a:rPr>
                  <a:t> </a:t>
                </a:r>
              </a:p>
            </p:txBody>
          </p:sp>
        </mc:Fallback>
      </mc:AlternateContent>
    </p:spTree>
    <p:extLst>
      <p:ext uri="{BB962C8B-B14F-4D97-AF65-F5344CB8AC3E}">
        <p14:creationId xmlns:p14="http://schemas.microsoft.com/office/powerpoint/2010/main" val="3266513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CCOBJPGL</a:t>
            </a:r>
            <a:endParaRPr lang="en-PH" dirty="0"/>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98205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00000"/>
              </a:lnSpc>
              <a:buFont typeface="Wingdings" panose="05000000000000000000" pitchFamily="2" charset="2"/>
              <a:buChar char="§"/>
            </a:pPr>
            <a:endParaRPr lang="en-US" sz="2500" dirty="0">
              <a:latin typeface="Calibri (Body)"/>
            </a:endParaRPr>
          </a:p>
        </p:txBody>
      </p:sp>
      <p:graphicFrame>
        <p:nvGraphicFramePr>
          <p:cNvPr id="2" name="Table 4">
            <a:extLst>
              <a:ext uri="{FF2B5EF4-FFF2-40B4-BE49-F238E27FC236}">
                <a16:creationId xmlns:a16="http://schemas.microsoft.com/office/drawing/2014/main" id="{95DD6D2D-DC00-CBB5-81CE-5B6B06153D26}"/>
              </a:ext>
            </a:extLst>
          </p:cNvPr>
          <p:cNvGraphicFramePr>
            <a:graphicFrameLocks noGrp="1"/>
          </p:cNvGraphicFramePr>
          <p:nvPr>
            <p:extLst>
              <p:ext uri="{D42A27DB-BD31-4B8C-83A1-F6EECF244321}">
                <p14:modId xmlns:p14="http://schemas.microsoft.com/office/powerpoint/2010/main" val="928562097"/>
              </p:ext>
            </p:extLst>
          </p:nvPr>
        </p:nvGraphicFramePr>
        <p:xfrm>
          <a:off x="2119681" y="1806685"/>
          <a:ext cx="4876800" cy="259588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3710873735"/>
                    </a:ext>
                  </a:extLst>
                </a:gridCol>
                <a:gridCol w="1625600">
                  <a:extLst>
                    <a:ext uri="{9D8B030D-6E8A-4147-A177-3AD203B41FA5}">
                      <a16:colId xmlns:a16="http://schemas.microsoft.com/office/drawing/2014/main" val="4023784226"/>
                    </a:ext>
                  </a:extLst>
                </a:gridCol>
                <a:gridCol w="1625600">
                  <a:extLst>
                    <a:ext uri="{9D8B030D-6E8A-4147-A177-3AD203B41FA5}">
                      <a16:colId xmlns:a16="http://schemas.microsoft.com/office/drawing/2014/main" val="502618007"/>
                    </a:ext>
                  </a:extLst>
                </a:gridCol>
              </a:tblGrid>
              <a:tr h="370840">
                <a:tc>
                  <a:txBody>
                    <a:bodyPr/>
                    <a:lstStyle/>
                    <a:p>
                      <a:r>
                        <a:rPr lang="en-PH" dirty="0"/>
                        <a:t>Day 100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PH" dirty="0">
                        <a:solidFill>
                          <a:schemeClr val="tx1"/>
                        </a:solidFill>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en-PH" dirty="0">
                        <a:solidFill>
                          <a:schemeClr val="tx1"/>
                        </a:solidFill>
                      </a:endParaRPr>
                    </a:p>
                  </a:txBody>
                  <a:tcPr>
                    <a:solidFill>
                      <a:schemeClr val="bg1"/>
                    </a:solidFill>
                  </a:tcPr>
                </a:tc>
                <a:extLst>
                  <a:ext uri="{0D108BD9-81ED-4DB2-BD59-A6C34878D82A}">
                    <a16:rowId xmlns:a16="http://schemas.microsoft.com/office/drawing/2014/main" val="1663539856"/>
                  </a:ext>
                </a:extLst>
              </a:tr>
              <a:tr h="370840">
                <a:tc>
                  <a:txBody>
                    <a:bodyPr/>
                    <a:lstStyle/>
                    <a:p>
                      <a:r>
                        <a:rPr lang="en-PH" dirty="0"/>
                        <a:t>Day 102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PH" dirty="0">
                        <a:solidFill>
                          <a:schemeClr val="tx1"/>
                        </a:solidFill>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en-PH" dirty="0">
                        <a:solidFill>
                          <a:schemeClr val="tx1"/>
                        </a:solidFill>
                      </a:endParaRPr>
                    </a:p>
                  </a:txBody>
                  <a:tcPr>
                    <a:solidFill>
                      <a:schemeClr val="bg1"/>
                    </a:solidFill>
                  </a:tcPr>
                </a:tc>
                <a:extLst>
                  <a:ext uri="{0D108BD9-81ED-4DB2-BD59-A6C34878D82A}">
                    <a16:rowId xmlns:a16="http://schemas.microsoft.com/office/drawing/2014/main" val="24053479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dirty="0"/>
                        <a:t>Day 103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PH" dirty="0">
                        <a:solidFill>
                          <a:schemeClr val="tx1"/>
                        </a:solidFill>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en-PH" dirty="0">
                        <a:solidFill>
                          <a:schemeClr val="tx1"/>
                        </a:solidFill>
                      </a:endParaRPr>
                    </a:p>
                  </a:txBody>
                  <a:tcPr>
                    <a:solidFill>
                      <a:schemeClr val="bg1"/>
                    </a:solidFill>
                  </a:tcPr>
                </a:tc>
                <a:extLst>
                  <a:ext uri="{0D108BD9-81ED-4DB2-BD59-A6C34878D82A}">
                    <a16:rowId xmlns:a16="http://schemas.microsoft.com/office/drawing/2014/main" val="13150876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dirty="0"/>
                        <a:t>Day 104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PH">
                        <a:solidFill>
                          <a:schemeClr val="tx1"/>
                        </a:solidFill>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en-PH" dirty="0">
                        <a:solidFill>
                          <a:schemeClr val="tx1"/>
                        </a:solidFill>
                      </a:endParaRPr>
                    </a:p>
                  </a:txBody>
                  <a:tcPr>
                    <a:solidFill>
                      <a:schemeClr val="bg1"/>
                    </a:solidFill>
                  </a:tcPr>
                </a:tc>
                <a:extLst>
                  <a:ext uri="{0D108BD9-81ED-4DB2-BD59-A6C34878D82A}">
                    <a16:rowId xmlns:a16="http://schemas.microsoft.com/office/drawing/2014/main" val="7061685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dirty="0"/>
                        <a:t>Day 105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PH" dirty="0">
                        <a:solidFill>
                          <a:schemeClr val="tx1"/>
                        </a:solidFill>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en-PH" dirty="0">
                        <a:solidFill>
                          <a:schemeClr val="tx1"/>
                        </a:solidFill>
                      </a:endParaRPr>
                    </a:p>
                  </a:txBody>
                  <a:tcPr>
                    <a:solidFill>
                      <a:schemeClr val="bg1"/>
                    </a:solidFill>
                  </a:tcPr>
                </a:tc>
                <a:extLst>
                  <a:ext uri="{0D108BD9-81ED-4DB2-BD59-A6C34878D82A}">
                    <a16:rowId xmlns:a16="http://schemas.microsoft.com/office/drawing/2014/main" val="29695000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dirty="0"/>
                        <a:t>Day 106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PH" dirty="0">
                        <a:solidFill>
                          <a:schemeClr val="tx1"/>
                        </a:solidFill>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en-PH" dirty="0">
                        <a:solidFill>
                          <a:schemeClr val="tx1"/>
                        </a:solidFill>
                      </a:endParaRPr>
                    </a:p>
                  </a:txBody>
                  <a:tcPr>
                    <a:solidFill>
                      <a:schemeClr val="bg1"/>
                    </a:solidFill>
                  </a:tcPr>
                </a:tc>
                <a:extLst>
                  <a:ext uri="{0D108BD9-81ED-4DB2-BD59-A6C34878D82A}">
                    <a16:rowId xmlns:a16="http://schemas.microsoft.com/office/drawing/2014/main" val="36198405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PH" dirty="0"/>
                        <a:t>Day 107</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PH" dirty="0">
                        <a:solidFill>
                          <a:schemeClr val="tx1"/>
                        </a:solidFill>
                      </a:endParaRPr>
                    </a:p>
                  </a:txBody>
                  <a:tcPr>
                    <a:lnL w="12700" cap="flat" cmpd="sng" algn="ctr">
                      <a:solidFill>
                        <a:schemeClr val="tx1"/>
                      </a:solidFill>
                      <a:prstDash val="solid"/>
                      <a:round/>
                      <a:headEnd type="none" w="med" len="med"/>
                      <a:tailEnd type="none" w="med" len="med"/>
                    </a:lnL>
                    <a:solidFill>
                      <a:schemeClr val="bg1"/>
                    </a:solidFill>
                  </a:tcPr>
                </a:tc>
                <a:tc>
                  <a:txBody>
                    <a:bodyPr/>
                    <a:lstStyle/>
                    <a:p>
                      <a:endParaRPr lang="en-PH" dirty="0">
                        <a:solidFill>
                          <a:schemeClr val="tx1"/>
                        </a:solidFill>
                      </a:endParaRPr>
                    </a:p>
                  </a:txBody>
                  <a:tcPr>
                    <a:solidFill>
                      <a:schemeClr val="bg1"/>
                    </a:solidFill>
                  </a:tcPr>
                </a:tc>
                <a:extLst>
                  <a:ext uri="{0D108BD9-81ED-4DB2-BD59-A6C34878D82A}">
                    <a16:rowId xmlns:a16="http://schemas.microsoft.com/office/drawing/2014/main" val="822791264"/>
                  </a:ext>
                </a:extLst>
              </a:tr>
            </a:tbl>
          </a:graphicData>
        </a:graphic>
      </p:graphicFrame>
      <p:pic>
        <p:nvPicPr>
          <p:cNvPr id="3" name="Picture 2" descr="Logo&#10;&#10;Description automatically generated">
            <a:extLst>
              <a:ext uri="{FF2B5EF4-FFF2-40B4-BE49-F238E27FC236}">
                <a16:creationId xmlns:a16="http://schemas.microsoft.com/office/drawing/2014/main" id="{3A076389-074E-0857-C7DD-EF0727D616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6597" y="721388"/>
            <a:ext cx="847339" cy="828675"/>
          </a:xfrm>
          <a:prstGeom prst="rect">
            <a:avLst/>
          </a:prstGeom>
        </p:spPr>
      </p:pic>
      <p:pic>
        <p:nvPicPr>
          <p:cNvPr id="9" name="Picture 8" descr="Logo&#10;&#10;Description automatically generated">
            <a:extLst>
              <a:ext uri="{FF2B5EF4-FFF2-40B4-BE49-F238E27FC236}">
                <a16:creationId xmlns:a16="http://schemas.microsoft.com/office/drawing/2014/main" id="{8E56B2C6-650D-AB39-5CCC-8DA2D1A9DD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06424" y="807347"/>
            <a:ext cx="1479776" cy="828675"/>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2816719-7937-4E0B-E1C2-3CB6D3732B0A}"/>
                  </a:ext>
                </a:extLst>
              </p:cNvPr>
              <p:cNvSpPr txBox="1"/>
              <p:nvPr/>
            </p:nvSpPr>
            <p:spPr>
              <a:xfrm>
                <a:off x="4285461" y="1827760"/>
                <a:ext cx="984500" cy="369332"/>
              </a:xfrm>
              <a:prstGeom prst="rect">
                <a:avLst/>
              </a:prstGeom>
              <a:noFill/>
            </p:spPr>
            <p:txBody>
              <a:bodyPr wrap="none" rtlCol="0">
                <a:spAutoFit/>
              </a:bodyPr>
              <a:lstStyle/>
              <a:p>
                <a14:m>
                  <m:oMath xmlns:m="http://schemas.openxmlformats.org/officeDocument/2006/math">
                    <m:sSub>
                      <m:sSubPr>
                        <m:ctrlPr>
                          <a:rPr lang="el-GR" sz="1800" b="1" i="1" smtClean="0">
                            <a:solidFill>
                              <a:srgbClr val="222222"/>
                            </a:solidFill>
                            <a:effectLst/>
                            <a:latin typeface="Cambria Math" panose="02040503050406030204" pitchFamily="18" charset="0"/>
                            <a:ea typeface="Cambria Math" panose="02040503050406030204" pitchFamily="18" charset="0"/>
                          </a:rPr>
                        </m:ctrlPr>
                      </m:sSubPr>
                      <m:e>
                        <m:r>
                          <m:rPr>
                            <m:nor/>
                          </m:rPr>
                          <a:rPr lang="el-GR" b="1" dirty="0">
                            <a:solidFill>
                              <a:srgbClr val="222222"/>
                            </a:solidFill>
                            <a:latin typeface="Cambria Math" panose="02040503050406030204" pitchFamily="18" charset="0"/>
                            <a:ea typeface="Cambria Math" panose="02040503050406030204" pitchFamily="18" charset="0"/>
                          </a:rPr>
                          <m:t>μ</m:t>
                        </m:r>
                      </m:e>
                      <m:sub>
                        <m:r>
                          <a:rPr lang="en-PH" sz="1800" b="1" i="1" smtClean="0">
                            <a:solidFill>
                              <a:srgbClr val="222222"/>
                            </a:solidFill>
                            <a:effectLst/>
                            <a:latin typeface="Cambria Math" panose="02040503050406030204" pitchFamily="18" charset="0"/>
                            <a:ea typeface="Cambria Math" panose="02040503050406030204" pitchFamily="18" charset="0"/>
                          </a:rPr>
                          <m:t>𝟏</m:t>
                        </m:r>
                      </m:sub>
                    </m:sSub>
                  </m:oMath>
                </a14:m>
                <a:r>
                  <a:rPr lang="en-PH" sz="1800" b="1" dirty="0">
                    <a:solidFill>
                      <a:srgbClr val="222222"/>
                    </a:solidFill>
                    <a:latin typeface="Cambria Math" panose="02040503050406030204" pitchFamily="18" charset="0"/>
                    <a:ea typeface="Cambria Math" panose="02040503050406030204" pitchFamily="18" charset="0"/>
                  </a:rPr>
                  <a:t> = 3.9</a:t>
                </a:r>
              </a:p>
            </p:txBody>
          </p:sp>
        </mc:Choice>
        <mc:Fallback>
          <p:sp>
            <p:nvSpPr>
              <p:cNvPr id="10" name="TextBox 9">
                <a:extLst>
                  <a:ext uri="{FF2B5EF4-FFF2-40B4-BE49-F238E27FC236}">
                    <a16:creationId xmlns:a16="http://schemas.microsoft.com/office/drawing/2014/main" id="{82816719-7937-4E0B-E1C2-3CB6D3732B0A}"/>
                  </a:ext>
                </a:extLst>
              </p:cNvPr>
              <p:cNvSpPr txBox="1">
                <a:spLocks noRot="1" noChangeAspect="1" noMove="1" noResize="1" noEditPoints="1" noAdjustHandles="1" noChangeArrowheads="1" noChangeShapeType="1" noTextEdit="1"/>
              </p:cNvSpPr>
              <p:nvPr/>
            </p:nvSpPr>
            <p:spPr>
              <a:xfrm>
                <a:off x="4285461" y="1827760"/>
                <a:ext cx="984500" cy="369332"/>
              </a:xfrm>
              <a:prstGeom prst="rect">
                <a:avLst/>
              </a:prstGeom>
              <a:blipFill>
                <a:blip r:embed="rId6"/>
                <a:stretch>
                  <a:fillRect t="-11667" r="-6211" b="-25000"/>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C0A685C4-7FBD-FDED-868D-6CF750AE8E27}"/>
                  </a:ext>
                </a:extLst>
              </p:cNvPr>
              <p:cNvSpPr txBox="1"/>
              <p:nvPr/>
            </p:nvSpPr>
            <p:spPr>
              <a:xfrm>
                <a:off x="5888682" y="1819999"/>
                <a:ext cx="812979" cy="369332"/>
              </a:xfrm>
              <a:prstGeom prst="rect">
                <a:avLst/>
              </a:prstGeom>
              <a:noFill/>
            </p:spPr>
            <p:txBody>
              <a:bodyPr wrap="none" rtlCol="0">
                <a:spAutoFit/>
              </a:bodyPr>
              <a:lstStyle/>
              <a:p>
                <a14:m>
                  <m:oMath xmlns:m="http://schemas.openxmlformats.org/officeDocument/2006/math">
                    <m:sSub>
                      <m:sSubPr>
                        <m:ctrlPr>
                          <a:rPr lang="el-GR" sz="1800" b="1" i="1" smtClean="0">
                            <a:solidFill>
                              <a:srgbClr val="222222"/>
                            </a:solidFill>
                            <a:effectLst/>
                            <a:latin typeface="Cambria Math" panose="02040503050406030204" pitchFamily="18" charset="0"/>
                            <a:ea typeface="Cambria Math" panose="02040503050406030204" pitchFamily="18" charset="0"/>
                          </a:rPr>
                        </m:ctrlPr>
                      </m:sSubPr>
                      <m:e>
                        <m:r>
                          <m:rPr>
                            <m:nor/>
                          </m:rPr>
                          <a:rPr lang="el-GR" b="1" dirty="0">
                            <a:solidFill>
                              <a:srgbClr val="222222"/>
                            </a:solidFill>
                            <a:latin typeface="Cambria Math" panose="02040503050406030204" pitchFamily="18" charset="0"/>
                            <a:ea typeface="Cambria Math" panose="02040503050406030204" pitchFamily="18" charset="0"/>
                          </a:rPr>
                          <m:t>μ</m:t>
                        </m:r>
                      </m:e>
                      <m:sub>
                        <m:r>
                          <a:rPr lang="en-PH" b="1" i="1" dirty="0" smtClean="0">
                            <a:solidFill>
                              <a:srgbClr val="222222"/>
                            </a:solidFill>
                            <a:latin typeface="Cambria Math" panose="02040503050406030204" pitchFamily="18" charset="0"/>
                            <a:ea typeface="Cambria Math" panose="02040503050406030204" pitchFamily="18" charset="0"/>
                          </a:rPr>
                          <m:t>𝟐</m:t>
                        </m:r>
                      </m:sub>
                    </m:sSub>
                  </m:oMath>
                </a14:m>
                <a:r>
                  <a:rPr lang="en-PH" sz="1800" b="1" dirty="0">
                    <a:latin typeface="Cambria Math" panose="02040503050406030204" pitchFamily="18" charset="0"/>
                    <a:ea typeface="Cambria Math" panose="02040503050406030204" pitchFamily="18" charset="0"/>
                  </a:rPr>
                  <a:t> = 4</a:t>
                </a:r>
              </a:p>
            </p:txBody>
          </p:sp>
        </mc:Choice>
        <mc:Fallback>
          <p:sp>
            <p:nvSpPr>
              <p:cNvPr id="11" name="TextBox 10">
                <a:extLst>
                  <a:ext uri="{FF2B5EF4-FFF2-40B4-BE49-F238E27FC236}">
                    <a16:creationId xmlns:a16="http://schemas.microsoft.com/office/drawing/2014/main" id="{C0A685C4-7FBD-FDED-868D-6CF750AE8E27}"/>
                  </a:ext>
                </a:extLst>
              </p:cNvPr>
              <p:cNvSpPr txBox="1">
                <a:spLocks noRot="1" noChangeAspect="1" noMove="1" noResize="1" noEditPoints="1" noAdjustHandles="1" noChangeArrowheads="1" noChangeShapeType="1" noTextEdit="1"/>
              </p:cNvSpPr>
              <p:nvPr/>
            </p:nvSpPr>
            <p:spPr>
              <a:xfrm>
                <a:off x="5888682" y="1819999"/>
                <a:ext cx="812979" cy="369332"/>
              </a:xfrm>
              <a:prstGeom prst="rect">
                <a:avLst/>
              </a:prstGeom>
              <a:blipFill>
                <a:blip r:embed="rId7"/>
                <a:stretch>
                  <a:fillRect t="-11667" r="-6767" b="-25000"/>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6750139-AB2C-ACB9-B4D3-E7D78E9C2484}"/>
                  </a:ext>
                </a:extLst>
              </p:cNvPr>
              <p:cNvSpPr txBox="1"/>
              <p:nvPr/>
            </p:nvSpPr>
            <p:spPr>
              <a:xfrm>
                <a:off x="4285461" y="2189331"/>
                <a:ext cx="812979" cy="369332"/>
              </a:xfrm>
              <a:prstGeom prst="rect">
                <a:avLst/>
              </a:prstGeom>
              <a:noFill/>
            </p:spPr>
            <p:txBody>
              <a:bodyPr wrap="none" rtlCol="0">
                <a:spAutoFit/>
              </a:bodyPr>
              <a:lstStyle/>
              <a:p>
                <a14:m>
                  <m:oMath xmlns:m="http://schemas.openxmlformats.org/officeDocument/2006/math">
                    <m:sSub>
                      <m:sSubPr>
                        <m:ctrlPr>
                          <a:rPr lang="el-GR" sz="1800" b="1" i="1" smtClean="0">
                            <a:solidFill>
                              <a:srgbClr val="222222"/>
                            </a:solidFill>
                            <a:effectLst/>
                            <a:latin typeface="Cambria Math" panose="02040503050406030204" pitchFamily="18" charset="0"/>
                            <a:ea typeface="Cambria Math" panose="02040503050406030204" pitchFamily="18" charset="0"/>
                          </a:rPr>
                        </m:ctrlPr>
                      </m:sSubPr>
                      <m:e>
                        <m:r>
                          <m:rPr>
                            <m:nor/>
                          </m:rPr>
                          <a:rPr lang="el-GR" b="1" dirty="0">
                            <a:solidFill>
                              <a:srgbClr val="222222"/>
                            </a:solidFill>
                            <a:latin typeface="Cambria Math" panose="02040503050406030204" pitchFamily="18" charset="0"/>
                            <a:ea typeface="Cambria Math" panose="02040503050406030204" pitchFamily="18" charset="0"/>
                          </a:rPr>
                          <m:t>μ</m:t>
                        </m:r>
                      </m:e>
                      <m:sub>
                        <m:r>
                          <a:rPr lang="en-PH" sz="1800" b="1" i="1" smtClean="0">
                            <a:solidFill>
                              <a:srgbClr val="222222"/>
                            </a:solidFill>
                            <a:effectLst/>
                            <a:latin typeface="Cambria Math" panose="02040503050406030204" pitchFamily="18" charset="0"/>
                            <a:ea typeface="Cambria Math" panose="02040503050406030204" pitchFamily="18" charset="0"/>
                          </a:rPr>
                          <m:t>𝟏</m:t>
                        </m:r>
                      </m:sub>
                    </m:sSub>
                  </m:oMath>
                </a14:m>
                <a:r>
                  <a:rPr lang="en-PH" sz="1800" b="1" dirty="0">
                    <a:solidFill>
                      <a:srgbClr val="222222"/>
                    </a:solidFill>
                    <a:latin typeface="Cambria Math" panose="02040503050406030204" pitchFamily="18" charset="0"/>
                    <a:ea typeface="Cambria Math" panose="02040503050406030204" pitchFamily="18" charset="0"/>
                  </a:rPr>
                  <a:t> = 4</a:t>
                </a:r>
              </a:p>
            </p:txBody>
          </p:sp>
        </mc:Choice>
        <mc:Fallback>
          <p:sp>
            <p:nvSpPr>
              <p:cNvPr id="13" name="TextBox 12">
                <a:extLst>
                  <a:ext uri="{FF2B5EF4-FFF2-40B4-BE49-F238E27FC236}">
                    <a16:creationId xmlns:a16="http://schemas.microsoft.com/office/drawing/2014/main" id="{96750139-AB2C-ACB9-B4D3-E7D78E9C2484}"/>
                  </a:ext>
                </a:extLst>
              </p:cNvPr>
              <p:cNvSpPr txBox="1">
                <a:spLocks noRot="1" noChangeAspect="1" noMove="1" noResize="1" noEditPoints="1" noAdjustHandles="1" noChangeArrowheads="1" noChangeShapeType="1" noTextEdit="1"/>
              </p:cNvSpPr>
              <p:nvPr/>
            </p:nvSpPr>
            <p:spPr>
              <a:xfrm>
                <a:off x="4285461" y="2189331"/>
                <a:ext cx="812979" cy="369332"/>
              </a:xfrm>
              <a:prstGeom prst="rect">
                <a:avLst/>
              </a:prstGeom>
              <a:blipFill>
                <a:blip r:embed="rId8"/>
                <a:stretch>
                  <a:fillRect t="-9836" r="-6767" b="-22951"/>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D1BBD4A-E059-1A05-5D52-18EBC6C61EB0}"/>
                  </a:ext>
                </a:extLst>
              </p:cNvPr>
              <p:cNvSpPr txBox="1"/>
              <p:nvPr/>
            </p:nvSpPr>
            <p:spPr>
              <a:xfrm>
                <a:off x="5888682" y="2189331"/>
                <a:ext cx="812979" cy="369332"/>
              </a:xfrm>
              <a:prstGeom prst="rect">
                <a:avLst/>
              </a:prstGeom>
              <a:noFill/>
            </p:spPr>
            <p:txBody>
              <a:bodyPr wrap="none" rtlCol="0">
                <a:spAutoFit/>
              </a:bodyPr>
              <a:lstStyle/>
              <a:p>
                <a14:m>
                  <m:oMath xmlns:m="http://schemas.openxmlformats.org/officeDocument/2006/math">
                    <m:sSub>
                      <m:sSubPr>
                        <m:ctrlPr>
                          <a:rPr lang="el-GR" sz="1800" b="1" i="1" smtClean="0">
                            <a:solidFill>
                              <a:srgbClr val="222222"/>
                            </a:solidFill>
                            <a:effectLst/>
                            <a:latin typeface="Cambria Math" panose="02040503050406030204" pitchFamily="18" charset="0"/>
                            <a:ea typeface="Cambria Math" panose="02040503050406030204" pitchFamily="18" charset="0"/>
                          </a:rPr>
                        </m:ctrlPr>
                      </m:sSubPr>
                      <m:e>
                        <m:r>
                          <m:rPr>
                            <m:nor/>
                          </m:rPr>
                          <a:rPr lang="el-GR" b="1" dirty="0">
                            <a:solidFill>
                              <a:srgbClr val="222222"/>
                            </a:solidFill>
                            <a:latin typeface="Cambria Math" panose="02040503050406030204" pitchFamily="18" charset="0"/>
                            <a:ea typeface="Cambria Math" panose="02040503050406030204" pitchFamily="18" charset="0"/>
                          </a:rPr>
                          <m:t>μ</m:t>
                        </m:r>
                      </m:e>
                      <m:sub>
                        <m:r>
                          <a:rPr lang="en-PH" b="1" i="1" dirty="0" smtClean="0">
                            <a:solidFill>
                              <a:srgbClr val="222222"/>
                            </a:solidFill>
                            <a:latin typeface="Cambria Math" panose="02040503050406030204" pitchFamily="18" charset="0"/>
                            <a:ea typeface="Cambria Math" panose="02040503050406030204" pitchFamily="18" charset="0"/>
                          </a:rPr>
                          <m:t>𝟐</m:t>
                        </m:r>
                      </m:sub>
                    </m:sSub>
                  </m:oMath>
                </a14:m>
                <a:r>
                  <a:rPr lang="en-PH" sz="1800" b="1" dirty="0">
                    <a:latin typeface="Cambria Math" panose="02040503050406030204" pitchFamily="18" charset="0"/>
                    <a:ea typeface="Cambria Math" panose="02040503050406030204" pitchFamily="18" charset="0"/>
                  </a:rPr>
                  <a:t> = 4</a:t>
                </a:r>
              </a:p>
            </p:txBody>
          </p:sp>
        </mc:Choice>
        <mc:Fallback>
          <p:sp>
            <p:nvSpPr>
              <p:cNvPr id="14" name="TextBox 13">
                <a:extLst>
                  <a:ext uri="{FF2B5EF4-FFF2-40B4-BE49-F238E27FC236}">
                    <a16:creationId xmlns:a16="http://schemas.microsoft.com/office/drawing/2014/main" id="{5D1BBD4A-E059-1A05-5D52-18EBC6C61EB0}"/>
                  </a:ext>
                </a:extLst>
              </p:cNvPr>
              <p:cNvSpPr txBox="1">
                <a:spLocks noRot="1" noChangeAspect="1" noMove="1" noResize="1" noEditPoints="1" noAdjustHandles="1" noChangeArrowheads="1" noChangeShapeType="1" noTextEdit="1"/>
              </p:cNvSpPr>
              <p:nvPr/>
            </p:nvSpPr>
            <p:spPr>
              <a:xfrm>
                <a:off x="5888682" y="2189331"/>
                <a:ext cx="812979" cy="369332"/>
              </a:xfrm>
              <a:prstGeom prst="rect">
                <a:avLst/>
              </a:prstGeom>
              <a:blipFill>
                <a:blip r:embed="rId9"/>
                <a:stretch>
                  <a:fillRect t="-9836" r="-6767" b="-22951"/>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63A8C984-864F-3657-F28E-6EBE8E623962}"/>
                  </a:ext>
                </a:extLst>
              </p:cNvPr>
              <p:cNvSpPr txBox="1"/>
              <p:nvPr/>
            </p:nvSpPr>
            <p:spPr>
              <a:xfrm>
                <a:off x="4285461" y="2575594"/>
                <a:ext cx="984500" cy="369332"/>
              </a:xfrm>
              <a:prstGeom prst="rect">
                <a:avLst/>
              </a:prstGeom>
              <a:noFill/>
            </p:spPr>
            <p:txBody>
              <a:bodyPr wrap="none" rtlCol="0">
                <a:spAutoFit/>
              </a:bodyPr>
              <a:lstStyle/>
              <a:p>
                <a14:m>
                  <m:oMath xmlns:m="http://schemas.openxmlformats.org/officeDocument/2006/math">
                    <m:sSub>
                      <m:sSubPr>
                        <m:ctrlPr>
                          <a:rPr lang="el-GR" sz="1800" b="1" i="1" smtClean="0">
                            <a:solidFill>
                              <a:srgbClr val="222222"/>
                            </a:solidFill>
                            <a:effectLst/>
                            <a:latin typeface="Cambria Math" panose="02040503050406030204" pitchFamily="18" charset="0"/>
                            <a:ea typeface="Cambria Math" panose="02040503050406030204" pitchFamily="18" charset="0"/>
                          </a:rPr>
                        </m:ctrlPr>
                      </m:sSubPr>
                      <m:e>
                        <m:r>
                          <m:rPr>
                            <m:nor/>
                          </m:rPr>
                          <a:rPr lang="el-GR" b="1" dirty="0">
                            <a:solidFill>
                              <a:srgbClr val="222222"/>
                            </a:solidFill>
                            <a:latin typeface="Cambria Math" panose="02040503050406030204" pitchFamily="18" charset="0"/>
                            <a:ea typeface="Cambria Math" panose="02040503050406030204" pitchFamily="18" charset="0"/>
                          </a:rPr>
                          <m:t>μ</m:t>
                        </m:r>
                      </m:e>
                      <m:sub>
                        <m:r>
                          <a:rPr lang="en-PH" sz="1800" b="1" i="1" smtClean="0">
                            <a:solidFill>
                              <a:srgbClr val="222222"/>
                            </a:solidFill>
                            <a:effectLst/>
                            <a:latin typeface="Cambria Math" panose="02040503050406030204" pitchFamily="18" charset="0"/>
                            <a:ea typeface="Cambria Math" panose="02040503050406030204" pitchFamily="18" charset="0"/>
                          </a:rPr>
                          <m:t>𝟏</m:t>
                        </m:r>
                      </m:sub>
                    </m:sSub>
                  </m:oMath>
                </a14:m>
                <a:r>
                  <a:rPr lang="en-PH" sz="1800" b="1" dirty="0">
                    <a:latin typeface="Cambria Math" panose="02040503050406030204" pitchFamily="18" charset="0"/>
                    <a:ea typeface="Cambria Math" panose="02040503050406030204" pitchFamily="18" charset="0"/>
                  </a:rPr>
                  <a:t> = 4.1</a:t>
                </a:r>
              </a:p>
            </p:txBody>
          </p:sp>
        </mc:Choice>
        <mc:Fallback>
          <p:sp>
            <p:nvSpPr>
              <p:cNvPr id="16" name="TextBox 15">
                <a:extLst>
                  <a:ext uri="{FF2B5EF4-FFF2-40B4-BE49-F238E27FC236}">
                    <a16:creationId xmlns:a16="http://schemas.microsoft.com/office/drawing/2014/main" id="{63A8C984-864F-3657-F28E-6EBE8E623962}"/>
                  </a:ext>
                </a:extLst>
              </p:cNvPr>
              <p:cNvSpPr txBox="1">
                <a:spLocks noRot="1" noChangeAspect="1" noMove="1" noResize="1" noEditPoints="1" noAdjustHandles="1" noChangeArrowheads="1" noChangeShapeType="1" noTextEdit="1"/>
              </p:cNvSpPr>
              <p:nvPr/>
            </p:nvSpPr>
            <p:spPr>
              <a:xfrm>
                <a:off x="4285461" y="2575594"/>
                <a:ext cx="984500" cy="369332"/>
              </a:xfrm>
              <a:prstGeom prst="rect">
                <a:avLst/>
              </a:prstGeom>
              <a:blipFill>
                <a:blip r:embed="rId10"/>
                <a:stretch>
                  <a:fillRect t="-11667" r="-6211" b="-25000"/>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78D83281-D7E5-03BD-B79E-9ED5195067B7}"/>
                  </a:ext>
                </a:extLst>
              </p:cNvPr>
              <p:cNvSpPr txBox="1"/>
              <p:nvPr/>
            </p:nvSpPr>
            <p:spPr>
              <a:xfrm>
                <a:off x="5888682" y="2557284"/>
                <a:ext cx="812979" cy="369332"/>
              </a:xfrm>
              <a:prstGeom prst="rect">
                <a:avLst/>
              </a:prstGeom>
              <a:noFill/>
            </p:spPr>
            <p:txBody>
              <a:bodyPr wrap="none" rtlCol="0">
                <a:spAutoFit/>
              </a:bodyPr>
              <a:lstStyle/>
              <a:p>
                <a14:m>
                  <m:oMath xmlns:m="http://schemas.openxmlformats.org/officeDocument/2006/math">
                    <m:sSub>
                      <m:sSubPr>
                        <m:ctrlPr>
                          <a:rPr lang="el-GR" sz="1800" b="1" i="1" smtClean="0">
                            <a:solidFill>
                              <a:srgbClr val="222222"/>
                            </a:solidFill>
                            <a:effectLst/>
                            <a:latin typeface="Cambria Math" panose="02040503050406030204" pitchFamily="18" charset="0"/>
                            <a:ea typeface="Cambria Math" panose="02040503050406030204" pitchFamily="18" charset="0"/>
                          </a:rPr>
                        </m:ctrlPr>
                      </m:sSubPr>
                      <m:e>
                        <m:r>
                          <m:rPr>
                            <m:nor/>
                          </m:rPr>
                          <a:rPr lang="el-GR" b="1" dirty="0">
                            <a:solidFill>
                              <a:srgbClr val="222222"/>
                            </a:solidFill>
                            <a:latin typeface="Cambria Math" panose="02040503050406030204" pitchFamily="18" charset="0"/>
                            <a:ea typeface="Cambria Math" panose="02040503050406030204" pitchFamily="18" charset="0"/>
                          </a:rPr>
                          <m:t>μ</m:t>
                        </m:r>
                      </m:e>
                      <m:sub>
                        <m:r>
                          <a:rPr lang="en-PH" b="1" i="1" dirty="0" smtClean="0">
                            <a:solidFill>
                              <a:srgbClr val="222222"/>
                            </a:solidFill>
                            <a:latin typeface="Cambria Math" panose="02040503050406030204" pitchFamily="18" charset="0"/>
                            <a:ea typeface="Cambria Math" panose="02040503050406030204" pitchFamily="18" charset="0"/>
                          </a:rPr>
                          <m:t>𝟐</m:t>
                        </m:r>
                      </m:sub>
                    </m:sSub>
                  </m:oMath>
                </a14:m>
                <a:r>
                  <a:rPr lang="en-PH" sz="1800" b="1" dirty="0">
                    <a:latin typeface="Cambria Math" panose="02040503050406030204" pitchFamily="18" charset="0"/>
                    <a:ea typeface="Cambria Math" panose="02040503050406030204" pitchFamily="18" charset="0"/>
                  </a:rPr>
                  <a:t> = 4</a:t>
                </a:r>
              </a:p>
            </p:txBody>
          </p:sp>
        </mc:Choice>
        <mc:Fallback>
          <p:sp>
            <p:nvSpPr>
              <p:cNvPr id="17" name="TextBox 16">
                <a:extLst>
                  <a:ext uri="{FF2B5EF4-FFF2-40B4-BE49-F238E27FC236}">
                    <a16:creationId xmlns:a16="http://schemas.microsoft.com/office/drawing/2014/main" id="{78D83281-D7E5-03BD-B79E-9ED5195067B7}"/>
                  </a:ext>
                </a:extLst>
              </p:cNvPr>
              <p:cNvSpPr txBox="1">
                <a:spLocks noRot="1" noChangeAspect="1" noMove="1" noResize="1" noEditPoints="1" noAdjustHandles="1" noChangeArrowheads="1" noChangeShapeType="1" noTextEdit="1"/>
              </p:cNvSpPr>
              <p:nvPr/>
            </p:nvSpPr>
            <p:spPr>
              <a:xfrm>
                <a:off x="5888682" y="2557284"/>
                <a:ext cx="812979" cy="369332"/>
              </a:xfrm>
              <a:prstGeom prst="rect">
                <a:avLst/>
              </a:prstGeom>
              <a:blipFill>
                <a:blip r:embed="rId11"/>
                <a:stretch>
                  <a:fillRect t="-11667" r="-6767" b="-25000"/>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2B5CBA20-21FD-C6F9-6FBB-E9D6115B9D58}"/>
                  </a:ext>
                </a:extLst>
              </p:cNvPr>
              <p:cNvSpPr txBox="1"/>
              <p:nvPr/>
            </p:nvSpPr>
            <p:spPr>
              <a:xfrm>
                <a:off x="5888682" y="2944926"/>
                <a:ext cx="812979" cy="369332"/>
              </a:xfrm>
              <a:prstGeom prst="rect">
                <a:avLst/>
              </a:prstGeom>
              <a:noFill/>
            </p:spPr>
            <p:txBody>
              <a:bodyPr wrap="none" rtlCol="0">
                <a:spAutoFit/>
              </a:bodyPr>
              <a:lstStyle/>
              <a:p>
                <a14:m>
                  <m:oMath xmlns:m="http://schemas.openxmlformats.org/officeDocument/2006/math">
                    <m:sSub>
                      <m:sSubPr>
                        <m:ctrlPr>
                          <a:rPr lang="el-GR" sz="1800" b="1" i="1" smtClean="0">
                            <a:solidFill>
                              <a:srgbClr val="222222"/>
                            </a:solidFill>
                            <a:effectLst/>
                            <a:latin typeface="Cambria Math" panose="02040503050406030204" pitchFamily="18" charset="0"/>
                            <a:ea typeface="Cambria Math" panose="02040503050406030204" pitchFamily="18" charset="0"/>
                          </a:rPr>
                        </m:ctrlPr>
                      </m:sSubPr>
                      <m:e>
                        <m:r>
                          <m:rPr>
                            <m:nor/>
                          </m:rPr>
                          <a:rPr lang="el-GR" b="1" dirty="0">
                            <a:solidFill>
                              <a:srgbClr val="222222"/>
                            </a:solidFill>
                            <a:latin typeface="Cambria Math" panose="02040503050406030204" pitchFamily="18" charset="0"/>
                            <a:ea typeface="Cambria Math" panose="02040503050406030204" pitchFamily="18" charset="0"/>
                          </a:rPr>
                          <m:t>μ</m:t>
                        </m:r>
                      </m:e>
                      <m:sub>
                        <m:r>
                          <a:rPr lang="en-PH" b="1" i="1" dirty="0" smtClean="0">
                            <a:solidFill>
                              <a:srgbClr val="222222"/>
                            </a:solidFill>
                            <a:latin typeface="Cambria Math" panose="02040503050406030204" pitchFamily="18" charset="0"/>
                            <a:ea typeface="Cambria Math" panose="02040503050406030204" pitchFamily="18" charset="0"/>
                          </a:rPr>
                          <m:t>𝟐</m:t>
                        </m:r>
                      </m:sub>
                    </m:sSub>
                  </m:oMath>
                </a14:m>
                <a:r>
                  <a:rPr lang="en-PH" sz="1800" b="1" dirty="0">
                    <a:latin typeface="Cambria Math" panose="02040503050406030204" pitchFamily="18" charset="0"/>
                    <a:ea typeface="Cambria Math" panose="02040503050406030204" pitchFamily="18" charset="0"/>
                  </a:rPr>
                  <a:t> = 4</a:t>
                </a:r>
              </a:p>
            </p:txBody>
          </p:sp>
        </mc:Choice>
        <mc:Fallback>
          <p:sp>
            <p:nvSpPr>
              <p:cNvPr id="19" name="TextBox 18">
                <a:extLst>
                  <a:ext uri="{FF2B5EF4-FFF2-40B4-BE49-F238E27FC236}">
                    <a16:creationId xmlns:a16="http://schemas.microsoft.com/office/drawing/2014/main" id="{2B5CBA20-21FD-C6F9-6FBB-E9D6115B9D58}"/>
                  </a:ext>
                </a:extLst>
              </p:cNvPr>
              <p:cNvSpPr txBox="1">
                <a:spLocks noRot="1" noChangeAspect="1" noMove="1" noResize="1" noEditPoints="1" noAdjustHandles="1" noChangeArrowheads="1" noChangeShapeType="1" noTextEdit="1"/>
              </p:cNvSpPr>
              <p:nvPr/>
            </p:nvSpPr>
            <p:spPr>
              <a:xfrm>
                <a:off x="5888682" y="2944926"/>
                <a:ext cx="812979" cy="369332"/>
              </a:xfrm>
              <a:prstGeom prst="rect">
                <a:avLst/>
              </a:prstGeom>
              <a:blipFill>
                <a:blip r:embed="rId12"/>
                <a:stretch>
                  <a:fillRect t="-9836" r="-6767" b="-22951"/>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AFDC9F8B-E320-EFC1-D536-6EF610B794A9}"/>
                  </a:ext>
                </a:extLst>
              </p:cNvPr>
              <p:cNvSpPr txBox="1"/>
              <p:nvPr/>
            </p:nvSpPr>
            <p:spPr>
              <a:xfrm>
                <a:off x="5888682" y="3322723"/>
                <a:ext cx="812979" cy="369332"/>
              </a:xfrm>
              <a:prstGeom prst="rect">
                <a:avLst/>
              </a:prstGeom>
              <a:noFill/>
            </p:spPr>
            <p:txBody>
              <a:bodyPr wrap="none" rtlCol="0">
                <a:spAutoFit/>
              </a:bodyPr>
              <a:lstStyle/>
              <a:p>
                <a14:m>
                  <m:oMath xmlns:m="http://schemas.openxmlformats.org/officeDocument/2006/math">
                    <m:sSub>
                      <m:sSubPr>
                        <m:ctrlPr>
                          <a:rPr lang="el-GR" sz="1800" b="1" i="1" smtClean="0">
                            <a:solidFill>
                              <a:srgbClr val="222222"/>
                            </a:solidFill>
                            <a:effectLst/>
                            <a:latin typeface="Cambria Math" panose="02040503050406030204" pitchFamily="18" charset="0"/>
                            <a:ea typeface="Cambria Math" panose="02040503050406030204" pitchFamily="18" charset="0"/>
                          </a:rPr>
                        </m:ctrlPr>
                      </m:sSubPr>
                      <m:e>
                        <m:r>
                          <m:rPr>
                            <m:nor/>
                          </m:rPr>
                          <a:rPr lang="el-GR" b="1" dirty="0">
                            <a:solidFill>
                              <a:srgbClr val="222222"/>
                            </a:solidFill>
                            <a:latin typeface="Cambria Math" panose="02040503050406030204" pitchFamily="18" charset="0"/>
                            <a:ea typeface="Cambria Math" panose="02040503050406030204" pitchFamily="18" charset="0"/>
                          </a:rPr>
                          <m:t>μ</m:t>
                        </m:r>
                      </m:e>
                      <m:sub>
                        <m:r>
                          <a:rPr lang="en-PH" b="1" i="1" dirty="0" smtClean="0">
                            <a:solidFill>
                              <a:srgbClr val="222222"/>
                            </a:solidFill>
                            <a:latin typeface="Cambria Math" panose="02040503050406030204" pitchFamily="18" charset="0"/>
                            <a:ea typeface="Cambria Math" panose="02040503050406030204" pitchFamily="18" charset="0"/>
                          </a:rPr>
                          <m:t>𝟐</m:t>
                        </m:r>
                      </m:sub>
                    </m:sSub>
                  </m:oMath>
                </a14:m>
                <a:r>
                  <a:rPr lang="en-PH" sz="1800" b="1" dirty="0">
                    <a:latin typeface="Cambria Math" panose="02040503050406030204" pitchFamily="18" charset="0"/>
                    <a:ea typeface="Cambria Math" panose="02040503050406030204" pitchFamily="18" charset="0"/>
                  </a:rPr>
                  <a:t> = 4</a:t>
                </a:r>
              </a:p>
            </p:txBody>
          </p:sp>
        </mc:Choice>
        <mc:Fallback>
          <p:sp>
            <p:nvSpPr>
              <p:cNvPr id="20" name="TextBox 19">
                <a:extLst>
                  <a:ext uri="{FF2B5EF4-FFF2-40B4-BE49-F238E27FC236}">
                    <a16:creationId xmlns:a16="http://schemas.microsoft.com/office/drawing/2014/main" id="{AFDC9F8B-E320-EFC1-D536-6EF610B794A9}"/>
                  </a:ext>
                </a:extLst>
              </p:cNvPr>
              <p:cNvSpPr txBox="1">
                <a:spLocks noRot="1" noChangeAspect="1" noMove="1" noResize="1" noEditPoints="1" noAdjustHandles="1" noChangeArrowheads="1" noChangeShapeType="1" noTextEdit="1"/>
              </p:cNvSpPr>
              <p:nvPr/>
            </p:nvSpPr>
            <p:spPr>
              <a:xfrm>
                <a:off x="5888682" y="3322723"/>
                <a:ext cx="812979" cy="369332"/>
              </a:xfrm>
              <a:prstGeom prst="rect">
                <a:avLst/>
              </a:prstGeom>
              <a:blipFill>
                <a:blip r:embed="rId13"/>
                <a:stretch>
                  <a:fillRect t="-9836" r="-6767" b="-22951"/>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7F2062F3-4667-6D07-76A4-667EACFB45EB}"/>
                  </a:ext>
                </a:extLst>
              </p:cNvPr>
              <p:cNvSpPr txBox="1"/>
              <p:nvPr/>
            </p:nvSpPr>
            <p:spPr>
              <a:xfrm>
                <a:off x="5888682" y="3677978"/>
                <a:ext cx="812979" cy="369332"/>
              </a:xfrm>
              <a:prstGeom prst="rect">
                <a:avLst/>
              </a:prstGeom>
              <a:noFill/>
            </p:spPr>
            <p:txBody>
              <a:bodyPr wrap="none" rtlCol="0">
                <a:spAutoFit/>
              </a:bodyPr>
              <a:lstStyle/>
              <a:p>
                <a14:m>
                  <m:oMath xmlns:m="http://schemas.openxmlformats.org/officeDocument/2006/math">
                    <m:sSub>
                      <m:sSubPr>
                        <m:ctrlPr>
                          <a:rPr lang="el-GR" sz="1800" b="1" i="1" smtClean="0">
                            <a:solidFill>
                              <a:srgbClr val="222222"/>
                            </a:solidFill>
                            <a:effectLst/>
                            <a:latin typeface="Cambria Math" panose="02040503050406030204" pitchFamily="18" charset="0"/>
                            <a:ea typeface="Cambria Math" panose="02040503050406030204" pitchFamily="18" charset="0"/>
                          </a:rPr>
                        </m:ctrlPr>
                      </m:sSubPr>
                      <m:e>
                        <m:r>
                          <m:rPr>
                            <m:nor/>
                          </m:rPr>
                          <a:rPr lang="el-GR" b="1" dirty="0">
                            <a:solidFill>
                              <a:srgbClr val="222222"/>
                            </a:solidFill>
                            <a:latin typeface="Cambria Math" panose="02040503050406030204" pitchFamily="18" charset="0"/>
                            <a:ea typeface="Cambria Math" panose="02040503050406030204" pitchFamily="18" charset="0"/>
                          </a:rPr>
                          <m:t>μ</m:t>
                        </m:r>
                      </m:e>
                      <m:sub>
                        <m:r>
                          <a:rPr lang="en-PH" b="1" i="1" dirty="0" smtClean="0">
                            <a:solidFill>
                              <a:srgbClr val="222222"/>
                            </a:solidFill>
                            <a:latin typeface="Cambria Math" panose="02040503050406030204" pitchFamily="18" charset="0"/>
                            <a:ea typeface="Cambria Math" panose="02040503050406030204" pitchFamily="18" charset="0"/>
                          </a:rPr>
                          <m:t>𝟐</m:t>
                        </m:r>
                      </m:sub>
                    </m:sSub>
                  </m:oMath>
                </a14:m>
                <a:r>
                  <a:rPr lang="en-PH" sz="1800" b="1" dirty="0">
                    <a:latin typeface="Cambria Math" panose="02040503050406030204" pitchFamily="18" charset="0"/>
                    <a:ea typeface="Cambria Math" panose="02040503050406030204" pitchFamily="18" charset="0"/>
                  </a:rPr>
                  <a:t> = 4</a:t>
                </a:r>
              </a:p>
            </p:txBody>
          </p:sp>
        </mc:Choice>
        <mc:Fallback>
          <p:sp>
            <p:nvSpPr>
              <p:cNvPr id="21" name="TextBox 20">
                <a:extLst>
                  <a:ext uri="{FF2B5EF4-FFF2-40B4-BE49-F238E27FC236}">
                    <a16:creationId xmlns:a16="http://schemas.microsoft.com/office/drawing/2014/main" id="{7F2062F3-4667-6D07-76A4-667EACFB45EB}"/>
                  </a:ext>
                </a:extLst>
              </p:cNvPr>
              <p:cNvSpPr txBox="1">
                <a:spLocks noRot="1" noChangeAspect="1" noMove="1" noResize="1" noEditPoints="1" noAdjustHandles="1" noChangeArrowheads="1" noChangeShapeType="1" noTextEdit="1"/>
              </p:cNvSpPr>
              <p:nvPr/>
            </p:nvSpPr>
            <p:spPr>
              <a:xfrm>
                <a:off x="5888682" y="3677978"/>
                <a:ext cx="812979" cy="369332"/>
              </a:xfrm>
              <a:prstGeom prst="rect">
                <a:avLst/>
              </a:prstGeom>
              <a:blipFill>
                <a:blip r:embed="rId14"/>
                <a:stretch>
                  <a:fillRect t="-9836" r="-6767" b="-22951"/>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F9982C1E-6087-A374-73E1-C138383DE86E}"/>
                  </a:ext>
                </a:extLst>
              </p:cNvPr>
              <p:cNvSpPr txBox="1"/>
              <p:nvPr/>
            </p:nvSpPr>
            <p:spPr>
              <a:xfrm>
                <a:off x="5888682" y="4041698"/>
                <a:ext cx="812979" cy="369332"/>
              </a:xfrm>
              <a:prstGeom prst="rect">
                <a:avLst/>
              </a:prstGeom>
              <a:noFill/>
            </p:spPr>
            <p:txBody>
              <a:bodyPr wrap="none" rtlCol="0">
                <a:spAutoFit/>
              </a:bodyPr>
              <a:lstStyle/>
              <a:p>
                <a14:m>
                  <m:oMath xmlns:m="http://schemas.openxmlformats.org/officeDocument/2006/math">
                    <m:sSub>
                      <m:sSubPr>
                        <m:ctrlPr>
                          <a:rPr lang="el-GR" sz="1800" b="1" i="1" smtClean="0">
                            <a:solidFill>
                              <a:srgbClr val="222222"/>
                            </a:solidFill>
                            <a:effectLst/>
                            <a:latin typeface="Cambria Math" panose="02040503050406030204" pitchFamily="18" charset="0"/>
                            <a:ea typeface="Cambria Math" panose="02040503050406030204" pitchFamily="18" charset="0"/>
                          </a:rPr>
                        </m:ctrlPr>
                      </m:sSubPr>
                      <m:e>
                        <m:r>
                          <m:rPr>
                            <m:nor/>
                          </m:rPr>
                          <a:rPr lang="el-GR" b="1" dirty="0">
                            <a:solidFill>
                              <a:srgbClr val="222222"/>
                            </a:solidFill>
                            <a:latin typeface="Cambria Math" panose="02040503050406030204" pitchFamily="18" charset="0"/>
                            <a:ea typeface="Cambria Math" panose="02040503050406030204" pitchFamily="18" charset="0"/>
                          </a:rPr>
                          <m:t>μ</m:t>
                        </m:r>
                      </m:e>
                      <m:sub>
                        <m:r>
                          <a:rPr lang="en-PH" b="1" i="1" dirty="0" smtClean="0">
                            <a:solidFill>
                              <a:srgbClr val="222222"/>
                            </a:solidFill>
                            <a:latin typeface="Cambria Math" panose="02040503050406030204" pitchFamily="18" charset="0"/>
                            <a:ea typeface="Cambria Math" panose="02040503050406030204" pitchFamily="18" charset="0"/>
                          </a:rPr>
                          <m:t>𝟐</m:t>
                        </m:r>
                      </m:sub>
                    </m:sSub>
                  </m:oMath>
                </a14:m>
                <a:r>
                  <a:rPr lang="en-PH" sz="1800" b="1" dirty="0">
                    <a:latin typeface="Cambria Math" panose="02040503050406030204" pitchFamily="18" charset="0"/>
                    <a:ea typeface="Cambria Math" panose="02040503050406030204" pitchFamily="18" charset="0"/>
                  </a:rPr>
                  <a:t> = 4</a:t>
                </a:r>
              </a:p>
            </p:txBody>
          </p:sp>
        </mc:Choice>
        <mc:Fallback>
          <p:sp>
            <p:nvSpPr>
              <p:cNvPr id="22" name="TextBox 21">
                <a:extLst>
                  <a:ext uri="{FF2B5EF4-FFF2-40B4-BE49-F238E27FC236}">
                    <a16:creationId xmlns:a16="http://schemas.microsoft.com/office/drawing/2014/main" id="{F9982C1E-6087-A374-73E1-C138383DE86E}"/>
                  </a:ext>
                </a:extLst>
              </p:cNvPr>
              <p:cNvSpPr txBox="1">
                <a:spLocks noRot="1" noChangeAspect="1" noMove="1" noResize="1" noEditPoints="1" noAdjustHandles="1" noChangeArrowheads="1" noChangeShapeType="1" noTextEdit="1"/>
              </p:cNvSpPr>
              <p:nvPr/>
            </p:nvSpPr>
            <p:spPr>
              <a:xfrm>
                <a:off x="5888682" y="4041698"/>
                <a:ext cx="812979" cy="369332"/>
              </a:xfrm>
              <a:prstGeom prst="rect">
                <a:avLst/>
              </a:prstGeom>
              <a:blipFill>
                <a:blip r:embed="rId15"/>
                <a:stretch>
                  <a:fillRect t="-9836" r="-6767" b="-22951"/>
                </a:stretch>
              </a:blipFill>
            </p:spPr>
            <p:txBody>
              <a:bodyPr/>
              <a:lstStyle/>
              <a:p>
                <a:r>
                  <a:rPr lang="en-PH">
                    <a:noFill/>
                  </a:rPr>
                  <a:t> </a:t>
                </a:r>
              </a:p>
            </p:txBody>
          </p:sp>
        </mc:Fallback>
      </mc:AlternateContent>
      <p:sp>
        <p:nvSpPr>
          <p:cNvPr id="26" name="TextBox 25">
            <a:extLst>
              <a:ext uri="{FF2B5EF4-FFF2-40B4-BE49-F238E27FC236}">
                <a16:creationId xmlns:a16="http://schemas.microsoft.com/office/drawing/2014/main" id="{4C8B2E8B-2E25-6743-49B8-1B7D4C174A37}"/>
              </a:ext>
            </a:extLst>
          </p:cNvPr>
          <p:cNvSpPr txBox="1"/>
          <p:nvPr/>
        </p:nvSpPr>
        <p:spPr>
          <a:xfrm>
            <a:off x="7504727" y="4036178"/>
            <a:ext cx="702436" cy="369332"/>
          </a:xfrm>
          <a:prstGeom prst="rect">
            <a:avLst/>
          </a:prstGeom>
          <a:noFill/>
        </p:spPr>
        <p:txBody>
          <a:bodyPr wrap="none" rtlCol="0">
            <a:spAutoFit/>
          </a:bodyPr>
          <a:lstStyle/>
          <a:p>
            <a:r>
              <a:rPr lang="el-GR" sz="1800" b="1" dirty="0">
                <a:solidFill>
                  <a:schemeClr val="bg1"/>
                </a:solidFill>
                <a:effectLst/>
                <a:latin typeface="Cambria Math" panose="02040503050406030204" pitchFamily="18" charset="0"/>
                <a:ea typeface="Cambria Math" panose="02040503050406030204" pitchFamily="18" charset="0"/>
              </a:rPr>
              <a:t>μ</a:t>
            </a:r>
            <a:r>
              <a:rPr lang="en-PH" sz="1800" b="1" dirty="0">
                <a:solidFill>
                  <a:schemeClr val="bg1"/>
                </a:solidFill>
                <a:latin typeface="Cambria Math" panose="02040503050406030204" pitchFamily="18" charset="0"/>
                <a:ea typeface="Cambria Math" panose="02040503050406030204" pitchFamily="18" charset="0"/>
              </a:rPr>
              <a:t> = 3</a:t>
            </a:r>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138913B0-7419-2CDA-CB59-7281406FB98D}"/>
                  </a:ext>
                </a:extLst>
              </p:cNvPr>
              <p:cNvSpPr txBox="1"/>
              <p:nvPr/>
            </p:nvSpPr>
            <p:spPr>
              <a:xfrm>
                <a:off x="4279049" y="2926616"/>
                <a:ext cx="984500" cy="369332"/>
              </a:xfrm>
              <a:prstGeom prst="rect">
                <a:avLst/>
              </a:prstGeom>
              <a:noFill/>
            </p:spPr>
            <p:txBody>
              <a:bodyPr wrap="none" rtlCol="0">
                <a:spAutoFit/>
              </a:bodyPr>
              <a:lstStyle/>
              <a:p>
                <a14:m>
                  <m:oMath xmlns:m="http://schemas.openxmlformats.org/officeDocument/2006/math">
                    <m:sSub>
                      <m:sSubPr>
                        <m:ctrlPr>
                          <a:rPr lang="el-GR" sz="1800" b="1" i="1" smtClean="0">
                            <a:solidFill>
                              <a:srgbClr val="222222"/>
                            </a:solidFill>
                            <a:effectLst/>
                            <a:latin typeface="Cambria Math" panose="02040503050406030204" pitchFamily="18" charset="0"/>
                            <a:ea typeface="Cambria Math" panose="02040503050406030204" pitchFamily="18" charset="0"/>
                          </a:rPr>
                        </m:ctrlPr>
                      </m:sSubPr>
                      <m:e>
                        <m:r>
                          <m:rPr>
                            <m:nor/>
                          </m:rPr>
                          <a:rPr lang="el-GR" b="1" dirty="0">
                            <a:solidFill>
                              <a:srgbClr val="222222"/>
                            </a:solidFill>
                            <a:latin typeface="Cambria Math" panose="02040503050406030204" pitchFamily="18" charset="0"/>
                            <a:ea typeface="Cambria Math" panose="02040503050406030204" pitchFamily="18" charset="0"/>
                          </a:rPr>
                          <m:t>μ</m:t>
                        </m:r>
                      </m:e>
                      <m:sub>
                        <m:r>
                          <a:rPr lang="en-PH" sz="1800" b="1" i="1" smtClean="0">
                            <a:solidFill>
                              <a:srgbClr val="222222"/>
                            </a:solidFill>
                            <a:effectLst/>
                            <a:latin typeface="Cambria Math" panose="02040503050406030204" pitchFamily="18" charset="0"/>
                            <a:ea typeface="Cambria Math" panose="02040503050406030204" pitchFamily="18" charset="0"/>
                          </a:rPr>
                          <m:t>𝟏</m:t>
                        </m:r>
                      </m:sub>
                    </m:sSub>
                  </m:oMath>
                </a14:m>
                <a:r>
                  <a:rPr lang="en-PH" sz="1800" b="1" dirty="0">
                    <a:solidFill>
                      <a:srgbClr val="222222"/>
                    </a:solidFill>
                    <a:latin typeface="Cambria Math" panose="02040503050406030204" pitchFamily="18" charset="0"/>
                    <a:ea typeface="Cambria Math" panose="02040503050406030204" pitchFamily="18" charset="0"/>
                  </a:rPr>
                  <a:t> = 4.3</a:t>
                </a:r>
              </a:p>
            </p:txBody>
          </p:sp>
        </mc:Choice>
        <mc:Fallback>
          <p:sp>
            <p:nvSpPr>
              <p:cNvPr id="27" name="TextBox 26">
                <a:extLst>
                  <a:ext uri="{FF2B5EF4-FFF2-40B4-BE49-F238E27FC236}">
                    <a16:creationId xmlns:a16="http://schemas.microsoft.com/office/drawing/2014/main" id="{138913B0-7419-2CDA-CB59-7281406FB98D}"/>
                  </a:ext>
                </a:extLst>
              </p:cNvPr>
              <p:cNvSpPr txBox="1">
                <a:spLocks noRot="1" noChangeAspect="1" noMove="1" noResize="1" noEditPoints="1" noAdjustHandles="1" noChangeArrowheads="1" noChangeShapeType="1" noTextEdit="1"/>
              </p:cNvSpPr>
              <p:nvPr/>
            </p:nvSpPr>
            <p:spPr>
              <a:xfrm>
                <a:off x="4279049" y="2926616"/>
                <a:ext cx="984500" cy="369332"/>
              </a:xfrm>
              <a:prstGeom prst="rect">
                <a:avLst/>
              </a:prstGeom>
              <a:blipFill>
                <a:blip r:embed="rId16"/>
                <a:stretch>
                  <a:fillRect t="-9836" r="-6211" b="-22951"/>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0512EBD7-D43E-8771-F5FD-8F744E00C099}"/>
                  </a:ext>
                </a:extLst>
              </p:cNvPr>
              <p:cNvSpPr txBox="1"/>
              <p:nvPr/>
            </p:nvSpPr>
            <p:spPr>
              <a:xfrm>
                <a:off x="4279049" y="3292579"/>
                <a:ext cx="984500" cy="369332"/>
              </a:xfrm>
              <a:prstGeom prst="rect">
                <a:avLst/>
              </a:prstGeom>
              <a:noFill/>
            </p:spPr>
            <p:txBody>
              <a:bodyPr wrap="none" rtlCol="0">
                <a:spAutoFit/>
              </a:bodyPr>
              <a:lstStyle/>
              <a:p>
                <a14:m>
                  <m:oMath xmlns:m="http://schemas.openxmlformats.org/officeDocument/2006/math">
                    <m:sSub>
                      <m:sSubPr>
                        <m:ctrlPr>
                          <a:rPr lang="el-GR" sz="1800" b="1" i="1" smtClean="0">
                            <a:solidFill>
                              <a:srgbClr val="222222"/>
                            </a:solidFill>
                            <a:effectLst/>
                            <a:latin typeface="Cambria Math" panose="02040503050406030204" pitchFamily="18" charset="0"/>
                            <a:ea typeface="Cambria Math" panose="02040503050406030204" pitchFamily="18" charset="0"/>
                          </a:rPr>
                        </m:ctrlPr>
                      </m:sSubPr>
                      <m:e>
                        <m:r>
                          <m:rPr>
                            <m:nor/>
                          </m:rPr>
                          <a:rPr lang="el-GR" b="1" dirty="0">
                            <a:solidFill>
                              <a:srgbClr val="222222"/>
                            </a:solidFill>
                            <a:latin typeface="Cambria Math" panose="02040503050406030204" pitchFamily="18" charset="0"/>
                            <a:ea typeface="Cambria Math" panose="02040503050406030204" pitchFamily="18" charset="0"/>
                          </a:rPr>
                          <m:t>μ</m:t>
                        </m:r>
                      </m:e>
                      <m:sub>
                        <m:r>
                          <a:rPr lang="en-PH" sz="1800" b="1" i="1" smtClean="0">
                            <a:solidFill>
                              <a:srgbClr val="222222"/>
                            </a:solidFill>
                            <a:effectLst/>
                            <a:latin typeface="Cambria Math" panose="02040503050406030204" pitchFamily="18" charset="0"/>
                            <a:ea typeface="Cambria Math" panose="02040503050406030204" pitchFamily="18" charset="0"/>
                          </a:rPr>
                          <m:t>𝟏</m:t>
                        </m:r>
                      </m:sub>
                    </m:sSub>
                  </m:oMath>
                </a14:m>
                <a:r>
                  <a:rPr lang="en-PH" sz="1800" b="1" dirty="0">
                    <a:solidFill>
                      <a:srgbClr val="222222"/>
                    </a:solidFill>
                    <a:latin typeface="Cambria Math" panose="02040503050406030204" pitchFamily="18" charset="0"/>
                    <a:ea typeface="Cambria Math" panose="02040503050406030204" pitchFamily="18" charset="0"/>
                  </a:rPr>
                  <a:t> = 4.5</a:t>
                </a:r>
              </a:p>
            </p:txBody>
          </p:sp>
        </mc:Choice>
        <mc:Fallback>
          <p:sp>
            <p:nvSpPr>
              <p:cNvPr id="28" name="TextBox 27">
                <a:extLst>
                  <a:ext uri="{FF2B5EF4-FFF2-40B4-BE49-F238E27FC236}">
                    <a16:creationId xmlns:a16="http://schemas.microsoft.com/office/drawing/2014/main" id="{0512EBD7-D43E-8771-F5FD-8F744E00C099}"/>
                  </a:ext>
                </a:extLst>
              </p:cNvPr>
              <p:cNvSpPr txBox="1">
                <a:spLocks noRot="1" noChangeAspect="1" noMove="1" noResize="1" noEditPoints="1" noAdjustHandles="1" noChangeArrowheads="1" noChangeShapeType="1" noTextEdit="1"/>
              </p:cNvSpPr>
              <p:nvPr/>
            </p:nvSpPr>
            <p:spPr>
              <a:xfrm>
                <a:off x="4279049" y="3292579"/>
                <a:ext cx="984500" cy="369332"/>
              </a:xfrm>
              <a:prstGeom prst="rect">
                <a:avLst/>
              </a:prstGeom>
              <a:blipFill>
                <a:blip r:embed="rId17"/>
                <a:stretch>
                  <a:fillRect t="-9836" r="-6211" b="-22951"/>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E73522BB-E952-834A-777C-31094F0657A0}"/>
                  </a:ext>
                </a:extLst>
              </p:cNvPr>
              <p:cNvSpPr txBox="1"/>
              <p:nvPr/>
            </p:nvSpPr>
            <p:spPr>
              <a:xfrm>
                <a:off x="4285461" y="3640232"/>
                <a:ext cx="984500" cy="369332"/>
              </a:xfrm>
              <a:prstGeom prst="rect">
                <a:avLst/>
              </a:prstGeom>
              <a:noFill/>
            </p:spPr>
            <p:txBody>
              <a:bodyPr wrap="none" rtlCol="0">
                <a:spAutoFit/>
              </a:bodyPr>
              <a:lstStyle/>
              <a:p>
                <a14:m>
                  <m:oMath xmlns:m="http://schemas.openxmlformats.org/officeDocument/2006/math">
                    <m:sSub>
                      <m:sSubPr>
                        <m:ctrlPr>
                          <a:rPr lang="el-GR" sz="1800" b="1" i="1" smtClean="0">
                            <a:solidFill>
                              <a:srgbClr val="222222"/>
                            </a:solidFill>
                            <a:effectLst/>
                            <a:latin typeface="Cambria Math" panose="02040503050406030204" pitchFamily="18" charset="0"/>
                            <a:ea typeface="Cambria Math" panose="02040503050406030204" pitchFamily="18" charset="0"/>
                          </a:rPr>
                        </m:ctrlPr>
                      </m:sSubPr>
                      <m:e>
                        <m:r>
                          <m:rPr>
                            <m:nor/>
                          </m:rPr>
                          <a:rPr lang="el-GR" b="1" dirty="0">
                            <a:solidFill>
                              <a:srgbClr val="222222"/>
                            </a:solidFill>
                            <a:latin typeface="Cambria Math" panose="02040503050406030204" pitchFamily="18" charset="0"/>
                            <a:ea typeface="Cambria Math" panose="02040503050406030204" pitchFamily="18" charset="0"/>
                          </a:rPr>
                          <m:t>μ</m:t>
                        </m:r>
                      </m:e>
                      <m:sub>
                        <m:r>
                          <a:rPr lang="en-PH" sz="1800" b="1" i="1" smtClean="0">
                            <a:solidFill>
                              <a:srgbClr val="222222"/>
                            </a:solidFill>
                            <a:effectLst/>
                            <a:latin typeface="Cambria Math" panose="02040503050406030204" pitchFamily="18" charset="0"/>
                            <a:ea typeface="Cambria Math" panose="02040503050406030204" pitchFamily="18" charset="0"/>
                          </a:rPr>
                          <m:t>𝟏</m:t>
                        </m:r>
                      </m:sub>
                    </m:sSub>
                  </m:oMath>
                </a14:m>
                <a:r>
                  <a:rPr lang="en-PH" sz="1800" b="1" dirty="0">
                    <a:solidFill>
                      <a:srgbClr val="222222"/>
                    </a:solidFill>
                    <a:latin typeface="Cambria Math" panose="02040503050406030204" pitchFamily="18" charset="0"/>
                    <a:ea typeface="Cambria Math" panose="02040503050406030204" pitchFamily="18" charset="0"/>
                  </a:rPr>
                  <a:t> = 4.8</a:t>
                </a:r>
              </a:p>
            </p:txBody>
          </p:sp>
        </mc:Choice>
        <mc:Fallback>
          <p:sp>
            <p:nvSpPr>
              <p:cNvPr id="29" name="TextBox 28">
                <a:extLst>
                  <a:ext uri="{FF2B5EF4-FFF2-40B4-BE49-F238E27FC236}">
                    <a16:creationId xmlns:a16="http://schemas.microsoft.com/office/drawing/2014/main" id="{E73522BB-E952-834A-777C-31094F0657A0}"/>
                  </a:ext>
                </a:extLst>
              </p:cNvPr>
              <p:cNvSpPr txBox="1">
                <a:spLocks noRot="1" noChangeAspect="1" noMove="1" noResize="1" noEditPoints="1" noAdjustHandles="1" noChangeArrowheads="1" noChangeShapeType="1" noTextEdit="1"/>
              </p:cNvSpPr>
              <p:nvPr/>
            </p:nvSpPr>
            <p:spPr>
              <a:xfrm>
                <a:off x="4285461" y="3640232"/>
                <a:ext cx="984500" cy="369332"/>
              </a:xfrm>
              <a:prstGeom prst="rect">
                <a:avLst/>
              </a:prstGeom>
              <a:blipFill>
                <a:blip r:embed="rId18"/>
                <a:stretch>
                  <a:fillRect t="-9836" r="-6211" b="-22951"/>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4C12CB9A-149D-F2B4-9753-C57A7923217E}"/>
                  </a:ext>
                </a:extLst>
              </p:cNvPr>
              <p:cNvSpPr txBox="1"/>
              <p:nvPr/>
            </p:nvSpPr>
            <p:spPr>
              <a:xfrm>
                <a:off x="4279049" y="4040312"/>
                <a:ext cx="812979" cy="369332"/>
              </a:xfrm>
              <a:prstGeom prst="rect">
                <a:avLst/>
              </a:prstGeom>
              <a:noFill/>
            </p:spPr>
            <p:txBody>
              <a:bodyPr wrap="none" rtlCol="0">
                <a:spAutoFit/>
              </a:bodyPr>
              <a:lstStyle/>
              <a:p>
                <a14:m>
                  <m:oMath xmlns:m="http://schemas.openxmlformats.org/officeDocument/2006/math">
                    <m:sSub>
                      <m:sSubPr>
                        <m:ctrlPr>
                          <a:rPr lang="el-GR" sz="1800" b="1" i="1" smtClean="0">
                            <a:solidFill>
                              <a:srgbClr val="222222"/>
                            </a:solidFill>
                            <a:effectLst/>
                            <a:latin typeface="Cambria Math" panose="02040503050406030204" pitchFamily="18" charset="0"/>
                            <a:ea typeface="Cambria Math" panose="02040503050406030204" pitchFamily="18" charset="0"/>
                          </a:rPr>
                        </m:ctrlPr>
                      </m:sSubPr>
                      <m:e>
                        <m:r>
                          <m:rPr>
                            <m:nor/>
                          </m:rPr>
                          <a:rPr lang="el-GR" b="1" dirty="0">
                            <a:solidFill>
                              <a:srgbClr val="222222"/>
                            </a:solidFill>
                            <a:latin typeface="Cambria Math" panose="02040503050406030204" pitchFamily="18" charset="0"/>
                            <a:ea typeface="Cambria Math" panose="02040503050406030204" pitchFamily="18" charset="0"/>
                          </a:rPr>
                          <m:t>μ</m:t>
                        </m:r>
                      </m:e>
                      <m:sub>
                        <m:r>
                          <a:rPr lang="en-PH" sz="1800" b="1" i="1" smtClean="0">
                            <a:solidFill>
                              <a:srgbClr val="222222"/>
                            </a:solidFill>
                            <a:effectLst/>
                            <a:latin typeface="Cambria Math" panose="02040503050406030204" pitchFamily="18" charset="0"/>
                            <a:ea typeface="Cambria Math" panose="02040503050406030204" pitchFamily="18" charset="0"/>
                          </a:rPr>
                          <m:t>𝟏</m:t>
                        </m:r>
                      </m:sub>
                    </m:sSub>
                  </m:oMath>
                </a14:m>
                <a:r>
                  <a:rPr lang="en-PH" sz="1800" b="1" dirty="0">
                    <a:solidFill>
                      <a:srgbClr val="222222"/>
                    </a:solidFill>
                    <a:latin typeface="Cambria Math" panose="02040503050406030204" pitchFamily="18" charset="0"/>
                    <a:ea typeface="Cambria Math" panose="02040503050406030204" pitchFamily="18" charset="0"/>
                  </a:rPr>
                  <a:t> = 5</a:t>
                </a:r>
              </a:p>
            </p:txBody>
          </p:sp>
        </mc:Choice>
        <mc:Fallback>
          <p:sp>
            <p:nvSpPr>
              <p:cNvPr id="30" name="TextBox 29">
                <a:extLst>
                  <a:ext uri="{FF2B5EF4-FFF2-40B4-BE49-F238E27FC236}">
                    <a16:creationId xmlns:a16="http://schemas.microsoft.com/office/drawing/2014/main" id="{4C12CB9A-149D-F2B4-9753-C57A7923217E}"/>
                  </a:ext>
                </a:extLst>
              </p:cNvPr>
              <p:cNvSpPr txBox="1">
                <a:spLocks noRot="1" noChangeAspect="1" noMove="1" noResize="1" noEditPoints="1" noAdjustHandles="1" noChangeArrowheads="1" noChangeShapeType="1" noTextEdit="1"/>
              </p:cNvSpPr>
              <p:nvPr/>
            </p:nvSpPr>
            <p:spPr>
              <a:xfrm>
                <a:off x="4279049" y="4040312"/>
                <a:ext cx="812979" cy="369332"/>
              </a:xfrm>
              <a:prstGeom prst="rect">
                <a:avLst/>
              </a:prstGeom>
              <a:blipFill>
                <a:blip r:embed="rId19"/>
                <a:stretch>
                  <a:fillRect t="-11667" r="-6767" b="-25000"/>
                </a:stretch>
              </a:blipFill>
            </p:spPr>
            <p:txBody>
              <a:bodyPr/>
              <a:lstStyle/>
              <a:p>
                <a:r>
                  <a:rPr lang="en-PH">
                    <a:noFill/>
                  </a:rPr>
                  <a:t> </a:t>
                </a:r>
              </a:p>
            </p:txBody>
          </p:sp>
        </mc:Fallback>
      </mc:AlternateContent>
      <p:graphicFrame>
        <p:nvGraphicFramePr>
          <p:cNvPr id="31" name="Table 30">
            <a:extLst>
              <a:ext uri="{FF2B5EF4-FFF2-40B4-BE49-F238E27FC236}">
                <a16:creationId xmlns:a16="http://schemas.microsoft.com/office/drawing/2014/main" id="{F852496F-381B-24D7-D500-0F44A26E7024}"/>
              </a:ext>
            </a:extLst>
          </p:cNvPr>
          <p:cNvGraphicFramePr>
            <a:graphicFrameLocks noGrp="1"/>
          </p:cNvGraphicFramePr>
          <p:nvPr>
            <p:extLst>
              <p:ext uri="{D42A27DB-BD31-4B8C-83A1-F6EECF244321}">
                <p14:modId xmlns:p14="http://schemas.microsoft.com/office/powerpoint/2010/main" val="603051922"/>
              </p:ext>
            </p:extLst>
          </p:nvPr>
        </p:nvGraphicFramePr>
        <p:xfrm>
          <a:off x="9460018" y="1806685"/>
          <a:ext cx="1625600" cy="2595880"/>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val="3177604628"/>
                    </a:ext>
                  </a:extLst>
                </a:gridCol>
                <a:gridCol w="812800">
                  <a:extLst>
                    <a:ext uri="{9D8B030D-6E8A-4147-A177-3AD203B41FA5}">
                      <a16:colId xmlns:a16="http://schemas.microsoft.com/office/drawing/2014/main" val="965993393"/>
                    </a:ext>
                  </a:extLst>
                </a:gridCol>
              </a:tblGrid>
              <a:tr h="370840">
                <a:tc>
                  <a:txBody>
                    <a:bodyPr/>
                    <a:lstStyle/>
                    <a:p>
                      <a:endParaRPr lang="en-PH" dirty="0">
                        <a:solidFill>
                          <a:schemeClr val="tx1"/>
                        </a:solidFill>
                      </a:endParaRPr>
                    </a:p>
                  </a:txBody>
                  <a:tcPr>
                    <a:solidFill>
                      <a:schemeClr val="bg1"/>
                    </a:solidFill>
                  </a:tcPr>
                </a:tc>
                <a:tc>
                  <a:txBody>
                    <a:bodyPr/>
                    <a:lstStyle/>
                    <a:p>
                      <a:endParaRPr lang="en-PH" dirty="0">
                        <a:solidFill>
                          <a:schemeClr val="tx1"/>
                        </a:solidFill>
                      </a:endParaRPr>
                    </a:p>
                  </a:txBody>
                  <a:tcPr>
                    <a:solidFill>
                      <a:schemeClr val="bg1"/>
                    </a:solidFill>
                  </a:tcPr>
                </a:tc>
                <a:extLst>
                  <a:ext uri="{0D108BD9-81ED-4DB2-BD59-A6C34878D82A}">
                    <a16:rowId xmlns:a16="http://schemas.microsoft.com/office/drawing/2014/main" val="2583859214"/>
                  </a:ext>
                </a:extLst>
              </a:tr>
              <a:tr h="370840">
                <a:tc>
                  <a:txBody>
                    <a:bodyPr/>
                    <a:lstStyle/>
                    <a:p>
                      <a:endParaRPr lang="en-PH" u="sng" dirty="0">
                        <a:solidFill>
                          <a:schemeClr val="tx1"/>
                        </a:solidFill>
                      </a:endParaRPr>
                    </a:p>
                  </a:txBody>
                  <a:tcPr>
                    <a:solidFill>
                      <a:schemeClr val="bg1"/>
                    </a:solidFill>
                  </a:tcPr>
                </a:tc>
                <a:tc>
                  <a:txBody>
                    <a:bodyPr/>
                    <a:lstStyle/>
                    <a:p>
                      <a:endParaRPr lang="en-PH" dirty="0">
                        <a:solidFill>
                          <a:schemeClr val="tx1"/>
                        </a:solidFill>
                      </a:endParaRPr>
                    </a:p>
                  </a:txBody>
                  <a:tcPr>
                    <a:solidFill>
                      <a:schemeClr val="bg1"/>
                    </a:solidFill>
                  </a:tcPr>
                </a:tc>
                <a:extLst>
                  <a:ext uri="{0D108BD9-81ED-4DB2-BD59-A6C34878D82A}">
                    <a16:rowId xmlns:a16="http://schemas.microsoft.com/office/drawing/2014/main" val="358741712"/>
                  </a:ext>
                </a:extLst>
              </a:tr>
              <a:tr h="370840">
                <a:tc>
                  <a:txBody>
                    <a:bodyPr/>
                    <a:lstStyle/>
                    <a:p>
                      <a:endParaRPr lang="en-PH" dirty="0">
                        <a:solidFill>
                          <a:schemeClr val="tx1"/>
                        </a:solidFill>
                      </a:endParaRPr>
                    </a:p>
                  </a:txBody>
                  <a:tcPr>
                    <a:solidFill>
                      <a:schemeClr val="bg1"/>
                    </a:solidFill>
                  </a:tcPr>
                </a:tc>
                <a:tc>
                  <a:txBody>
                    <a:bodyPr/>
                    <a:lstStyle/>
                    <a:p>
                      <a:endParaRPr lang="en-PH" dirty="0">
                        <a:solidFill>
                          <a:schemeClr val="tx1"/>
                        </a:solidFill>
                      </a:endParaRPr>
                    </a:p>
                  </a:txBody>
                  <a:tcPr>
                    <a:solidFill>
                      <a:schemeClr val="bg1"/>
                    </a:solidFill>
                  </a:tcPr>
                </a:tc>
                <a:extLst>
                  <a:ext uri="{0D108BD9-81ED-4DB2-BD59-A6C34878D82A}">
                    <a16:rowId xmlns:a16="http://schemas.microsoft.com/office/drawing/2014/main" val="2475899005"/>
                  </a:ext>
                </a:extLst>
              </a:tr>
              <a:tr h="370840">
                <a:tc>
                  <a:txBody>
                    <a:bodyPr/>
                    <a:lstStyle/>
                    <a:p>
                      <a:endParaRPr lang="en-PH" dirty="0">
                        <a:solidFill>
                          <a:schemeClr val="tx1"/>
                        </a:solidFill>
                      </a:endParaRPr>
                    </a:p>
                  </a:txBody>
                  <a:tcPr>
                    <a:solidFill>
                      <a:schemeClr val="bg1"/>
                    </a:solidFill>
                  </a:tcPr>
                </a:tc>
                <a:tc>
                  <a:txBody>
                    <a:bodyPr/>
                    <a:lstStyle/>
                    <a:p>
                      <a:endParaRPr lang="en-PH" dirty="0">
                        <a:solidFill>
                          <a:schemeClr val="tx1"/>
                        </a:solidFill>
                      </a:endParaRPr>
                    </a:p>
                  </a:txBody>
                  <a:tcPr>
                    <a:solidFill>
                      <a:schemeClr val="bg1"/>
                    </a:solidFill>
                  </a:tcPr>
                </a:tc>
                <a:extLst>
                  <a:ext uri="{0D108BD9-81ED-4DB2-BD59-A6C34878D82A}">
                    <a16:rowId xmlns:a16="http://schemas.microsoft.com/office/drawing/2014/main" val="2880377600"/>
                  </a:ext>
                </a:extLst>
              </a:tr>
              <a:tr h="370840">
                <a:tc>
                  <a:txBody>
                    <a:bodyPr/>
                    <a:lstStyle/>
                    <a:p>
                      <a:endParaRPr lang="en-PH" dirty="0">
                        <a:solidFill>
                          <a:schemeClr val="tx1"/>
                        </a:solidFill>
                      </a:endParaRPr>
                    </a:p>
                  </a:txBody>
                  <a:tcPr>
                    <a:solidFill>
                      <a:schemeClr val="bg1"/>
                    </a:solidFill>
                  </a:tcPr>
                </a:tc>
                <a:tc>
                  <a:txBody>
                    <a:bodyPr/>
                    <a:lstStyle/>
                    <a:p>
                      <a:endParaRPr lang="en-PH" dirty="0">
                        <a:solidFill>
                          <a:schemeClr val="tx1"/>
                        </a:solidFill>
                      </a:endParaRPr>
                    </a:p>
                  </a:txBody>
                  <a:tcPr>
                    <a:solidFill>
                      <a:schemeClr val="bg1"/>
                    </a:solidFill>
                  </a:tcPr>
                </a:tc>
                <a:extLst>
                  <a:ext uri="{0D108BD9-81ED-4DB2-BD59-A6C34878D82A}">
                    <a16:rowId xmlns:a16="http://schemas.microsoft.com/office/drawing/2014/main" val="1642441737"/>
                  </a:ext>
                </a:extLst>
              </a:tr>
              <a:tr h="370840">
                <a:tc>
                  <a:txBody>
                    <a:bodyPr/>
                    <a:lstStyle/>
                    <a:p>
                      <a:endParaRPr lang="en-PH" dirty="0">
                        <a:solidFill>
                          <a:schemeClr val="tx1"/>
                        </a:solidFill>
                      </a:endParaRPr>
                    </a:p>
                  </a:txBody>
                  <a:tcPr>
                    <a:solidFill>
                      <a:schemeClr val="bg1"/>
                    </a:solidFill>
                  </a:tcPr>
                </a:tc>
                <a:tc>
                  <a:txBody>
                    <a:bodyPr/>
                    <a:lstStyle/>
                    <a:p>
                      <a:endParaRPr lang="en-PH" dirty="0">
                        <a:solidFill>
                          <a:schemeClr val="tx1"/>
                        </a:solidFill>
                      </a:endParaRPr>
                    </a:p>
                  </a:txBody>
                  <a:tcPr>
                    <a:solidFill>
                      <a:schemeClr val="bg1"/>
                    </a:solidFill>
                  </a:tcPr>
                </a:tc>
                <a:extLst>
                  <a:ext uri="{0D108BD9-81ED-4DB2-BD59-A6C34878D82A}">
                    <a16:rowId xmlns:a16="http://schemas.microsoft.com/office/drawing/2014/main" val="4123624092"/>
                  </a:ext>
                </a:extLst>
              </a:tr>
              <a:tr h="370840">
                <a:tc>
                  <a:txBody>
                    <a:bodyPr/>
                    <a:lstStyle/>
                    <a:p>
                      <a:endParaRPr lang="en-PH" dirty="0">
                        <a:solidFill>
                          <a:schemeClr val="tx1"/>
                        </a:solidFill>
                      </a:endParaRPr>
                    </a:p>
                  </a:txBody>
                  <a:tcPr>
                    <a:solidFill>
                      <a:schemeClr val="bg1"/>
                    </a:solidFill>
                  </a:tcPr>
                </a:tc>
                <a:tc>
                  <a:txBody>
                    <a:bodyPr/>
                    <a:lstStyle/>
                    <a:p>
                      <a:endParaRPr lang="en-PH" dirty="0">
                        <a:solidFill>
                          <a:schemeClr val="tx1"/>
                        </a:solidFill>
                      </a:endParaRPr>
                    </a:p>
                  </a:txBody>
                  <a:tcPr>
                    <a:solidFill>
                      <a:schemeClr val="bg1"/>
                    </a:solidFill>
                  </a:tcPr>
                </a:tc>
                <a:extLst>
                  <a:ext uri="{0D108BD9-81ED-4DB2-BD59-A6C34878D82A}">
                    <a16:rowId xmlns:a16="http://schemas.microsoft.com/office/drawing/2014/main" val="3669182570"/>
                  </a:ext>
                </a:extLst>
              </a:tr>
            </a:tbl>
          </a:graphicData>
        </a:graphic>
      </p:graphicFrame>
      <p:pic>
        <p:nvPicPr>
          <p:cNvPr id="32" name="Picture 31" descr="Logo&#10;&#10;Description automatically generated">
            <a:extLst>
              <a:ext uri="{FF2B5EF4-FFF2-40B4-BE49-F238E27FC236}">
                <a16:creationId xmlns:a16="http://schemas.microsoft.com/office/drawing/2014/main" id="{002475E7-AAE1-888D-9B22-EE833D39A6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2515" y="1161981"/>
            <a:ext cx="484718" cy="474041"/>
          </a:xfrm>
          <a:prstGeom prst="rect">
            <a:avLst/>
          </a:prstGeom>
        </p:spPr>
      </p:pic>
      <p:pic>
        <p:nvPicPr>
          <p:cNvPr id="33" name="Picture 32" descr="Logo&#10;&#10;Description automatically generated">
            <a:extLst>
              <a:ext uri="{FF2B5EF4-FFF2-40B4-BE49-F238E27FC236}">
                <a16:creationId xmlns:a16="http://schemas.microsoft.com/office/drawing/2014/main" id="{939FE834-9AD4-2656-0AD3-4CE3092EE9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05776" y="1135527"/>
            <a:ext cx="924448" cy="517691"/>
          </a:xfrm>
          <a:prstGeom prst="rect">
            <a:avLst/>
          </a:prstGeom>
        </p:spPr>
      </p:pic>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DF347C0E-5BDC-699F-928F-7177D74FB33F}"/>
                  </a:ext>
                </a:extLst>
              </p:cNvPr>
              <p:cNvSpPr txBox="1"/>
              <p:nvPr/>
            </p:nvSpPr>
            <p:spPr>
              <a:xfrm>
                <a:off x="10280376" y="1819999"/>
                <a:ext cx="775248" cy="323165"/>
              </a:xfrm>
              <a:prstGeom prst="rect">
                <a:avLst/>
              </a:prstGeom>
              <a:noFill/>
            </p:spPr>
            <p:txBody>
              <a:bodyPr wrap="square" rtlCol="0">
                <a:spAutoFit/>
              </a:bodyPr>
              <a:lstStyle/>
              <a:p>
                <a14:m>
                  <m:oMath xmlns:m="http://schemas.openxmlformats.org/officeDocument/2006/math">
                    <m:r>
                      <a:rPr lang="en-PH" sz="1500" i="1" smtClean="0">
                        <a:latin typeface="Cambria Math" panose="02040503050406030204" pitchFamily="18" charset="0"/>
                        <a:ea typeface="Cambria Math" panose="02040503050406030204" pitchFamily="18" charset="0"/>
                      </a:rPr>
                      <m:t>𝑁</m:t>
                    </m:r>
                  </m:oMath>
                </a14:m>
                <a:r>
                  <a:rPr lang="en-PH" sz="1500" b="1" dirty="0">
                    <a:latin typeface="Cambria Math" panose="02040503050406030204" pitchFamily="18" charset="0"/>
                    <a:ea typeface="Cambria Math" panose="02040503050406030204" pitchFamily="18" charset="0"/>
                  </a:rPr>
                  <a:t> = 99</a:t>
                </a:r>
              </a:p>
            </p:txBody>
          </p:sp>
        </mc:Choice>
        <mc:Fallback>
          <p:sp>
            <p:nvSpPr>
              <p:cNvPr id="34" name="TextBox 33">
                <a:extLst>
                  <a:ext uri="{FF2B5EF4-FFF2-40B4-BE49-F238E27FC236}">
                    <a16:creationId xmlns:a16="http://schemas.microsoft.com/office/drawing/2014/main" id="{DF347C0E-5BDC-699F-928F-7177D74FB33F}"/>
                  </a:ext>
                </a:extLst>
              </p:cNvPr>
              <p:cNvSpPr txBox="1">
                <a:spLocks noRot="1" noChangeAspect="1" noMove="1" noResize="1" noEditPoints="1" noAdjustHandles="1" noChangeArrowheads="1" noChangeShapeType="1" noTextEdit="1"/>
              </p:cNvSpPr>
              <p:nvPr/>
            </p:nvSpPr>
            <p:spPr>
              <a:xfrm>
                <a:off x="10280376" y="1819999"/>
                <a:ext cx="775248" cy="323165"/>
              </a:xfrm>
              <a:prstGeom prst="rect">
                <a:avLst/>
              </a:prstGeom>
              <a:blipFill>
                <a:blip r:embed="rId20"/>
                <a:stretch>
                  <a:fillRect t="-5660" r="-1563" b="-18868"/>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3DBA74E8-2929-2659-EC96-2C0F2E2D5076}"/>
                  </a:ext>
                </a:extLst>
              </p:cNvPr>
              <p:cNvSpPr txBox="1"/>
              <p:nvPr/>
            </p:nvSpPr>
            <p:spPr>
              <a:xfrm>
                <a:off x="9482573" y="1830939"/>
                <a:ext cx="775248" cy="302840"/>
              </a:xfrm>
              <a:prstGeom prst="rect">
                <a:avLst/>
              </a:prstGeom>
              <a:noFill/>
            </p:spPr>
            <p:txBody>
              <a:bodyPr wrap="square" rtlCol="0">
                <a:spAutoFit/>
              </a:bodyPr>
              <a:lstStyle/>
              <a:p>
                <a14:m>
                  <m:oMath xmlns:m="http://schemas.openxmlformats.org/officeDocument/2006/math">
                    <m:r>
                      <a:rPr lang="en-PH" sz="1400" i="1" smtClean="0">
                        <a:latin typeface="Cambria Math" panose="02040503050406030204" pitchFamily="18" charset="0"/>
                        <a:ea typeface="Cambria Math" panose="02040503050406030204" pitchFamily="18" charset="0"/>
                      </a:rPr>
                      <m:t>𝑁</m:t>
                    </m:r>
                    <m:r>
                      <a:rPr lang="en-PH" sz="1400" i="1" smtClean="0">
                        <a:latin typeface="Cambria Math" panose="02040503050406030204" pitchFamily="18" charset="0"/>
                        <a:ea typeface="Cambria Math" panose="02040503050406030204" pitchFamily="18" charset="0"/>
                      </a:rPr>
                      <m:t> </m:t>
                    </m:r>
                  </m:oMath>
                </a14:m>
                <a:r>
                  <a:rPr lang="en-PH" sz="1300" b="1" dirty="0">
                    <a:latin typeface="Cambria Math" panose="02040503050406030204" pitchFamily="18" charset="0"/>
                    <a:ea typeface="Cambria Math" panose="02040503050406030204" pitchFamily="18" charset="0"/>
                  </a:rPr>
                  <a:t>= 1</a:t>
                </a:r>
              </a:p>
            </p:txBody>
          </p:sp>
        </mc:Choice>
        <mc:Fallback>
          <p:sp>
            <p:nvSpPr>
              <p:cNvPr id="35" name="TextBox 34">
                <a:extLst>
                  <a:ext uri="{FF2B5EF4-FFF2-40B4-BE49-F238E27FC236}">
                    <a16:creationId xmlns:a16="http://schemas.microsoft.com/office/drawing/2014/main" id="{3DBA74E8-2929-2659-EC96-2C0F2E2D5076}"/>
                  </a:ext>
                </a:extLst>
              </p:cNvPr>
              <p:cNvSpPr txBox="1">
                <a:spLocks noRot="1" noChangeAspect="1" noMove="1" noResize="1" noEditPoints="1" noAdjustHandles="1" noChangeArrowheads="1" noChangeShapeType="1" noTextEdit="1"/>
              </p:cNvSpPr>
              <p:nvPr/>
            </p:nvSpPr>
            <p:spPr>
              <a:xfrm>
                <a:off x="9482573" y="1830939"/>
                <a:ext cx="775248" cy="302840"/>
              </a:xfrm>
              <a:prstGeom prst="rect">
                <a:avLst/>
              </a:prstGeom>
              <a:blipFill>
                <a:blip r:embed="rId21"/>
                <a:stretch>
                  <a:fillRect b="-16000"/>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35771C2A-60E2-EB0E-6D60-81B0CD92EE41}"/>
                  </a:ext>
                </a:extLst>
              </p:cNvPr>
              <p:cNvSpPr txBox="1"/>
              <p:nvPr/>
            </p:nvSpPr>
            <p:spPr>
              <a:xfrm>
                <a:off x="10275562" y="2223179"/>
                <a:ext cx="775248" cy="323165"/>
              </a:xfrm>
              <a:prstGeom prst="rect">
                <a:avLst/>
              </a:prstGeom>
              <a:noFill/>
            </p:spPr>
            <p:txBody>
              <a:bodyPr wrap="square" rtlCol="0">
                <a:spAutoFit/>
              </a:bodyPr>
              <a:lstStyle/>
              <a:p>
                <a14:m>
                  <m:oMath xmlns:m="http://schemas.openxmlformats.org/officeDocument/2006/math">
                    <m:r>
                      <a:rPr lang="en-PH" sz="1500" i="1" smtClean="0">
                        <a:latin typeface="Cambria Math" panose="02040503050406030204" pitchFamily="18" charset="0"/>
                        <a:ea typeface="Cambria Math" panose="02040503050406030204" pitchFamily="18" charset="0"/>
                      </a:rPr>
                      <m:t>𝑁</m:t>
                    </m:r>
                  </m:oMath>
                </a14:m>
                <a:r>
                  <a:rPr lang="en-PH" sz="1500" b="1" dirty="0">
                    <a:latin typeface="Cambria Math" panose="02040503050406030204" pitchFamily="18" charset="0"/>
                    <a:ea typeface="Cambria Math" panose="02040503050406030204" pitchFamily="18" charset="0"/>
                  </a:rPr>
                  <a:t> = 99</a:t>
                </a:r>
              </a:p>
            </p:txBody>
          </p:sp>
        </mc:Choice>
        <mc:Fallback>
          <p:sp>
            <p:nvSpPr>
              <p:cNvPr id="36" name="TextBox 35">
                <a:extLst>
                  <a:ext uri="{FF2B5EF4-FFF2-40B4-BE49-F238E27FC236}">
                    <a16:creationId xmlns:a16="http://schemas.microsoft.com/office/drawing/2014/main" id="{35771C2A-60E2-EB0E-6D60-81B0CD92EE41}"/>
                  </a:ext>
                </a:extLst>
              </p:cNvPr>
              <p:cNvSpPr txBox="1">
                <a:spLocks noRot="1" noChangeAspect="1" noMove="1" noResize="1" noEditPoints="1" noAdjustHandles="1" noChangeArrowheads="1" noChangeShapeType="1" noTextEdit="1"/>
              </p:cNvSpPr>
              <p:nvPr/>
            </p:nvSpPr>
            <p:spPr>
              <a:xfrm>
                <a:off x="10275562" y="2223179"/>
                <a:ext cx="775248" cy="323165"/>
              </a:xfrm>
              <a:prstGeom prst="rect">
                <a:avLst/>
              </a:prstGeom>
              <a:blipFill>
                <a:blip r:embed="rId22"/>
                <a:stretch>
                  <a:fillRect t="-5660" r="-2362" b="-18868"/>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5ADCA81E-3755-ADCF-78BA-59F9DD76C4D3}"/>
                  </a:ext>
                </a:extLst>
              </p:cNvPr>
              <p:cNvSpPr txBox="1"/>
              <p:nvPr/>
            </p:nvSpPr>
            <p:spPr>
              <a:xfrm>
                <a:off x="9477759" y="2234119"/>
                <a:ext cx="775248" cy="323165"/>
              </a:xfrm>
              <a:prstGeom prst="rect">
                <a:avLst/>
              </a:prstGeom>
              <a:noFill/>
            </p:spPr>
            <p:txBody>
              <a:bodyPr wrap="square" rtlCol="0">
                <a:spAutoFit/>
              </a:bodyPr>
              <a:lstStyle/>
              <a:p>
                <a14:m>
                  <m:oMath xmlns:m="http://schemas.openxmlformats.org/officeDocument/2006/math">
                    <m:r>
                      <a:rPr lang="en-PH" sz="1500" i="1" smtClean="0">
                        <a:latin typeface="Cambria Math" panose="02040503050406030204" pitchFamily="18" charset="0"/>
                        <a:ea typeface="Cambria Math" panose="02040503050406030204" pitchFamily="18" charset="0"/>
                      </a:rPr>
                      <m:t>𝑁</m:t>
                    </m:r>
                  </m:oMath>
                </a14:m>
                <a:r>
                  <a:rPr lang="en-PH" sz="1500" b="1" dirty="0">
                    <a:latin typeface="Cambria Math" panose="02040503050406030204" pitchFamily="18" charset="0"/>
                    <a:ea typeface="Cambria Math" panose="02040503050406030204" pitchFamily="18" charset="0"/>
                  </a:rPr>
                  <a:t> = 2</a:t>
                </a:r>
              </a:p>
            </p:txBody>
          </p:sp>
        </mc:Choice>
        <mc:Fallback>
          <p:sp>
            <p:nvSpPr>
              <p:cNvPr id="37" name="TextBox 36">
                <a:extLst>
                  <a:ext uri="{FF2B5EF4-FFF2-40B4-BE49-F238E27FC236}">
                    <a16:creationId xmlns:a16="http://schemas.microsoft.com/office/drawing/2014/main" id="{5ADCA81E-3755-ADCF-78BA-59F9DD76C4D3}"/>
                  </a:ext>
                </a:extLst>
              </p:cNvPr>
              <p:cNvSpPr txBox="1">
                <a:spLocks noRot="1" noChangeAspect="1" noMove="1" noResize="1" noEditPoints="1" noAdjustHandles="1" noChangeArrowheads="1" noChangeShapeType="1" noTextEdit="1"/>
              </p:cNvSpPr>
              <p:nvPr/>
            </p:nvSpPr>
            <p:spPr>
              <a:xfrm>
                <a:off x="9477759" y="2234119"/>
                <a:ext cx="775248" cy="323165"/>
              </a:xfrm>
              <a:prstGeom prst="rect">
                <a:avLst/>
              </a:prstGeom>
              <a:blipFill>
                <a:blip r:embed="rId23"/>
                <a:stretch>
                  <a:fillRect t="-3704" b="-18519"/>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CE4AE815-2B4F-3F1C-7934-605E61697E85}"/>
                  </a:ext>
                </a:extLst>
              </p:cNvPr>
              <p:cNvSpPr txBox="1"/>
              <p:nvPr/>
            </p:nvSpPr>
            <p:spPr>
              <a:xfrm>
                <a:off x="10232926" y="2598670"/>
                <a:ext cx="775248" cy="323165"/>
              </a:xfrm>
              <a:prstGeom prst="rect">
                <a:avLst/>
              </a:prstGeom>
              <a:noFill/>
            </p:spPr>
            <p:txBody>
              <a:bodyPr wrap="square" rtlCol="0">
                <a:spAutoFit/>
              </a:bodyPr>
              <a:lstStyle/>
              <a:p>
                <a14:m>
                  <m:oMath xmlns:m="http://schemas.openxmlformats.org/officeDocument/2006/math">
                    <m:r>
                      <a:rPr lang="en-PH" sz="1500" i="1" smtClean="0">
                        <a:latin typeface="Cambria Math" panose="02040503050406030204" pitchFamily="18" charset="0"/>
                        <a:ea typeface="Cambria Math" panose="02040503050406030204" pitchFamily="18" charset="0"/>
                      </a:rPr>
                      <m:t>𝑁</m:t>
                    </m:r>
                  </m:oMath>
                </a14:m>
                <a:r>
                  <a:rPr lang="en-PH" sz="1500" b="1" dirty="0">
                    <a:latin typeface="Cambria Math" panose="02040503050406030204" pitchFamily="18" charset="0"/>
                    <a:ea typeface="Cambria Math" panose="02040503050406030204" pitchFamily="18" charset="0"/>
                  </a:rPr>
                  <a:t> = 99</a:t>
                </a:r>
              </a:p>
            </p:txBody>
          </p:sp>
        </mc:Choice>
        <mc:Fallback>
          <p:sp>
            <p:nvSpPr>
              <p:cNvPr id="38" name="TextBox 37">
                <a:extLst>
                  <a:ext uri="{FF2B5EF4-FFF2-40B4-BE49-F238E27FC236}">
                    <a16:creationId xmlns:a16="http://schemas.microsoft.com/office/drawing/2014/main" id="{CE4AE815-2B4F-3F1C-7934-605E61697E85}"/>
                  </a:ext>
                </a:extLst>
              </p:cNvPr>
              <p:cNvSpPr txBox="1">
                <a:spLocks noRot="1" noChangeAspect="1" noMove="1" noResize="1" noEditPoints="1" noAdjustHandles="1" noChangeArrowheads="1" noChangeShapeType="1" noTextEdit="1"/>
              </p:cNvSpPr>
              <p:nvPr/>
            </p:nvSpPr>
            <p:spPr>
              <a:xfrm>
                <a:off x="10232926" y="2598670"/>
                <a:ext cx="775248" cy="323165"/>
              </a:xfrm>
              <a:prstGeom prst="rect">
                <a:avLst/>
              </a:prstGeom>
              <a:blipFill>
                <a:blip r:embed="rId24"/>
                <a:stretch>
                  <a:fillRect t="-3774" r="-2362" b="-20755"/>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B28FDF12-B6BF-CE2E-24E6-B652AFC93E7B}"/>
                  </a:ext>
                </a:extLst>
              </p:cNvPr>
              <p:cNvSpPr txBox="1"/>
              <p:nvPr/>
            </p:nvSpPr>
            <p:spPr>
              <a:xfrm>
                <a:off x="9457678" y="2598670"/>
                <a:ext cx="775248" cy="323165"/>
              </a:xfrm>
              <a:prstGeom prst="rect">
                <a:avLst/>
              </a:prstGeom>
              <a:noFill/>
            </p:spPr>
            <p:txBody>
              <a:bodyPr wrap="square" rtlCol="0">
                <a:spAutoFit/>
              </a:bodyPr>
              <a:lstStyle/>
              <a:p>
                <a14:m>
                  <m:oMath xmlns:m="http://schemas.openxmlformats.org/officeDocument/2006/math">
                    <m:r>
                      <a:rPr lang="en-PH" sz="1500" i="1" smtClean="0">
                        <a:latin typeface="Cambria Math" panose="02040503050406030204" pitchFamily="18" charset="0"/>
                        <a:ea typeface="Cambria Math" panose="02040503050406030204" pitchFamily="18" charset="0"/>
                      </a:rPr>
                      <m:t>𝑁</m:t>
                    </m:r>
                  </m:oMath>
                </a14:m>
                <a:r>
                  <a:rPr lang="en-PH" sz="1500" b="1" dirty="0">
                    <a:latin typeface="Cambria Math" panose="02040503050406030204" pitchFamily="18" charset="0"/>
                    <a:ea typeface="Cambria Math" panose="02040503050406030204" pitchFamily="18" charset="0"/>
                  </a:rPr>
                  <a:t> = 3</a:t>
                </a:r>
              </a:p>
            </p:txBody>
          </p:sp>
        </mc:Choice>
        <mc:Fallback>
          <p:sp>
            <p:nvSpPr>
              <p:cNvPr id="39" name="TextBox 38">
                <a:extLst>
                  <a:ext uri="{FF2B5EF4-FFF2-40B4-BE49-F238E27FC236}">
                    <a16:creationId xmlns:a16="http://schemas.microsoft.com/office/drawing/2014/main" id="{B28FDF12-B6BF-CE2E-24E6-B652AFC93E7B}"/>
                  </a:ext>
                </a:extLst>
              </p:cNvPr>
              <p:cNvSpPr txBox="1">
                <a:spLocks noRot="1" noChangeAspect="1" noMove="1" noResize="1" noEditPoints="1" noAdjustHandles="1" noChangeArrowheads="1" noChangeShapeType="1" noTextEdit="1"/>
              </p:cNvSpPr>
              <p:nvPr/>
            </p:nvSpPr>
            <p:spPr>
              <a:xfrm>
                <a:off x="9457678" y="2598670"/>
                <a:ext cx="775248" cy="323165"/>
              </a:xfrm>
              <a:prstGeom prst="rect">
                <a:avLst/>
              </a:prstGeom>
              <a:blipFill>
                <a:blip r:embed="rId25"/>
                <a:stretch>
                  <a:fillRect t="-3774" b="-20755"/>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FFF6A0E2-9D1B-9461-B265-94A1A0015357}"/>
                  </a:ext>
                </a:extLst>
              </p:cNvPr>
              <p:cNvSpPr txBox="1"/>
              <p:nvPr/>
            </p:nvSpPr>
            <p:spPr>
              <a:xfrm>
                <a:off x="10253007" y="2948576"/>
                <a:ext cx="775248" cy="323165"/>
              </a:xfrm>
              <a:prstGeom prst="rect">
                <a:avLst/>
              </a:prstGeom>
              <a:noFill/>
            </p:spPr>
            <p:txBody>
              <a:bodyPr wrap="square" rtlCol="0">
                <a:spAutoFit/>
              </a:bodyPr>
              <a:lstStyle/>
              <a:p>
                <a14:m>
                  <m:oMath xmlns:m="http://schemas.openxmlformats.org/officeDocument/2006/math">
                    <m:r>
                      <a:rPr lang="en-PH" sz="1500" i="1" smtClean="0">
                        <a:latin typeface="Cambria Math" panose="02040503050406030204" pitchFamily="18" charset="0"/>
                        <a:ea typeface="Cambria Math" panose="02040503050406030204" pitchFamily="18" charset="0"/>
                      </a:rPr>
                      <m:t>𝑁</m:t>
                    </m:r>
                  </m:oMath>
                </a14:m>
                <a:r>
                  <a:rPr lang="en-PH" sz="1500" b="1" dirty="0">
                    <a:latin typeface="Cambria Math" panose="02040503050406030204" pitchFamily="18" charset="0"/>
                    <a:ea typeface="Cambria Math" panose="02040503050406030204" pitchFamily="18" charset="0"/>
                  </a:rPr>
                  <a:t> = 99</a:t>
                </a:r>
              </a:p>
            </p:txBody>
          </p:sp>
        </mc:Choice>
        <mc:Fallback>
          <p:sp>
            <p:nvSpPr>
              <p:cNvPr id="40" name="TextBox 39">
                <a:extLst>
                  <a:ext uri="{FF2B5EF4-FFF2-40B4-BE49-F238E27FC236}">
                    <a16:creationId xmlns:a16="http://schemas.microsoft.com/office/drawing/2014/main" id="{FFF6A0E2-9D1B-9461-B265-94A1A0015357}"/>
                  </a:ext>
                </a:extLst>
              </p:cNvPr>
              <p:cNvSpPr txBox="1">
                <a:spLocks noRot="1" noChangeAspect="1" noMove="1" noResize="1" noEditPoints="1" noAdjustHandles="1" noChangeArrowheads="1" noChangeShapeType="1" noTextEdit="1"/>
              </p:cNvSpPr>
              <p:nvPr/>
            </p:nvSpPr>
            <p:spPr>
              <a:xfrm>
                <a:off x="10253007" y="2948576"/>
                <a:ext cx="775248" cy="323165"/>
              </a:xfrm>
              <a:prstGeom prst="rect">
                <a:avLst/>
              </a:prstGeom>
              <a:blipFill>
                <a:blip r:embed="rId26"/>
                <a:stretch>
                  <a:fillRect t="-5660" r="-2362" b="-18868"/>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D25686FA-F056-F6EF-6E2D-E50BDDAC87FC}"/>
                  </a:ext>
                </a:extLst>
              </p:cNvPr>
              <p:cNvSpPr txBox="1"/>
              <p:nvPr/>
            </p:nvSpPr>
            <p:spPr>
              <a:xfrm>
                <a:off x="9477759" y="2952732"/>
                <a:ext cx="775248" cy="323165"/>
              </a:xfrm>
              <a:prstGeom prst="rect">
                <a:avLst/>
              </a:prstGeom>
              <a:noFill/>
            </p:spPr>
            <p:txBody>
              <a:bodyPr wrap="square" rtlCol="0">
                <a:spAutoFit/>
              </a:bodyPr>
              <a:lstStyle/>
              <a:p>
                <a14:m>
                  <m:oMath xmlns:m="http://schemas.openxmlformats.org/officeDocument/2006/math">
                    <m:r>
                      <a:rPr lang="en-PH" sz="1500" i="1" smtClean="0">
                        <a:latin typeface="Cambria Math" panose="02040503050406030204" pitchFamily="18" charset="0"/>
                        <a:ea typeface="Cambria Math" panose="02040503050406030204" pitchFamily="18" charset="0"/>
                      </a:rPr>
                      <m:t>𝑁</m:t>
                    </m:r>
                  </m:oMath>
                </a14:m>
                <a:r>
                  <a:rPr lang="en-PH" sz="1500" b="1" dirty="0">
                    <a:latin typeface="Cambria Math" panose="02040503050406030204" pitchFamily="18" charset="0"/>
                    <a:ea typeface="Cambria Math" panose="02040503050406030204" pitchFamily="18" charset="0"/>
                  </a:rPr>
                  <a:t> = 4</a:t>
                </a:r>
              </a:p>
            </p:txBody>
          </p:sp>
        </mc:Choice>
        <mc:Fallback>
          <p:sp>
            <p:nvSpPr>
              <p:cNvPr id="41" name="TextBox 40">
                <a:extLst>
                  <a:ext uri="{FF2B5EF4-FFF2-40B4-BE49-F238E27FC236}">
                    <a16:creationId xmlns:a16="http://schemas.microsoft.com/office/drawing/2014/main" id="{D25686FA-F056-F6EF-6E2D-E50BDDAC87FC}"/>
                  </a:ext>
                </a:extLst>
              </p:cNvPr>
              <p:cNvSpPr txBox="1">
                <a:spLocks noRot="1" noChangeAspect="1" noMove="1" noResize="1" noEditPoints="1" noAdjustHandles="1" noChangeArrowheads="1" noChangeShapeType="1" noTextEdit="1"/>
              </p:cNvSpPr>
              <p:nvPr/>
            </p:nvSpPr>
            <p:spPr>
              <a:xfrm>
                <a:off x="9477759" y="2952732"/>
                <a:ext cx="775248" cy="323165"/>
              </a:xfrm>
              <a:prstGeom prst="rect">
                <a:avLst/>
              </a:prstGeom>
              <a:blipFill>
                <a:blip r:embed="rId27"/>
                <a:stretch>
                  <a:fillRect t="-3774" b="-20755"/>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E62D41A7-7B9A-13B1-37CF-D5935D67CCF4}"/>
                  </a:ext>
                </a:extLst>
              </p:cNvPr>
              <p:cNvSpPr txBox="1"/>
              <p:nvPr/>
            </p:nvSpPr>
            <p:spPr>
              <a:xfrm>
                <a:off x="10275902" y="3317067"/>
                <a:ext cx="775248" cy="323165"/>
              </a:xfrm>
              <a:prstGeom prst="rect">
                <a:avLst/>
              </a:prstGeom>
              <a:noFill/>
            </p:spPr>
            <p:txBody>
              <a:bodyPr wrap="square" rtlCol="0">
                <a:spAutoFit/>
              </a:bodyPr>
              <a:lstStyle/>
              <a:p>
                <a14:m>
                  <m:oMath xmlns:m="http://schemas.openxmlformats.org/officeDocument/2006/math">
                    <m:r>
                      <a:rPr lang="en-PH" sz="1500" i="1" smtClean="0">
                        <a:latin typeface="Cambria Math" panose="02040503050406030204" pitchFamily="18" charset="0"/>
                        <a:ea typeface="Cambria Math" panose="02040503050406030204" pitchFamily="18" charset="0"/>
                      </a:rPr>
                      <m:t>𝑁</m:t>
                    </m:r>
                  </m:oMath>
                </a14:m>
                <a:r>
                  <a:rPr lang="en-PH" sz="1500" b="1" dirty="0">
                    <a:latin typeface="Cambria Math" panose="02040503050406030204" pitchFamily="18" charset="0"/>
                    <a:ea typeface="Cambria Math" panose="02040503050406030204" pitchFamily="18" charset="0"/>
                  </a:rPr>
                  <a:t> = 99</a:t>
                </a:r>
              </a:p>
            </p:txBody>
          </p:sp>
        </mc:Choice>
        <mc:Fallback>
          <p:sp>
            <p:nvSpPr>
              <p:cNvPr id="42" name="TextBox 41">
                <a:extLst>
                  <a:ext uri="{FF2B5EF4-FFF2-40B4-BE49-F238E27FC236}">
                    <a16:creationId xmlns:a16="http://schemas.microsoft.com/office/drawing/2014/main" id="{E62D41A7-7B9A-13B1-37CF-D5935D67CCF4}"/>
                  </a:ext>
                </a:extLst>
              </p:cNvPr>
              <p:cNvSpPr txBox="1">
                <a:spLocks noRot="1" noChangeAspect="1" noMove="1" noResize="1" noEditPoints="1" noAdjustHandles="1" noChangeArrowheads="1" noChangeShapeType="1" noTextEdit="1"/>
              </p:cNvSpPr>
              <p:nvPr/>
            </p:nvSpPr>
            <p:spPr>
              <a:xfrm>
                <a:off x="10275902" y="3317067"/>
                <a:ext cx="775248" cy="323165"/>
              </a:xfrm>
              <a:prstGeom prst="rect">
                <a:avLst/>
              </a:prstGeom>
              <a:blipFill>
                <a:blip r:embed="rId28"/>
                <a:stretch>
                  <a:fillRect t="-3774" r="-2362" b="-20755"/>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46F2393F-C780-F445-9F8A-11ED0A86393C}"/>
                  </a:ext>
                </a:extLst>
              </p:cNvPr>
              <p:cNvSpPr txBox="1"/>
              <p:nvPr/>
            </p:nvSpPr>
            <p:spPr>
              <a:xfrm>
                <a:off x="9500654" y="3321223"/>
                <a:ext cx="775248" cy="323165"/>
              </a:xfrm>
              <a:prstGeom prst="rect">
                <a:avLst/>
              </a:prstGeom>
              <a:noFill/>
            </p:spPr>
            <p:txBody>
              <a:bodyPr wrap="square" rtlCol="0">
                <a:spAutoFit/>
              </a:bodyPr>
              <a:lstStyle/>
              <a:p>
                <a14:m>
                  <m:oMath xmlns:m="http://schemas.openxmlformats.org/officeDocument/2006/math">
                    <m:r>
                      <a:rPr lang="en-PH" sz="1500" i="1" smtClean="0">
                        <a:latin typeface="Cambria Math" panose="02040503050406030204" pitchFamily="18" charset="0"/>
                        <a:ea typeface="Cambria Math" panose="02040503050406030204" pitchFamily="18" charset="0"/>
                      </a:rPr>
                      <m:t>𝑁</m:t>
                    </m:r>
                  </m:oMath>
                </a14:m>
                <a:r>
                  <a:rPr lang="en-PH" sz="1500" b="1" dirty="0">
                    <a:latin typeface="Cambria Math" panose="02040503050406030204" pitchFamily="18" charset="0"/>
                    <a:ea typeface="Cambria Math" panose="02040503050406030204" pitchFamily="18" charset="0"/>
                  </a:rPr>
                  <a:t> = 5</a:t>
                </a:r>
              </a:p>
            </p:txBody>
          </p:sp>
        </mc:Choice>
        <mc:Fallback>
          <p:sp>
            <p:nvSpPr>
              <p:cNvPr id="43" name="TextBox 42">
                <a:extLst>
                  <a:ext uri="{FF2B5EF4-FFF2-40B4-BE49-F238E27FC236}">
                    <a16:creationId xmlns:a16="http://schemas.microsoft.com/office/drawing/2014/main" id="{46F2393F-C780-F445-9F8A-11ED0A86393C}"/>
                  </a:ext>
                </a:extLst>
              </p:cNvPr>
              <p:cNvSpPr txBox="1">
                <a:spLocks noRot="1" noChangeAspect="1" noMove="1" noResize="1" noEditPoints="1" noAdjustHandles="1" noChangeArrowheads="1" noChangeShapeType="1" noTextEdit="1"/>
              </p:cNvSpPr>
              <p:nvPr/>
            </p:nvSpPr>
            <p:spPr>
              <a:xfrm>
                <a:off x="9500654" y="3321223"/>
                <a:ext cx="775248" cy="323165"/>
              </a:xfrm>
              <a:prstGeom prst="rect">
                <a:avLst/>
              </a:prstGeom>
              <a:blipFill>
                <a:blip r:embed="rId29"/>
                <a:stretch>
                  <a:fillRect t="-3774" b="-18868"/>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526C426A-CE4E-408D-AB8E-E8DCF59BAF3E}"/>
                  </a:ext>
                </a:extLst>
              </p:cNvPr>
              <p:cNvSpPr txBox="1"/>
              <p:nvPr/>
            </p:nvSpPr>
            <p:spPr>
              <a:xfrm>
                <a:off x="10253007" y="3677636"/>
                <a:ext cx="775248" cy="323165"/>
              </a:xfrm>
              <a:prstGeom prst="rect">
                <a:avLst/>
              </a:prstGeom>
              <a:noFill/>
            </p:spPr>
            <p:txBody>
              <a:bodyPr wrap="square" rtlCol="0">
                <a:spAutoFit/>
              </a:bodyPr>
              <a:lstStyle/>
              <a:p>
                <a14:m>
                  <m:oMath xmlns:m="http://schemas.openxmlformats.org/officeDocument/2006/math">
                    <m:r>
                      <a:rPr lang="en-PH" sz="1500" i="1" smtClean="0">
                        <a:latin typeface="Cambria Math" panose="02040503050406030204" pitchFamily="18" charset="0"/>
                        <a:ea typeface="Cambria Math" panose="02040503050406030204" pitchFamily="18" charset="0"/>
                      </a:rPr>
                      <m:t>𝑁</m:t>
                    </m:r>
                  </m:oMath>
                </a14:m>
                <a:r>
                  <a:rPr lang="en-PH" sz="1500" b="1" dirty="0">
                    <a:latin typeface="Cambria Math" panose="02040503050406030204" pitchFamily="18" charset="0"/>
                    <a:ea typeface="Cambria Math" panose="02040503050406030204" pitchFamily="18" charset="0"/>
                  </a:rPr>
                  <a:t> = 99</a:t>
                </a:r>
              </a:p>
            </p:txBody>
          </p:sp>
        </mc:Choice>
        <mc:Fallback>
          <p:sp>
            <p:nvSpPr>
              <p:cNvPr id="44" name="TextBox 43">
                <a:extLst>
                  <a:ext uri="{FF2B5EF4-FFF2-40B4-BE49-F238E27FC236}">
                    <a16:creationId xmlns:a16="http://schemas.microsoft.com/office/drawing/2014/main" id="{526C426A-CE4E-408D-AB8E-E8DCF59BAF3E}"/>
                  </a:ext>
                </a:extLst>
              </p:cNvPr>
              <p:cNvSpPr txBox="1">
                <a:spLocks noRot="1" noChangeAspect="1" noMove="1" noResize="1" noEditPoints="1" noAdjustHandles="1" noChangeArrowheads="1" noChangeShapeType="1" noTextEdit="1"/>
              </p:cNvSpPr>
              <p:nvPr/>
            </p:nvSpPr>
            <p:spPr>
              <a:xfrm>
                <a:off x="10253007" y="3677636"/>
                <a:ext cx="775248" cy="323165"/>
              </a:xfrm>
              <a:prstGeom prst="rect">
                <a:avLst/>
              </a:prstGeom>
              <a:blipFill>
                <a:blip r:embed="rId30"/>
                <a:stretch>
                  <a:fillRect t="-3774" r="-2362" b="-20755"/>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BF4962D3-D27B-FF43-0BF9-4C4C5342D2DF}"/>
                  </a:ext>
                </a:extLst>
              </p:cNvPr>
              <p:cNvSpPr txBox="1"/>
              <p:nvPr/>
            </p:nvSpPr>
            <p:spPr>
              <a:xfrm>
                <a:off x="9477759" y="3681792"/>
                <a:ext cx="775248" cy="323165"/>
              </a:xfrm>
              <a:prstGeom prst="rect">
                <a:avLst/>
              </a:prstGeom>
              <a:noFill/>
            </p:spPr>
            <p:txBody>
              <a:bodyPr wrap="square" rtlCol="0">
                <a:spAutoFit/>
              </a:bodyPr>
              <a:lstStyle/>
              <a:p>
                <a14:m>
                  <m:oMath xmlns:m="http://schemas.openxmlformats.org/officeDocument/2006/math">
                    <m:r>
                      <a:rPr lang="en-PH" sz="1500" i="1" smtClean="0">
                        <a:latin typeface="Cambria Math" panose="02040503050406030204" pitchFamily="18" charset="0"/>
                        <a:ea typeface="Cambria Math" panose="02040503050406030204" pitchFamily="18" charset="0"/>
                      </a:rPr>
                      <m:t>𝑁</m:t>
                    </m:r>
                  </m:oMath>
                </a14:m>
                <a:r>
                  <a:rPr lang="en-PH" sz="1500" b="1" dirty="0">
                    <a:latin typeface="Cambria Math" panose="02040503050406030204" pitchFamily="18" charset="0"/>
                    <a:ea typeface="Cambria Math" panose="02040503050406030204" pitchFamily="18" charset="0"/>
                  </a:rPr>
                  <a:t> = 6</a:t>
                </a:r>
              </a:p>
            </p:txBody>
          </p:sp>
        </mc:Choice>
        <mc:Fallback>
          <p:sp>
            <p:nvSpPr>
              <p:cNvPr id="45" name="TextBox 44">
                <a:extLst>
                  <a:ext uri="{FF2B5EF4-FFF2-40B4-BE49-F238E27FC236}">
                    <a16:creationId xmlns:a16="http://schemas.microsoft.com/office/drawing/2014/main" id="{BF4962D3-D27B-FF43-0BF9-4C4C5342D2DF}"/>
                  </a:ext>
                </a:extLst>
              </p:cNvPr>
              <p:cNvSpPr txBox="1">
                <a:spLocks noRot="1" noChangeAspect="1" noMove="1" noResize="1" noEditPoints="1" noAdjustHandles="1" noChangeArrowheads="1" noChangeShapeType="1" noTextEdit="1"/>
              </p:cNvSpPr>
              <p:nvPr/>
            </p:nvSpPr>
            <p:spPr>
              <a:xfrm>
                <a:off x="9477759" y="3681792"/>
                <a:ext cx="775248" cy="323165"/>
              </a:xfrm>
              <a:prstGeom prst="rect">
                <a:avLst/>
              </a:prstGeom>
              <a:blipFill>
                <a:blip r:embed="rId31"/>
                <a:stretch>
                  <a:fillRect t="-3774" b="-18868"/>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5280600D-9019-0C19-730F-17E781E2E400}"/>
                  </a:ext>
                </a:extLst>
              </p:cNvPr>
              <p:cNvSpPr txBox="1"/>
              <p:nvPr/>
            </p:nvSpPr>
            <p:spPr>
              <a:xfrm>
                <a:off x="10253007" y="4050283"/>
                <a:ext cx="775248" cy="323165"/>
              </a:xfrm>
              <a:prstGeom prst="rect">
                <a:avLst/>
              </a:prstGeom>
              <a:noFill/>
            </p:spPr>
            <p:txBody>
              <a:bodyPr wrap="square" rtlCol="0">
                <a:spAutoFit/>
              </a:bodyPr>
              <a:lstStyle/>
              <a:p>
                <a14:m>
                  <m:oMath xmlns:m="http://schemas.openxmlformats.org/officeDocument/2006/math">
                    <m:r>
                      <a:rPr lang="en-PH" sz="1500" i="1" smtClean="0">
                        <a:latin typeface="Cambria Math" panose="02040503050406030204" pitchFamily="18" charset="0"/>
                        <a:ea typeface="Cambria Math" panose="02040503050406030204" pitchFamily="18" charset="0"/>
                      </a:rPr>
                      <m:t>𝑁</m:t>
                    </m:r>
                  </m:oMath>
                </a14:m>
                <a:r>
                  <a:rPr lang="en-PH" sz="1500" b="1" dirty="0">
                    <a:latin typeface="Cambria Math" panose="02040503050406030204" pitchFamily="18" charset="0"/>
                    <a:ea typeface="Cambria Math" panose="02040503050406030204" pitchFamily="18" charset="0"/>
                  </a:rPr>
                  <a:t> = 99</a:t>
                </a:r>
              </a:p>
            </p:txBody>
          </p:sp>
        </mc:Choice>
        <mc:Fallback>
          <p:sp>
            <p:nvSpPr>
              <p:cNvPr id="46" name="TextBox 45">
                <a:extLst>
                  <a:ext uri="{FF2B5EF4-FFF2-40B4-BE49-F238E27FC236}">
                    <a16:creationId xmlns:a16="http://schemas.microsoft.com/office/drawing/2014/main" id="{5280600D-9019-0C19-730F-17E781E2E400}"/>
                  </a:ext>
                </a:extLst>
              </p:cNvPr>
              <p:cNvSpPr txBox="1">
                <a:spLocks noRot="1" noChangeAspect="1" noMove="1" noResize="1" noEditPoints="1" noAdjustHandles="1" noChangeArrowheads="1" noChangeShapeType="1" noTextEdit="1"/>
              </p:cNvSpPr>
              <p:nvPr/>
            </p:nvSpPr>
            <p:spPr>
              <a:xfrm>
                <a:off x="10253007" y="4050283"/>
                <a:ext cx="775248" cy="323165"/>
              </a:xfrm>
              <a:prstGeom prst="rect">
                <a:avLst/>
              </a:prstGeom>
              <a:blipFill>
                <a:blip r:embed="rId32"/>
                <a:stretch>
                  <a:fillRect t="-3774" r="-2362" b="-20755"/>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A550B076-4C1D-9917-74D7-3BBA945AF3DF}"/>
                  </a:ext>
                </a:extLst>
              </p:cNvPr>
              <p:cNvSpPr txBox="1"/>
              <p:nvPr/>
            </p:nvSpPr>
            <p:spPr>
              <a:xfrm>
                <a:off x="9477759" y="4054439"/>
                <a:ext cx="775248" cy="323165"/>
              </a:xfrm>
              <a:prstGeom prst="rect">
                <a:avLst/>
              </a:prstGeom>
              <a:noFill/>
            </p:spPr>
            <p:txBody>
              <a:bodyPr wrap="square" rtlCol="0">
                <a:spAutoFit/>
              </a:bodyPr>
              <a:lstStyle/>
              <a:p>
                <a14:m>
                  <m:oMath xmlns:m="http://schemas.openxmlformats.org/officeDocument/2006/math">
                    <m:r>
                      <a:rPr lang="en-PH" sz="1500" i="1" smtClean="0">
                        <a:latin typeface="Cambria Math" panose="02040503050406030204" pitchFamily="18" charset="0"/>
                        <a:ea typeface="Cambria Math" panose="02040503050406030204" pitchFamily="18" charset="0"/>
                      </a:rPr>
                      <m:t>𝑁</m:t>
                    </m:r>
                  </m:oMath>
                </a14:m>
                <a:r>
                  <a:rPr lang="en-PH" sz="1500" b="1" dirty="0">
                    <a:latin typeface="Cambria Math" panose="02040503050406030204" pitchFamily="18" charset="0"/>
                    <a:ea typeface="Cambria Math" panose="02040503050406030204" pitchFamily="18" charset="0"/>
                  </a:rPr>
                  <a:t> = 7</a:t>
                </a:r>
              </a:p>
            </p:txBody>
          </p:sp>
        </mc:Choice>
        <mc:Fallback>
          <p:sp>
            <p:nvSpPr>
              <p:cNvPr id="47" name="TextBox 46">
                <a:extLst>
                  <a:ext uri="{FF2B5EF4-FFF2-40B4-BE49-F238E27FC236}">
                    <a16:creationId xmlns:a16="http://schemas.microsoft.com/office/drawing/2014/main" id="{A550B076-4C1D-9917-74D7-3BBA945AF3DF}"/>
                  </a:ext>
                </a:extLst>
              </p:cNvPr>
              <p:cNvSpPr txBox="1">
                <a:spLocks noRot="1" noChangeAspect="1" noMove="1" noResize="1" noEditPoints="1" noAdjustHandles="1" noChangeArrowheads="1" noChangeShapeType="1" noTextEdit="1"/>
              </p:cNvSpPr>
              <p:nvPr/>
            </p:nvSpPr>
            <p:spPr>
              <a:xfrm>
                <a:off x="9477759" y="4054439"/>
                <a:ext cx="775248" cy="323165"/>
              </a:xfrm>
              <a:prstGeom prst="rect">
                <a:avLst/>
              </a:prstGeom>
              <a:blipFill>
                <a:blip r:embed="rId33"/>
                <a:stretch>
                  <a:fillRect t="-3774" b="-20755"/>
                </a:stretch>
              </a:blipFill>
            </p:spPr>
            <p:txBody>
              <a:bodyPr/>
              <a:lstStyle/>
              <a:p>
                <a:r>
                  <a:rPr lang="en-PH">
                    <a:noFill/>
                  </a:rPr>
                  <a:t> </a:t>
                </a:r>
              </a:p>
            </p:txBody>
          </p:sp>
        </mc:Fallback>
      </mc:AlternateContent>
      <p:sp>
        <p:nvSpPr>
          <p:cNvPr id="48" name="TextBox 47">
            <a:extLst>
              <a:ext uri="{FF2B5EF4-FFF2-40B4-BE49-F238E27FC236}">
                <a16:creationId xmlns:a16="http://schemas.microsoft.com/office/drawing/2014/main" id="{9BF41E16-BD54-9D68-847F-7F63CAAEEE5E}"/>
              </a:ext>
            </a:extLst>
          </p:cNvPr>
          <p:cNvSpPr txBox="1"/>
          <p:nvPr/>
        </p:nvSpPr>
        <p:spPr>
          <a:xfrm>
            <a:off x="9393135" y="4460667"/>
            <a:ext cx="1719743" cy="323165"/>
          </a:xfrm>
          <a:prstGeom prst="rect">
            <a:avLst/>
          </a:prstGeom>
          <a:noFill/>
        </p:spPr>
        <p:txBody>
          <a:bodyPr wrap="square" rtlCol="0">
            <a:spAutoFit/>
          </a:bodyPr>
          <a:lstStyle/>
          <a:p>
            <a:pPr algn="ctr"/>
            <a:r>
              <a:rPr lang="en-PH" sz="1500" b="1" dirty="0"/>
              <a:t>Times visited</a:t>
            </a:r>
          </a:p>
        </p:txBody>
      </p:sp>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CC59A304-41DA-E0BB-212B-37F8CF6C4C2A}"/>
                  </a:ext>
                </a:extLst>
              </p:cNvPr>
              <p:cNvSpPr txBox="1"/>
              <p:nvPr/>
            </p:nvSpPr>
            <p:spPr>
              <a:xfrm>
                <a:off x="4285461" y="4490074"/>
                <a:ext cx="2128231" cy="323165"/>
              </a:xfrm>
              <a:prstGeom prst="rect">
                <a:avLst/>
              </a:prstGeom>
              <a:noFill/>
            </p:spPr>
            <p:txBody>
              <a:bodyPr wrap="square" rtlCol="0">
                <a:spAutoFit/>
              </a:bodyPr>
              <a:lstStyle/>
              <a:p>
                <a:pPr algn="ctr"/>
                <a:r>
                  <a:rPr lang="en-PH" sz="1500" b="1" dirty="0"/>
                  <a:t>Mean happiness at </a:t>
                </a:r>
                <a14:m>
                  <m:oMath xmlns:m="http://schemas.openxmlformats.org/officeDocument/2006/math">
                    <m:sSub>
                      <m:sSubPr>
                        <m:ctrlPr>
                          <a:rPr lang="en-PH" sz="1500" b="1" i="1" smtClean="0">
                            <a:latin typeface="Cambria Math" panose="02040503050406030204" pitchFamily="18" charset="0"/>
                          </a:rPr>
                        </m:ctrlPr>
                      </m:sSubPr>
                      <m:e>
                        <m:r>
                          <a:rPr lang="en-PH" sz="1500" b="1" i="1" smtClean="0">
                            <a:latin typeface="Cambria Math" panose="02040503050406030204" pitchFamily="18" charset="0"/>
                          </a:rPr>
                          <m:t>𝒕</m:t>
                        </m:r>
                      </m:e>
                      <m:sub>
                        <m:r>
                          <a:rPr lang="en-PH" sz="1500" b="1" i="1" smtClean="0">
                            <a:latin typeface="Cambria Math" panose="02040503050406030204" pitchFamily="18" charset="0"/>
                          </a:rPr>
                          <m:t>𝒊</m:t>
                        </m:r>
                      </m:sub>
                    </m:sSub>
                  </m:oMath>
                </a14:m>
                <a:endParaRPr lang="en-PH" sz="1500" b="1" dirty="0"/>
              </a:p>
            </p:txBody>
          </p:sp>
        </mc:Choice>
        <mc:Fallback>
          <p:sp>
            <p:nvSpPr>
              <p:cNvPr id="49" name="TextBox 48">
                <a:extLst>
                  <a:ext uri="{FF2B5EF4-FFF2-40B4-BE49-F238E27FC236}">
                    <a16:creationId xmlns:a16="http://schemas.microsoft.com/office/drawing/2014/main" id="{CC59A304-41DA-E0BB-212B-37F8CF6C4C2A}"/>
                  </a:ext>
                </a:extLst>
              </p:cNvPr>
              <p:cNvSpPr txBox="1">
                <a:spLocks noRot="1" noChangeAspect="1" noMove="1" noResize="1" noEditPoints="1" noAdjustHandles="1" noChangeArrowheads="1" noChangeShapeType="1" noTextEdit="1"/>
              </p:cNvSpPr>
              <p:nvPr/>
            </p:nvSpPr>
            <p:spPr>
              <a:xfrm>
                <a:off x="4285461" y="4490074"/>
                <a:ext cx="2128231" cy="323165"/>
              </a:xfrm>
              <a:prstGeom prst="rect">
                <a:avLst/>
              </a:prstGeom>
              <a:blipFill>
                <a:blip r:embed="rId34"/>
                <a:stretch>
                  <a:fillRect t="-5660" b="-18868"/>
                </a:stretch>
              </a:blipFill>
            </p:spPr>
            <p:txBody>
              <a:bodyPr/>
              <a:lstStyle/>
              <a:p>
                <a:r>
                  <a:rPr lang="en-PH">
                    <a:noFill/>
                  </a:rPr>
                  <a:t> </a:t>
                </a:r>
              </a:p>
            </p:txBody>
          </p:sp>
        </mc:Fallback>
      </mc:AlternateContent>
    </p:spTree>
    <p:extLst>
      <p:ext uri="{BB962C8B-B14F-4D97-AF65-F5344CB8AC3E}">
        <p14:creationId xmlns:p14="http://schemas.microsoft.com/office/powerpoint/2010/main" val="378187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fade">
                                      <p:cBhvr>
                                        <p:cTn id="23" dur="500"/>
                                        <p:tgtEl>
                                          <p:spTgt spid="3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fade">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500"/>
                                        <p:tgtEl>
                                          <p:spTgt spid="4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fade">
                                      <p:cBhvr>
                                        <p:cTn id="71" dur="500"/>
                                        <p:tgtEl>
                                          <p:spTgt spid="4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fade">
                                      <p:cBhvr>
                                        <p:cTn id="74" dur="500"/>
                                        <p:tgtEl>
                                          <p:spTgt spid="42"/>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500"/>
                                        <p:tgtEl>
                                          <p:spTgt spid="2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500"/>
                                        <p:tgtEl>
                                          <p:spTgt spid="45"/>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4"/>
                                        </p:tgtEl>
                                        <p:attrNameLst>
                                          <p:attrName>style.visibility</p:attrName>
                                        </p:attrNameLst>
                                      </p:cBhvr>
                                      <p:to>
                                        <p:strVal val="visible"/>
                                      </p:to>
                                    </p:set>
                                    <p:animEffect transition="in" filter="fade">
                                      <p:cBhvr>
                                        <p:cTn id="90" dur="500"/>
                                        <p:tgtEl>
                                          <p:spTgt spid="44"/>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fade">
                                      <p:cBhvr>
                                        <p:cTn id="95" dur="500"/>
                                        <p:tgtEl>
                                          <p:spTgt spid="29"/>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fade">
                                      <p:cBhvr>
                                        <p:cTn id="98" dur="500"/>
                                        <p:tgtEl>
                                          <p:spTgt spid="21"/>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47"/>
                                        </p:tgtEl>
                                        <p:attrNameLst>
                                          <p:attrName>style.visibility</p:attrName>
                                        </p:attrNameLst>
                                      </p:cBhvr>
                                      <p:to>
                                        <p:strVal val="visible"/>
                                      </p:to>
                                    </p:set>
                                    <p:animEffect transition="in" filter="fade">
                                      <p:cBhvr>
                                        <p:cTn id="103" dur="500"/>
                                        <p:tgtEl>
                                          <p:spTgt spid="47"/>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46"/>
                                        </p:tgtEl>
                                        <p:attrNameLst>
                                          <p:attrName>style.visibility</p:attrName>
                                        </p:attrNameLst>
                                      </p:cBhvr>
                                      <p:to>
                                        <p:strVal val="visible"/>
                                      </p:to>
                                    </p:set>
                                    <p:animEffect transition="in" filter="fade">
                                      <p:cBhvr>
                                        <p:cTn id="106" dur="500"/>
                                        <p:tgtEl>
                                          <p:spTgt spid="46"/>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30"/>
                                        </p:tgtEl>
                                        <p:attrNameLst>
                                          <p:attrName>style.visibility</p:attrName>
                                        </p:attrNameLst>
                                      </p:cBhvr>
                                      <p:to>
                                        <p:strVal val="visible"/>
                                      </p:to>
                                    </p:set>
                                    <p:animEffect transition="in" filter="fade">
                                      <p:cBhvr>
                                        <p:cTn id="111" dur="500"/>
                                        <p:tgtEl>
                                          <p:spTgt spid="3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2"/>
                                        </p:tgtEl>
                                        <p:attrNameLst>
                                          <p:attrName>style.visibility</p:attrName>
                                        </p:attrNameLst>
                                      </p:cBhvr>
                                      <p:to>
                                        <p:strVal val="visible"/>
                                      </p:to>
                                    </p:set>
                                    <p:animEffect transition="in" filter="fade">
                                      <p:cBhvr>
                                        <p:cTn id="11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p:bldP spid="16" grpId="0"/>
      <p:bldP spid="17" grpId="0"/>
      <p:bldP spid="19" grpId="0"/>
      <p:bldP spid="20" grpId="0"/>
      <p:bldP spid="21" grpId="0"/>
      <p:bldP spid="22" grpId="0"/>
      <p:bldP spid="27" grpId="0"/>
      <p:bldP spid="28" grpId="0"/>
      <p:bldP spid="29" grpId="0"/>
      <p:bldP spid="30"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CCOBJPGL</a:t>
            </a:r>
            <a:endParaRPr lang="en-PH" dirty="0"/>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98205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00000"/>
              </a:lnSpc>
              <a:buFont typeface="Wingdings" panose="05000000000000000000" pitchFamily="2" charset="2"/>
              <a:buChar char="§"/>
            </a:pPr>
            <a:endParaRPr lang="en-US" sz="2500" dirty="0">
              <a:latin typeface="Calibri (Body)"/>
            </a:endParaRPr>
          </a:p>
        </p:txBody>
      </p:sp>
      <p:pic>
        <p:nvPicPr>
          <p:cNvPr id="8" name="Picture 7" descr="A picture containing text, sky, road, sign&#10;&#10;Description automatically generated">
            <a:extLst>
              <a:ext uri="{FF2B5EF4-FFF2-40B4-BE49-F238E27FC236}">
                <a16:creationId xmlns:a16="http://schemas.microsoft.com/office/drawing/2014/main" id="{6BAB9363-39F2-1BD9-21C4-4633019474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417" y="691788"/>
            <a:ext cx="2952750" cy="2073486"/>
          </a:xfrm>
          <a:prstGeom prst="rect">
            <a:avLst/>
          </a:prstGeom>
          <a:effectLst>
            <a:outerShdw blurRad="50800" dist="38100" dir="2700000" algn="tl" rotWithShape="0">
              <a:prstClr val="black">
                <a:alpha val="40000"/>
              </a:prstClr>
            </a:outerShdw>
          </a:effectLst>
        </p:spPr>
      </p:pic>
      <p:pic>
        <p:nvPicPr>
          <p:cNvPr id="10" name="Picture 9" descr="A picture containing text, store&#10;&#10;Description automatically generated">
            <a:extLst>
              <a:ext uri="{FF2B5EF4-FFF2-40B4-BE49-F238E27FC236}">
                <a16:creationId xmlns:a16="http://schemas.microsoft.com/office/drawing/2014/main" id="{AE695DC3-73ED-CBE6-C51A-61C27B9189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4970" y="689961"/>
            <a:ext cx="2952750" cy="2073486"/>
          </a:xfrm>
          <a:prstGeom prst="rect">
            <a:avLst/>
          </a:prstGeom>
          <a:effectLst>
            <a:outerShdw blurRad="50800" dist="38100" dir="2700000" algn="tl" rotWithShape="0">
              <a:prstClr val="black">
                <a:alpha val="40000"/>
              </a:prstClr>
            </a:outerShdw>
          </a:effectLst>
        </p:spPr>
      </p:pic>
      <p:pic>
        <p:nvPicPr>
          <p:cNvPr id="18" name="Picture 17" descr="A picture containing text, cellphone&#10;&#10;Description automatically generated">
            <a:extLst>
              <a:ext uri="{FF2B5EF4-FFF2-40B4-BE49-F238E27FC236}">
                <a16:creationId xmlns:a16="http://schemas.microsoft.com/office/drawing/2014/main" id="{EA540459-D5A9-626D-92FB-D903DBF034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93985" y="3324446"/>
            <a:ext cx="3730782" cy="2238469"/>
          </a:xfrm>
          <a:prstGeom prst="rect">
            <a:avLst/>
          </a:prstGeom>
          <a:effectLst>
            <a:outerShdw blurRad="50800" dist="38100" dir="2700000" algn="tl" rotWithShape="0">
              <a:prstClr val="black">
                <a:alpha val="40000"/>
              </a:prstClr>
            </a:outerShdw>
          </a:effectLst>
        </p:spPr>
      </p:pic>
      <p:sp>
        <p:nvSpPr>
          <p:cNvPr id="19" name="TextBox 18">
            <a:extLst>
              <a:ext uri="{FF2B5EF4-FFF2-40B4-BE49-F238E27FC236}">
                <a16:creationId xmlns:a16="http://schemas.microsoft.com/office/drawing/2014/main" id="{65E6C68B-EF5A-1247-E2DD-A28C9FCDE26B}"/>
              </a:ext>
            </a:extLst>
          </p:cNvPr>
          <p:cNvSpPr txBox="1"/>
          <p:nvPr/>
        </p:nvSpPr>
        <p:spPr>
          <a:xfrm>
            <a:off x="9406937" y="4344727"/>
            <a:ext cx="670183" cy="477054"/>
          </a:xfrm>
          <a:prstGeom prst="rect">
            <a:avLst/>
          </a:prstGeom>
          <a:noFill/>
        </p:spPr>
        <p:txBody>
          <a:bodyPr wrap="none" rtlCol="0">
            <a:spAutoFit/>
          </a:bodyPr>
          <a:lstStyle/>
          <a:p>
            <a:r>
              <a:rPr lang="en-PH" sz="2500" b="1" dirty="0">
                <a:solidFill>
                  <a:srgbClr val="00B050"/>
                </a:solidFill>
              </a:rPr>
              <a:t>You</a:t>
            </a:r>
          </a:p>
        </p:txBody>
      </p:sp>
      <p:sp>
        <p:nvSpPr>
          <p:cNvPr id="20" name="Arrow: Right 19">
            <a:extLst>
              <a:ext uri="{FF2B5EF4-FFF2-40B4-BE49-F238E27FC236}">
                <a16:creationId xmlns:a16="http://schemas.microsoft.com/office/drawing/2014/main" id="{B92E5079-C6FD-BA49-59CE-954E44DA61CD}"/>
              </a:ext>
            </a:extLst>
          </p:cNvPr>
          <p:cNvSpPr/>
          <p:nvPr/>
        </p:nvSpPr>
        <p:spPr>
          <a:xfrm rot="10800000">
            <a:off x="8233785" y="4287077"/>
            <a:ext cx="978408" cy="4846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676576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CCOBJPGL</a:t>
            </a:r>
            <a:endParaRPr lang="en-PH" dirty="0"/>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98205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00000"/>
              </a:lnSpc>
              <a:buFont typeface="Wingdings" panose="05000000000000000000" pitchFamily="2" charset="2"/>
              <a:buChar char="§"/>
            </a:pPr>
            <a:endParaRPr lang="en-US" sz="2500" dirty="0">
              <a:latin typeface="Calibri (Body)"/>
            </a:endParaRPr>
          </a:p>
        </p:txBody>
      </p:sp>
      <p:pic>
        <p:nvPicPr>
          <p:cNvPr id="8" name="Picture 7" descr="A picture containing text, sky, road, sign&#10;&#10;Description automatically generated">
            <a:extLst>
              <a:ext uri="{FF2B5EF4-FFF2-40B4-BE49-F238E27FC236}">
                <a16:creationId xmlns:a16="http://schemas.microsoft.com/office/drawing/2014/main" id="{6BAB9363-39F2-1BD9-21C4-4633019474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417" y="691788"/>
            <a:ext cx="2952750" cy="2073486"/>
          </a:xfrm>
          <a:prstGeom prst="rect">
            <a:avLst/>
          </a:prstGeom>
          <a:effectLst>
            <a:outerShdw blurRad="50800" dist="38100" dir="2700000" algn="tl" rotWithShape="0">
              <a:prstClr val="black">
                <a:alpha val="40000"/>
              </a:prstClr>
            </a:outerShdw>
          </a:effectLst>
        </p:spPr>
      </p:pic>
      <p:pic>
        <p:nvPicPr>
          <p:cNvPr id="10" name="Picture 9" descr="A picture containing text, store&#10;&#10;Description automatically generated">
            <a:extLst>
              <a:ext uri="{FF2B5EF4-FFF2-40B4-BE49-F238E27FC236}">
                <a16:creationId xmlns:a16="http://schemas.microsoft.com/office/drawing/2014/main" id="{AE695DC3-73ED-CBE6-C51A-61C27B9189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0285" y="691787"/>
            <a:ext cx="2952750" cy="2073486"/>
          </a:xfrm>
          <a:prstGeom prst="rect">
            <a:avLst/>
          </a:prstGeom>
          <a:effectLst>
            <a:outerShdw blurRad="50800" dist="38100" dir="2700000" algn="tl" rotWithShape="0">
              <a:prstClr val="black">
                <a:alpha val="40000"/>
              </a:prstClr>
            </a:outerShdw>
          </a:effectLst>
        </p:spPr>
      </p:pic>
      <p:sp>
        <p:nvSpPr>
          <p:cNvPr id="19" name="TextBox 18">
            <a:extLst>
              <a:ext uri="{FF2B5EF4-FFF2-40B4-BE49-F238E27FC236}">
                <a16:creationId xmlns:a16="http://schemas.microsoft.com/office/drawing/2014/main" id="{65E6C68B-EF5A-1247-E2DD-A28C9FCDE26B}"/>
              </a:ext>
            </a:extLst>
          </p:cNvPr>
          <p:cNvSpPr txBox="1"/>
          <p:nvPr/>
        </p:nvSpPr>
        <p:spPr>
          <a:xfrm>
            <a:off x="1028965" y="4092727"/>
            <a:ext cx="9979848" cy="861774"/>
          </a:xfrm>
          <a:prstGeom prst="rect">
            <a:avLst/>
          </a:prstGeom>
          <a:noFill/>
        </p:spPr>
        <p:txBody>
          <a:bodyPr wrap="none" rtlCol="0">
            <a:spAutoFit/>
          </a:bodyPr>
          <a:lstStyle/>
          <a:p>
            <a:r>
              <a:rPr lang="en-PH" sz="2500" dirty="0"/>
              <a:t>You are given </a:t>
            </a:r>
            <a:r>
              <a:rPr lang="en-PH" sz="2500" b="1" dirty="0">
                <a:solidFill>
                  <a:srgbClr val="00B050"/>
                </a:solidFill>
              </a:rPr>
              <a:t>300 days</a:t>
            </a:r>
            <a:r>
              <a:rPr lang="en-PH" sz="2500" dirty="0"/>
              <a:t> and your task is to find out which restaurant has the</a:t>
            </a:r>
          </a:p>
          <a:p>
            <a:r>
              <a:rPr lang="en-PH" sz="2500" dirty="0"/>
              <a:t> highest average happiness/satisfaction rating!</a:t>
            </a:r>
          </a:p>
        </p:txBody>
      </p:sp>
    </p:spTree>
    <p:extLst>
      <p:ext uri="{BB962C8B-B14F-4D97-AF65-F5344CB8AC3E}">
        <p14:creationId xmlns:p14="http://schemas.microsoft.com/office/powerpoint/2010/main" val="2673980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CCOBJPGL</a:t>
            </a:r>
            <a:endParaRPr lang="en-PH" dirty="0"/>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98205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00000"/>
              </a:lnSpc>
              <a:buFont typeface="Wingdings" panose="05000000000000000000" pitchFamily="2" charset="2"/>
              <a:buChar char="§"/>
            </a:pPr>
            <a:endParaRPr lang="en-US" sz="2500" dirty="0">
              <a:latin typeface="Calibri (Body)"/>
            </a:endParaRPr>
          </a:p>
        </p:txBody>
      </p:sp>
      <p:pic>
        <p:nvPicPr>
          <p:cNvPr id="8" name="Picture 7" descr="A picture containing text, sky, road, sign&#10;&#10;Description automatically generated">
            <a:extLst>
              <a:ext uri="{FF2B5EF4-FFF2-40B4-BE49-F238E27FC236}">
                <a16:creationId xmlns:a16="http://schemas.microsoft.com/office/drawing/2014/main" id="{6BAB9363-39F2-1BD9-21C4-4633019474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417" y="691788"/>
            <a:ext cx="2952750" cy="2073486"/>
          </a:xfrm>
          <a:prstGeom prst="rect">
            <a:avLst/>
          </a:prstGeom>
          <a:effectLst>
            <a:outerShdw blurRad="50800" dist="38100" dir="2700000" algn="tl" rotWithShape="0">
              <a:prstClr val="black">
                <a:alpha val="40000"/>
              </a:prstClr>
            </a:outerShdw>
          </a:effectLst>
        </p:spPr>
      </p:pic>
      <p:pic>
        <p:nvPicPr>
          <p:cNvPr id="10" name="Picture 9" descr="A picture containing text, store&#10;&#10;Description automatically generated">
            <a:extLst>
              <a:ext uri="{FF2B5EF4-FFF2-40B4-BE49-F238E27FC236}">
                <a16:creationId xmlns:a16="http://schemas.microsoft.com/office/drawing/2014/main" id="{AE695DC3-73ED-CBE6-C51A-61C27B9189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8720" y="691788"/>
            <a:ext cx="2952750" cy="2073486"/>
          </a:xfrm>
          <a:prstGeom prst="rect">
            <a:avLst/>
          </a:prstGeom>
          <a:effectLst>
            <a:outerShdw blurRad="50800" dist="38100" dir="2700000" algn="tl" rotWithShape="0">
              <a:prstClr val="black">
                <a:alpha val="40000"/>
              </a:prstClr>
            </a:outerShdw>
          </a:effectLst>
        </p:spPr>
      </p:pic>
      <p:sp>
        <p:nvSpPr>
          <p:cNvPr id="2" name="TextBox 1">
            <a:extLst>
              <a:ext uri="{FF2B5EF4-FFF2-40B4-BE49-F238E27FC236}">
                <a16:creationId xmlns:a16="http://schemas.microsoft.com/office/drawing/2014/main" id="{6992D88F-E8A6-CCCD-0AD4-E9E98ECEB24F}"/>
              </a:ext>
            </a:extLst>
          </p:cNvPr>
          <p:cNvSpPr txBox="1"/>
          <p:nvPr/>
        </p:nvSpPr>
        <p:spPr>
          <a:xfrm>
            <a:off x="979614" y="2998113"/>
            <a:ext cx="2952750" cy="477054"/>
          </a:xfrm>
          <a:prstGeom prst="rect">
            <a:avLst/>
          </a:prstGeom>
          <a:noFill/>
        </p:spPr>
        <p:txBody>
          <a:bodyPr wrap="square" rtlCol="0">
            <a:spAutoFit/>
          </a:bodyPr>
          <a:lstStyle/>
          <a:p>
            <a:pPr algn="ctr"/>
            <a:r>
              <a:rPr lang="el-GR" sz="2500" b="1" dirty="0">
                <a:solidFill>
                  <a:srgbClr val="222222"/>
                </a:solidFill>
                <a:effectLst/>
                <a:latin typeface="Cambria Math" panose="02040503050406030204" pitchFamily="18" charset="0"/>
                <a:ea typeface="Cambria Math" panose="02040503050406030204" pitchFamily="18" charset="0"/>
              </a:rPr>
              <a:t>μ</a:t>
            </a:r>
            <a:r>
              <a:rPr lang="en-PH" sz="2500" b="1" dirty="0">
                <a:solidFill>
                  <a:srgbClr val="222222"/>
                </a:solidFill>
                <a:latin typeface="Cambria Math" panose="02040503050406030204" pitchFamily="18" charset="0"/>
                <a:ea typeface="Cambria Math" panose="02040503050406030204" pitchFamily="18" charset="0"/>
              </a:rPr>
              <a:t> = 2.9</a:t>
            </a:r>
          </a:p>
        </p:txBody>
      </p:sp>
      <p:sp>
        <p:nvSpPr>
          <p:cNvPr id="6" name="TextBox 5">
            <a:extLst>
              <a:ext uri="{FF2B5EF4-FFF2-40B4-BE49-F238E27FC236}">
                <a16:creationId xmlns:a16="http://schemas.microsoft.com/office/drawing/2014/main" id="{452F2FF8-426F-38E7-D08B-140ECB82293F}"/>
              </a:ext>
            </a:extLst>
          </p:cNvPr>
          <p:cNvSpPr txBox="1"/>
          <p:nvPr/>
        </p:nvSpPr>
        <p:spPr>
          <a:xfrm>
            <a:off x="1412638" y="3913450"/>
            <a:ext cx="10055493" cy="1938992"/>
          </a:xfrm>
          <a:prstGeom prst="rect">
            <a:avLst/>
          </a:prstGeom>
          <a:noFill/>
        </p:spPr>
        <p:txBody>
          <a:bodyPr wrap="square" rtlCol="0">
            <a:spAutoFit/>
          </a:bodyPr>
          <a:lstStyle/>
          <a:p>
            <a:r>
              <a:rPr lang="en-PH" sz="3000" dirty="0">
                <a:latin typeface="Calibri (Body)"/>
              </a:rPr>
              <a:t>For example, you have visited both Jollibee on your first day and </a:t>
            </a:r>
            <a:r>
              <a:rPr lang="en-PH" sz="3000" dirty="0" err="1">
                <a:latin typeface="Calibri (Body)"/>
              </a:rPr>
              <a:t>Mcdonald’s</a:t>
            </a:r>
            <a:r>
              <a:rPr lang="en-PH" sz="3000" dirty="0">
                <a:latin typeface="Calibri (Body)"/>
              </a:rPr>
              <a:t> on your second day. If we used </a:t>
            </a:r>
            <a:r>
              <a:rPr lang="en-PH" sz="3000" b="1" dirty="0">
                <a:latin typeface="Calibri (Body)"/>
              </a:rPr>
              <a:t>the </a:t>
            </a:r>
            <a:r>
              <a:rPr lang="el-GR" sz="3000" b="1" i="0" dirty="0">
                <a:solidFill>
                  <a:srgbClr val="222222"/>
                </a:solidFill>
                <a:effectLst/>
                <a:latin typeface="Calibri (Body)"/>
              </a:rPr>
              <a:t>ε</a:t>
            </a:r>
            <a:r>
              <a:rPr lang="en-PH" sz="3000" b="1" i="0" dirty="0">
                <a:solidFill>
                  <a:srgbClr val="222222"/>
                </a:solidFill>
                <a:effectLst/>
                <a:latin typeface="Calibri (Body)"/>
              </a:rPr>
              <a:t>-greedy approach</a:t>
            </a:r>
            <a:r>
              <a:rPr lang="en-PH" sz="3000" b="0" i="0" dirty="0">
                <a:solidFill>
                  <a:srgbClr val="222222"/>
                </a:solidFill>
                <a:effectLst/>
                <a:latin typeface="Calibri (Body)"/>
              </a:rPr>
              <a:t>, you would have visited </a:t>
            </a:r>
            <a:r>
              <a:rPr lang="en-PH" sz="3000" b="0" i="0" dirty="0" err="1">
                <a:solidFill>
                  <a:srgbClr val="222222"/>
                </a:solidFill>
                <a:effectLst/>
                <a:latin typeface="Calibri (Body)"/>
              </a:rPr>
              <a:t>mcdona</a:t>
            </a:r>
            <a:r>
              <a:rPr lang="en-PH" sz="3000" dirty="0" err="1">
                <a:solidFill>
                  <a:srgbClr val="222222"/>
                </a:solidFill>
                <a:latin typeface="Calibri (Body)"/>
              </a:rPr>
              <a:t>ld’s</a:t>
            </a:r>
            <a:r>
              <a:rPr lang="en-PH" sz="3000" b="0" i="0" dirty="0">
                <a:solidFill>
                  <a:srgbClr val="222222"/>
                </a:solidFill>
                <a:effectLst/>
                <a:latin typeface="Calibri (Body)"/>
              </a:rPr>
              <a:t> more because it gave you a mean happiness </a:t>
            </a:r>
            <a:r>
              <a:rPr lang="en-PH" sz="3000" b="1" i="0" dirty="0">
                <a:solidFill>
                  <a:srgbClr val="00B050"/>
                </a:solidFill>
                <a:effectLst/>
                <a:latin typeface="Calibri (Body)"/>
              </a:rPr>
              <a:t>slightly higher </a:t>
            </a:r>
            <a:r>
              <a:rPr lang="en-PH" sz="3000" b="0" i="0" dirty="0">
                <a:solidFill>
                  <a:srgbClr val="222222"/>
                </a:solidFill>
                <a:effectLst/>
                <a:latin typeface="Calibri (Body)"/>
              </a:rPr>
              <a:t>than Jollibee.</a:t>
            </a:r>
            <a:endParaRPr lang="en-PH" sz="3000" dirty="0">
              <a:latin typeface="Calibri (Body)"/>
            </a:endParaRPr>
          </a:p>
        </p:txBody>
      </p:sp>
      <p:sp>
        <p:nvSpPr>
          <p:cNvPr id="7" name="TextBox 6">
            <a:extLst>
              <a:ext uri="{FF2B5EF4-FFF2-40B4-BE49-F238E27FC236}">
                <a16:creationId xmlns:a16="http://schemas.microsoft.com/office/drawing/2014/main" id="{0CF0B94A-5F34-72D1-1B8E-BEA3A1A7CBBF}"/>
              </a:ext>
            </a:extLst>
          </p:cNvPr>
          <p:cNvSpPr txBox="1"/>
          <p:nvPr/>
        </p:nvSpPr>
        <p:spPr>
          <a:xfrm>
            <a:off x="8138720" y="2974614"/>
            <a:ext cx="2952750" cy="477054"/>
          </a:xfrm>
          <a:prstGeom prst="rect">
            <a:avLst/>
          </a:prstGeom>
          <a:noFill/>
        </p:spPr>
        <p:txBody>
          <a:bodyPr wrap="square" rtlCol="0">
            <a:spAutoFit/>
          </a:bodyPr>
          <a:lstStyle/>
          <a:p>
            <a:pPr algn="ctr"/>
            <a:r>
              <a:rPr lang="el-GR" sz="2500" b="1" dirty="0">
                <a:solidFill>
                  <a:srgbClr val="222222"/>
                </a:solidFill>
                <a:effectLst/>
                <a:latin typeface="Cambria Math" panose="02040503050406030204" pitchFamily="18" charset="0"/>
                <a:ea typeface="Cambria Math" panose="02040503050406030204" pitchFamily="18" charset="0"/>
              </a:rPr>
              <a:t>μ</a:t>
            </a:r>
            <a:r>
              <a:rPr lang="en-PH" sz="2500" b="1" dirty="0">
                <a:solidFill>
                  <a:srgbClr val="222222"/>
                </a:solidFill>
                <a:latin typeface="Cambria Math" panose="02040503050406030204" pitchFamily="18" charset="0"/>
                <a:ea typeface="Cambria Math" panose="02040503050406030204" pitchFamily="18" charset="0"/>
              </a:rPr>
              <a:t> = 3</a:t>
            </a:r>
          </a:p>
        </p:txBody>
      </p:sp>
    </p:spTree>
    <p:extLst>
      <p:ext uri="{BB962C8B-B14F-4D97-AF65-F5344CB8AC3E}">
        <p14:creationId xmlns:p14="http://schemas.microsoft.com/office/powerpoint/2010/main" val="146396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CCOBJPGL</a:t>
            </a:r>
            <a:endParaRPr lang="en-PH" dirty="0"/>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98205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00000"/>
              </a:lnSpc>
              <a:buFont typeface="Wingdings" panose="05000000000000000000" pitchFamily="2" charset="2"/>
              <a:buChar char="§"/>
            </a:pPr>
            <a:endParaRPr lang="en-US" sz="2500" dirty="0">
              <a:latin typeface="Calibri (Body)"/>
            </a:endParaRPr>
          </a:p>
        </p:txBody>
      </p:sp>
      <p:pic>
        <p:nvPicPr>
          <p:cNvPr id="8" name="Picture 7" descr="A picture containing text, sky, road, sign&#10;&#10;Description automatically generated">
            <a:extLst>
              <a:ext uri="{FF2B5EF4-FFF2-40B4-BE49-F238E27FC236}">
                <a16:creationId xmlns:a16="http://schemas.microsoft.com/office/drawing/2014/main" id="{6BAB9363-39F2-1BD9-21C4-4633019474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417" y="691788"/>
            <a:ext cx="2952750" cy="2073486"/>
          </a:xfrm>
          <a:prstGeom prst="rect">
            <a:avLst/>
          </a:prstGeom>
          <a:effectLst>
            <a:outerShdw blurRad="50800" dist="38100" dir="2700000" algn="tl" rotWithShape="0">
              <a:prstClr val="black">
                <a:alpha val="40000"/>
              </a:prstClr>
            </a:outerShdw>
          </a:effectLst>
        </p:spPr>
      </p:pic>
      <p:pic>
        <p:nvPicPr>
          <p:cNvPr id="10" name="Picture 9" descr="A picture containing text, store&#10;&#10;Description automatically generated">
            <a:extLst>
              <a:ext uri="{FF2B5EF4-FFF2-40B4-BE49-F238E27FC236}">
                <a16:creationId xmlns:a16="http://schemas.microsoft.com/office/drawing/2014/main" id="{AE695DC3-73ED-CBE6-C51A-61C27B9189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8720" y="691788"/>
            <a:ext cx="2952750" cy="2073486"/>
          </a:xfrm>
          <a:prstGeom prst="rect">
            <a:avLst/>
          </a:prstGeom>
          <a:effectLst>
            <a:outerShdw blurRad="50800" dist="38100" dir="2700000" algn="tl" rotWithShape="0">
              <a:prstClr val="black">
                <a:alpha val="40000"/>
              </a:prstClr>
            </a:outerShdw>
          </a:effectLst>
        </p:spPr>
      </p:pic>
      <p:sp>
        <p:nvSpPr>
          <p:cNvPr id="2" name="TextBox 1">
            <a:extLst>
              <a:ext uri="{FF2B5EF4-FFF2-40B4-BE49-F238E27FC236}">
                <a16:creationId xmlns:a16="http://schemas.microsoft.com/office/drawing/2014/main" id="{6992D88F-E8A6-CCCD-0AD4-E9E98ECEB24F}"/>
              </a:ext>
            </a:extLst>
          </p:cNvPr>
          <p:cNvSpPr txBox="1"/>
          <p:nvPr/>
        </p:nvSpPr>
        <p:spPr>
          <a:xfrm>
            <a:off x="1783720" y="3055545"/>
            <a:ext cx="1220143" cy="477054"/>
          </a:xfrm>
          <a:prstGeom prst="rect">
            <a:avLst/>
          </a:prstGeom>
          <a:noFill/>
        </p:spPr>
        <p:txBody>
          <a:bodyPr wrap="square" rtlCol="0">
            <a:spAutoFit/>
          </a:bodyPr>
          <a:lstStyle/>
          <a:p>
            <a:r>
              <a:rPr lang="el-GR" sz="2500" b="1" dirty="0">
                <a:solidFill>
                  <a:srgbClr val="222222"/>
                </a:solidFill>
                <a:effectLst/>
                <a:latin typeface="Cambria Math" panose="02040503050406030204" pitchFamily="18" charset="0"/>
                <a:ea typeface="Cambria Math" panose="02040503050406030204" pitchFamily="18" charset="0"/>
              </a:rPr>
              <a:t>μ</a:t>
            </a:r>
            <a:r>
              <a:rPr lang="en-PH" sz="2500" b="1" dirty="0">
                <a:solidFill>
                  <a:srgbClr val="222222"/>
                </a:solidFill>
                <a:latin typeface="Cambria Math" panose="02040503050406030204" pitchFamily="18" charset="0"/>
                <a:ea typeface="Cambria Math" panose="02040503050406030204" pitchFamily="18" charset="0"/>
              </a:rPr>
              <a:t> = 2.9</a:t>
            </a:r>
          </a:p>
        </p:txBody>
      </p:sp>
      <p:sp>
        <p:nvSpPr>
          <p:cNvPr id="3" name="TextBox 2">
            <a:extLst>
              <a:ext uri="{FF2B5EF4-FFF2-40B4-BE49-F238E27FC236}">
                <a16:creationId xmlns:a16="http://schemas.microsoft.com/office/drawing/2014/main" id="{432B0866-BA34-A9FC-9BC3-9945133288D1}"/>
              </a:ext>
            </a:extLst>
          </p:cNvPr>
          <p:cNvSpPr txBox="1"/>
          <p:nvPr/>
        </p:nvSpPr>
        <p:spPr>
          <a:xfrm>
            <a:off x="9293478" y="3046909"/>
            <a:ext cx="1220143" cy="477054"/>
          </a:xfrm>
          <a:prstGeom prst="rect">
            <a:avLst/>
          </a:prstGeom>
          <a:noFill/>
        </p:spPr>
        <p:txBody>
          <a:bodyPr wrap="square" rtlCol="0">
            <a:spAutoFit/>
          </a:bodyPr>
          <a:lstStyle/>
          <a:p>
            <a:r>
              <a:rPr lang="el-GR" sz="2500" b="1" dirty="0">
                <a:solidFill>
                  <a:srgbClr val="222222"/>
                </a:solidFill>
                <a:effectLst/>
                <a:latin typeface="Cambria Math" panose="02040503050406030204" pitchFamily="18" charset="0"/>
                <a:ea typeface="Cambria Math" panose="02040503050406030204" pitchFamily="18" charset="0"/>
              </a:rPr>
              <a:t>μ</a:t>
            </a:r>
            <a:r>
              <a:rPr lang="en-PH" sz="2500" b="1" dirty="0">
                <a:solidFill>
                  <a:srgbClr val="222222"/>
                </a:solidFill>
                <a:latin typeface="Cambria Math" panose="02040503050406030204" pitchFamily="18" charset="0"/>
                <a:ea typeface="Cambria Math" panose="02040503050406030204" pitchFamily="18" charset="0"/>
              </a:rPr>
              <a:t> = 3</a:t>
            </a:r>
          </a:p>
        </p:txBody>
      </p:sp>
      <p:sp>
        <p:nvSpPr>
          <p:cNvPr id="6" name="TextBox 5">
            <a:extLst>
              <a:ext uri="{FF2B5EF4-FFF2-40B4-BE49-F238E27FC236}">
                <a16:creationId xmlns:a16="http://schemas.microsoft.com/office/drawing/2014/main" id="{452F2FF8-426F-38E7-D08B-140ECB82293F}"/>
              </a:ext>
            </a:extLst>
          </p:cNvPr>
          <p:cNvSpPr txBox="1"/>
          <p:nvPr/>
        </p:nvSpPr>
        <p:spPr>
          <a:xfrm>
            <a:off x="1068253" y="3842361"/>
            <a:ext cx="10055493" cy="1938992"/>
          </a:xfrm>
          <a:prstGeom prst="rect">
            <a:avLst/>
          </a:prstGeom>
          <a:noFill/>
        </p:spPr>
        <p:txBody>
          <a:bodyPr wrap="square" rtlCol="0">
            <a:spAutoFit/>
          </a:bodyPr>
          <a:lstStyle/>
          <a:p>
            <a:r>
              <a:rPr lang="en-PH" sz="3000" dirty="0">
                <a:latin typeface="Calibri (Body)"/>
              </a:rPr>
              <a:t>If you do this strategy, you are basing your estimate mean happiness of Jollibee on one visit while you based your estimate mean happiness of </a:t>
            </a:r>
            <a:r>
              <a:rPr lang="en-PH" sz="3000" dirty="0" err="1">
                <a:latin typeface="Calibri (Body)"/>
              </a:rPr>
              <a:t>Mcdonald’s</a:t>
            </a:r>
            <a:r>
              <a:rPr lang="en-PH" sz="3000" dirty="0">
                <a:latin typeface="Calibri (Body)"/>
              </a:rPr>
              <a:t> on a hundred or more visits.</a:t>
            </a:r>
          </a:p>
        </p:txBody>
      </p:sp>
    </p:spTree>
    <p:extLst>
      <p:ext uri="{BB962C8B-B14F-4D97-AF65-F5344CB8AC3E}">
        <p14:creationId xmlns:p14="http://schemas.microsoft.com/office/powerpoint/2010/main" val="2429132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CCOBJPGL</a:t>
            </a:r>
            <a:endParaRPr lang="en-PH" dirty="0"/>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98205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00000"/>
              </a:lnSpc>
              <a:buFont typeface="Wingdings" panose="05000000000000000000" pitchFamily="2" charset="2"/>
              <a:buChar char="§"/>
            </a:pPr>
            <a:endParaRPr lang="en-US" sz="2500" dirty="0">
              <a:latin typeface="Calibri (Body)"/>
            </a:endParaRPr>
          </a:p>
        </p:txBody>
      </p:sp>
      <p:pic>
        <p:nvPicPr>
          <p:cNvPr id="8" name="Picture 7" descr="A picture containing text, sky, road, sign&#10;&#10;Description automatically generated">
            <a:extLst>
              <a:ext uri="{FF2B5EF4-FFF2-40B4-BE49-F238E27FC236}">
                <a16:creationId xmlns:a16="http://schemas.microsoft.com/office/drawing/2014/main" id="{6BAB9363-39F2-1BD9-21C4-4633019474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417" y="691788"/>
            <a:ext cx="2952750" cy="2073486"/>
          </a:xfrm>
          <a:prstGeom prst="rect">
            <a:avLst/>
          </a:prstGeom>
          <a:effectLst>
            <a:outerShdw blurRad="50800" dist="38100" dir="2700000" algn="tl" rotWithShape="0">
              <a:prstClr val="black">
                <a:alpha val="40000"/>
              </a:prstClr>
            </a:outerShdw>
          </a:effectLst>
        </p:spPr>
      </p:pic>
      <p:pic>
        <p:nvPicPr>
          <p:cNvPr id="10" name="Picture 9" descr="A picture containing text, store&#10;&#10;Description automatically generated">
            <a:extLst>
              <a:ext uri="{FF2B5EF4-FFF2-40B4-BE49-F238E27FC236}">
                <a16:creationId xmlns:a16="http://schemas.microsoft.com/office/drawing/2014/main" id="{AE695DC3-73ED-CBE6-C51A-61C27B9189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8720" y="691788"/>
            <a:ext cx="2952750" cy="2073486"/>
          </a:xfrm>
          <a:prstGeom prst="rect">
            <a:avLst/>
          </a:prstGeom>
          <a:effectLst>
            <a:outerShdw blurRad="50800" dist="38100" dir="2700000" algn="tl" rotWithShape="0">
              <a:prstClr val="black">
                <a:alpha val="40000"/>
              </a:prstClr>
            </a:outerShdw>
          </a:effectLst>
        </p:spPr>
      </p:pic>
      <p:sp>
        <p:nvSpPr>
          <p:cNvPr id="6" name="TextBox 5">
            <a:extLst>
              <a:ext uri="{FF2B5EF4-FFF2-40B4-BE49-F238E27FC236}">
                <a16:creationId xmlns:a16="http://schemas.microsoft.com/office/drawing/2014/main" id="{452F2FF8-426F-38E7-D08B-140ECB82293F}"/>
              </a:ext>
            </a:extLst>
          </p:cNvPr>
          <p:cNvSpPr txBox="1"/>
          <p:nvPr/>
        </p:nvSpPr>
        <p:spPr>
          <a:xfrm>
            <a:off x="1100530" y="4092727"/>
            <a:ext cx="10055493" cy="1477328"/>
          </a:xfrm>
          <a:prstGeom prst="rect">
            <a:avLst/>
          </a:prstGeom>
          <a:noFill/>
        </p:spPr>
        <p:txBody>
          <a:bodyPr wrap="square" rtlCol="0">
            <a:spAutoFit/>
          </a:bodyPr>
          <a:lstStyle/>
          <a:p>
            <a:r>
              <a:rPr lang="en-PH" sz="3000" dirty="0">
                <a:latin typeface="Calibri (Body)"/>
              </a:rPr>
              <a:t>If you only estimated the mean happiness of Jollibee based on one visit,  it makes much more sense to visit it more than once to find out its true mean happiness rating.</a:t>
            </a:r>
          </a:p>
        </p:txBody>
      </p:sp>
      <p:sp>
        <p:nvSpPr>
          <p:cNvPr id="7" name="TextBox 6">
            <a:extLst>
              <a:ext uri="{FF2B5EF4-FFF2-40B4-BE49-F238E27FC236}">
                <a16:creationId xmlns:a16="http://schemas.microsoft.com/office/drawing/2014/main" id="{6DF40884-3CF8-3622-1A52-C70333870B74}"/>
              </a:ext>
            </a:extLst>
          </p:cNvPr>
          <p:cNvSpPr txBox="1"/>
          <p:nvPr/>
        </p:nvSpPr>
        <p:spPr>
          <a:xfrm>
            <a:off x="1100530" y="2955381"/>
            <a:ext cx="3098270" cy="477054"/>
          </a:xfrm>
          <a:prstGeom prst="rect">
            <a:avLst/>
          </a:prstGeom>
          <a:noFill/>
        </p:spPr>
        <p:txBody>
          <a:bodyPr wrap="square" rtlCol="0">
            <a:spAutoFit/>
          </a:bodyPr>
          <a:lstStyle/>
          <a:p>
            <a:r>
              <a:rPr lang="el-GR" sz="2500" b="1" dirty="0">
                <a:solidFill>
                  <a:srgbClr val="222222"/>
                </a:solidFill>
                <a:effectLst/>
                <a:latin typeface="Cambria Math" panose="02040503050406030204" pitchFamily="18" charset="0"/>
                <a:ea typeface="Cambria Math" panose="02040503050406030204" pitchFamily="18" charset="0"/>
              </a:rPr>
              <a:t>μ</a:t>
            </a:r>
            <a:r>
              <a:rPr lang="en-PH" sz="2500" b="1" dirty="0">
                <a:solidFill>
                  <a:srgbClr val="222222"/>
                </a:solidFill>
                <a:latin typeface="Cambria Math" panose="02040503050406030204" pitchFamily="18" charset="0"/>
                <a:ea typeface="Cambria Math" panose="02040503050406030204" pitchFamily="18" charset="0"/>
              </a:rPr>
              <a:t> = 2.9 (estimate)</a:t>
            </a:r>
          </a:p>
        </p:txBody>
      </p:sp>
      <p:sp>
        <p:nvSpPr>
          <p:cNvPr id="9" name="TextBox 8">
            <a:extLst>
              <a:ext uri="{FF2B5EF4-FFF2-40B4-BE49-F238E27FC236}">
                <a16:creationId xmlns:a16="http://schemas.microsoft.com/office/drawing/2014/main" id="{02753CB4-8D71-A545-9559-61B1AD03FC6D}"/>
              </a:ext>
            </a:extLst>
          </p:cNvPr>
          <p:cNvSpPr txBox="1"/>
          <p:nvPr/>
        </p:nvSpPr>
        <p:spPr>
          <a:xfrm>
            <a:off x="8342499" y="2888824"/>
            <a:ext cx="3098270" cy="477054"/>
          </a:xfrm>
          <a:prstGeom prst="rect">
            <a:avLst/>
          </a:prstGeom>
          <a:noFill/>
        </p:spPr>
        <p:txBody>
          <a:bodyPr wrap="square" rtlCol="0">
            <a:spAutoFit/>
          </a:bodyPr>
          <a:lstStyle/>
          <a:p>
            <a:r>
              <a:rPr lang="el-GR" sz="2500" b="1" dirty="0">
                <a:solidFill>
                  <a:srgbClr val="222222"/>
                </a:solidFill>
                <a:effectLst/>
                <a:latin typeface="Cambria Math" panose="02040503050406030204" pitchFamily="18" charset="0"/>
                <a:ea typeface="Cambria Math" panose="02040503050406030204" pitchFamily="18" charset="0"/>
              </a:rPr>
              <a:t>μ</a:t>
            </a:r>
            <a:r>
              <a:rPr lang="en-PH" sz="2500" b="1" dirty="0">
                <a:solidFill>
                  <a:srgbClr val="222222"/>
                </a:solidFill>
                <a:latin typeface="Cambria Math" panose="02040503050406030204" pitchFamily="18" charset="0"/>
                <a:ea typeface="Cambria Math" panose="02040503050406030204" pitchFamily="18" charset="0"/>
              </a:rPr>
              <a:t> = 2.9 (estimate)</a:t>
            </a:r>
          </a:p>
        </p:txBody>
      </p:sp>
      <p:sp>
        <p:nvSpPr>
          <p:cNvPr id="11" name="TextBox 10">
            <a:extLst>
              <a:ext uri="{FF2B5EF4-FFF2-40B4-BE49-F238E27FC236}">
                <a16:creationId xmlns:a16="http://schemas.microsoft.com/office/drawing/2014/main" id="{E9A2F6BE-871B-59AE-4033-F8CC4DFE2D1B}"/>
              </a:ext>
            </a:extLst>
          </p:cNvPr>
          <p:cNvSpPr txBox="1"/>
          <p:nvPr/>
        </p:nvSpPr>
        <p:spPr>
          <a:xfrm>
            <a:off x="1100530" y="3490776"/>
            <a:ext cx="3098270" cy="477054"/>
          </a:xfrm>
          <a:prstGeom prst="rect">
            <a:avLst/>
          </a:prstGeom>
          <a:noFill/>
        </p:spPr>
        <p:txBody>
          <a:bodyPr wrap="square" rtlCol="0">
            <a:spAutoFit/>
          </a:bodyPr>
          <a:lstStyle/>
          <a:p>
            <a:r>
              <a:rPr lang="el-GR" sz="2500" b="1" dirty="0">
                <a:solidFill>
                  <a:srgbClr val="00B050"/>
                </a:solidFill>
                <a:effectLst/>
                <a:latin typeface="Cambria Math" panose="02040503050406030204" pitchFamily="18" charset="0"/>
                <a:ea typeface="Cambria Math" panose="02040503050406030204" pitchFamily="18" charset="0"/>
              </a:rPr>
              <a:t>μ</a:t>
            </a:r>
            <a:r>
              <a:rPr lang="en-PH" sz="2500" b="1" dirty="0">
                <a:solidFill>
                  <a:srgbClr val="00B050"/>
                </a:solidFill>
                <a:latin typeface="Cambria Math" panose="02040503050406030204" pitchFamily="18" charset="0"/>
                <a:ea typeface="Cambria Math" panose="02040503050406030204" pitchFamily="18" charset="0"/>
              </a:rPr>
              <a:t> = 5 (true)</a:t>
            </a:r>
          </a:p>
        </p:txBody>
      </p:sp>
      <p:sp>
        <p:nvSpPr>
          <p:cNvPr id="12" name="TextBox 11">
            <a:extLst>
              <a:ext uri="{FF2B5EF4-FFF2-40B4-BE49-F238E27FC236}">
                <a16:creationId xmlns:a16="http://schemas.microsoft.com/office/drawing/2014/main" id="{0A4443FD-1FC0-F84E-CF59-1AD99F17887F}"/>
              </a:ext>
            </a:extLst>
          </p:cNvPr>
          <p:cNvSpPr txBox="1"/>
          <p:nvPr/>
        </p:nvSpPr>
        <p:spPr>
          <a:xfrm>
            <a:off x="8342499" y="3412094"/>
            <a:ext cx="3098270" cy="477054"/>
          </a:xfrm>
          <a:prstGeom prst="rect">
            <a:avLst/>
          </a:prstGeom>
          <a:noFill/>
        </p:spPr>
        <p:txBody>
          <a:bodyPr wrap="square" rtlCol="0">
            <a:spAutoFit/>
          </a:bodyPr>
          <a:lstStyle/>
          <a:p>
            <a:r>
              <a:rPr lang="el-GR" sz="2500" b="1" dirty="0">
                <a:solidFill>
                  <a:srgbClr val="00B050"/>
                </a:solidFill>
                <a:effectLst/>
                <a:latin typeface="Cambria Math" panose="02040503050406030204" pitchFamily="18" charset="0"/>
                <a:ea typeface="Cambria Math" panose="02040503050406030204" pitchFamily="18" charset="0"/>
              </a:rPr>
              <a:t>μ</a:t>
            </a:r>
            <a:r>
              <a:rPr lang="en-PH" sz="2500" b="1" dirty="0">
                <a:solidFill>
                  <a:srgbClr val="00B050"/>
                </a:solidFill>
                <a:latin typeface="Cambria Math" panose="02040503050406030204" pitchFamily="18" charset="0"/>
                <a:ea typeface="Cambria Math" panose="02040503050406030204" pitchFamily="18" charset="0"/>
              </a:rPr>
              <a:t> = 4 (true)</a:t>
            </a:r>
          </a:p>
        </p:txBody>
      </p:sp>
    </p:spTree>
    <p:extLst>
      <p:ext uri="{BB962C8B-B14F-4D97-AF65-F5344CB8AC3E}">
        <p14:creationId xmlns:p14="http://schemas.microsoft.com/office/powerpoint/2010/main" val="341155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CCOBJPGL</a:t>
            </a:r>
            <a:endParaRPr lang="en-PH" dirty="0"/>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98205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00000"/>
              </a:lnSpc>
              <a:buFont typeface="Wingdings" panose="05000000000000000000" pitchFamily="2" charset="2"/>
              <a:buChar char="§"/>
            </a:pPr>
            <a:endParaRPr lang="en-US" sz="2500" dirty="0">
              <a:latin typeface="Calibri (Body)"/>
            </a:endParaRPr>
          </a:p>
        </p:txBody>
      </p:sp>
      <p:pic>
        <p:nvPicPr>
          <p:cNvPr id="8" name="Picture 7" descr="A picture containing text, sky, road, sign&#10;&#10;Description automatically generated">
            <a:extLst>
              <a:ext uri="{FF2B5EF4-FFF2-40B4-BE49-F238E27FC236}">
                <a16:creationId xmlns:a16="http://schemas.microsoft.com/office/drawing/2014/main" id="{6BAB9363-39F2-1BD9-21C4-4633019474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417" y="691788"/>
            <a:ext cx="2952750" cy="2073486"/>
          </a:xfrm>
          <a:prstGeom prst="rect">
            <a:avLst/>
          </a:prstGeom>
          <a:effectLst>
            <a:outerShdw blurRad="50800" dist="38100" dir="2700000" algn="tl" rotWithShape="0">
              <a:prstClr val="black">
                <a:alpha val="40000"/>
              </a:prstClr>
            </a:outerShdw>
          </a:effectLst>
        </p:spPr>
      </p:pic>
      <p:pic>
        <p:nvPicPr>
          <p:cNvPr id="10" name="Picture 9" descr="A picture containing text, store&#10;&#10;Description automatically generated">
            <a:extLst>
              <a:ext uri="{FF2B5EF4-FFF2-40B4-BE49-F238E27FC236}">
                <a16:creationId xmlns:a16="http://schemas.microsoft.com/office/drawing/2014/main" id="{AE695DC3-73ED-CBE6-C51A-61C27B9189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8720" y="691788"/>
            <a:ext cx="2952750" cy="2073486"/>
          </a:xfrm>
          <a:prstGeom prst="rect">
            <a:avLst/>
          </a:prstGeom>
          <a:effectLst>
            <a:outerShdw blurRad="50800" dist="38100" dir="2700000" algn="tl" rotWithShape="0">
              <a:prstClr val="black">
                <a:alpha val="40000"/>
              </a:prstClr>
            </a:outerShdw>
          </a:effectLst>
        </p:spPr>
      </p:pic>
      <p:sp>
        <p:nvSpPr>
          <p:cNvPr id="2" name="TextBox 1">
            <a:extLst>
              <a:ext uri="{FF2B5EF4-FFF2-40B4-BE49-F238E27FC236}">
                <a16:creationId xmlns:a16="http://schemas.microsoft.com/office/drawing/2014/main" id="{6992D88F-E8A6-CCCD-0AD4-E9E98ECEB24F}"/>
              </a:ext>
            </a:extLst>
          </p:cNvPr>
          <p:cNvSpPr txBox="1"/>
          <p:nvPr/>
        </p:nvSpPr>
        <p:spPr>
          <a:xfrm>
            <a:off x="1783720" y="3055545"/>
            <a:ext cx="1220143" cy="477054"/>
          </a:xfrm>
          <a:prstGeom prst="rect">
            <a:avLst/>
          </a:prstGeom>
          <a:noFill/>
        </p:spPr>
        <p:txBody>
          <a:bodyPr wrap="square" rtlCol="0">
            <a:spAutoFit/>
          </a:bodyPr>
          <a:lstStyle/>
          <a:p>
            <a:r>
              <a:rPr lang="el-GR" sz="2500" b="1" dirty="0">
                <a:solidFill>
                  <a:srgbClr val="222222"/>
                </a:solidFill>
                <a:effectLst/>
                <a:latin typeface="Cambria Math" panose="02040503050406030204" pitchFamily="18" charset="0"/>
                <a:ea typeface="Cambria Math" panose="02040503050406030204" pitchFamily="18" charset="0"/>
              </a:rPr>
              <a:t>μ</a:t>
            </a:r>
            <a:r>
              <a:rPr lang="en-PH" sz="2500" b="1" dirty="0">
                <a:solidFill>
                  <a:srgbClr val="222222"/>
                </a:solidFill>
                <a:latin typeface="Cambria Math" panose="02040503050406030204" pitchFamily="18" charset="0"/>
                <a:ea typeface="Cambria Math" panose="02040503050406030204" pitchFamily="18" charset="0"/>
              </a:rPr>
              <a:t> = 2.9</a:t>
            </a:r>
          </a:p>
        </p:txBody>
      </p:sp>
      <p:sp>
        <p:nvSpPr>
          <p:cNvPr id="3" name="TextBox 2">
            <a:extLst>
              <a:ext uri="{FF2B5EF4-FFF2-40B4-BE49-F238E27FC236}">
                <a16:creationId xmlns:a16="http://schemas.microsoft.com/office/drawing/2014/main" id="{432B0866-BA34-A9FC-9BC3-9945133288D1}"/>
              </a:ext>
            </a:extLst>
          </p:cNvPr>
          <p:cNvSpPr txBox="1"/>
          <p:nvPr/>
        </p:nvSpPr>
        <p:spPr>
          <a:xfrm>
            <a:off x="9293478" y="3046909"/>
            <a:ext cx="1220143" cy="477054"/>
          </a:xfrm>
          <a:prstGeom prst="rect">
            <a:avLst/>
          </a:prstGeom>
          <a:noFill/>
        </p:spPr>
        <p:txBody>
          <a:bodyPr wrap="square" rtlCol="0">
            <a:spAutoFit/>
          </a:bodyPr>
          <a:lstStyle/>
          <a:p>
            <a:r>
              <a:rPr lang="el-GR" sz="2500" b="1" dirty="0">
                <a:solidFill>
                  <a:srgbClr val="222222"/>
                </a:solidFill>
                <a:effectLst/>
                <a:latin typeface="Cambria Math" panose="02040503050406030204" pitchFamily="18" charset="0"/>
                <a:ea typeface="Cambria Math" panose="02040503050406030204" pitchFamily="18" charset="0"/>
              </a:rPr>
              <a:t>μ</a:t>
            </a:r>
            <a:r>
              <a:rPr lang="en-PH" sz="2500" b="1" dirty="0">
                <a:solidFill>
                  <a:srgbClr val="222222"/>
                </a:solidFill>
                <a:latin typeface="Cambria Math" panose="02040503050406030204" pitchFamily="18" charset="0"/>
                <a:ea typeface="Cambria Math" panose="02040503050406030204" pitchFamily="18" charset="0"/>
              </a:rPr>
              <a:t> = 3</a:t>
            </a:r>
          </a:p>
        </p:txBody>
      </p:sp>
      <p:sp>
        <p:nvSpPr>
          <p:cNvPr id="6" name="TextBox 5">
            <a:extLst>
              <a:ext uri="{FF2B5EF4-FFF2-40B4-BE49-F238E27FC236}">
                <a16:creationId xmlns:a16="http://schemas.microsoft.com/office/drawing/2014/main" id="{452F2FF8-426F-38E7-D08B-140ECB82293F}"/>
              </a:ext>
            </a:extLst>
          </p:cNvPr>
          <p:cNvSpPr txBox="1"/>
          <p:nvPr/>
        </p:nvSpPr>
        <p:spPr>
          <a:xfrm>
            <a:off x="1068253" y="3842361"/>
            <a:ext cx="10055493" cy="1477328"/>
          </a:xfrm>
          <a:prstGeom prst="rect">
            <a:avLst/>
          </a:prstGeom>
          <a:noFill/>
        </p:spPr>
        <p:txBody>
          <a:bodyPr wrap="square" rtlCol="0">
            <a:spAutoFit/>
          </a:bodyPr>
          <a:lstStyle/>
          <a:p>
            <a:r>
              <a:rPr lang="en-PH" sz="3000" dirty="0">
                <a:latin typeface="Calibri (Body)"/>
              </a:rPr>
              <a:t>This is where the </a:t>
            </a:r>
            <a:r>
              <a:rPr lang="en-PH" sz="3000" b="1" dirty="0">
                <a:latin typeface="Calibri (Body)"/>
              </a:rPr>
              <a:t>Upper Confidence Bound (UCB) </a:t>
            </a:r>
            <a:r>
              <a:rPr lang="en-PH" sz="3000" dirty="0">
                <a:latin typeface="Calibri (Body)"/>
              </a:rPr>
              <a:t>strategy comes in. In UCB, </a:t>
            </a:r>
            <a:r>
              <a:rPr lang="en-PH" sz="3000" b="1" dirty="0">
                <a:solidFill>
                  <a:srgbClr val="00B050"/>
                </a:solidFill>
                <a:latin typeface="Calibri (Body)"/>
              </a:rPr>
              <a:t>it picks a restaurant that is less visited </a:t>
            </a:r>
            <a:r>
              <a:rPr lang="en-PH" sz="3000" dirty="0">
                <a:latin typeface="Calibri (Body)"/>
              </a:rPr>
              <a:t>to strike a balance between exploration and exploitation.</a:t>
            </a:r>
          </a:p>
        </p:txBody>
      </p:sp>
    </p:spTree>
    <p:extLst>
      <p:ext uri="{BB962C8B-B14F-4D97-AF65-F5344CB8AC3E}">
        <p14:creationId xmlns:p14="http://schemas.microsoft.com/office/powerpoint/2010/main" val="8278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CCOBJPGL</a:t>
            </a:r>
            <a:endParaRPr lang="en-PH" dirty="0"/>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98205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00000"/>
              </a:lnSpc>
              <a:buFont typeface="Wingdings" panose="05000000000000000000" pitchFamily="2" charset="2"/>
              <a:buChar char="§"/>
            </a:pPr>
            <a:endParaRPr lang="en-US" sz="2500" dirty="0">
              <a:latin typeface="Calibri (Body)"/>
            </a:endParaRPr>
          </a:p>
        </p:txBody>
      </p:sp>
      <p:pic>
        <p:nvPicPr>
          <p:cNvPr id="8" name="Picture 7" descr="A picture containing text, sky, road, sign&#10;&#10;Description automatically generated">
            <a:extLst>
              <a:ext uri="{FF2B5EF4-FFF2-40B4-BE49-F238E27FC236}">
                <a16:creationId xmlns:a16="http://schemas.microsoft.com/office/drawing/2014/main" id="{6BAB9363-39F2-1BD9-21C4-4633019474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7417" y="691788"/>
            <a:ext cx="2952750" cy="2073486"/>
          </a:xfrm>
          <a:prstGeom prst="rect">
            <a:avLst/>
          </a:prstGeom>
          <a:effectLst>
            <a:outerShdw blurRad="50800" dist="38100" dir="2700000" algn="tl" rotWithShape="0">
              <a:prstClr val="black">
                <a:alpha val="40000"/>
              </a:prstClr>
            </a:outerShdw>
          </a:effectLst>
        </p:spPr>
      </p:pic>
      <p:pic>
        <p:nvPicPr>
          <p:cNvPr id="10" name="Picture 9" descr="A picture containing text, store&#10;&#10;Description automatically generated">
            <a:extLst>
              <a:ext uri="{FF2B5EF4-FFF2-40B4-BE49-F238E27FC236}">
                <a16:creationId xmlns:a16="http://schemas.microsoft.com/office/drawing/2014/main" id="{AE695DC3-73ED-CBE6-C51A-61C27B9189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8720" y="691788"/>
            <a:ext cx="2952750" cy="2073486"/>
          </a:xfrm>
          <a:prstGeom prst="rect">
            <a:avLst/>
          </a:prstGeom>
          <a:effectLst>
            <a:outerShdw blurRad="50800" dist="38100" dir="2700000" algn="tl" rotWithShape="0">
              <a:prstClr val="black">
                <a:alpha val="40000"/>
              </a:prstClr>
            </a:outerShdw>
          </a:effectLst>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63DBC0E-7431-1086-AB75-352CD1023478}"/>
                  </a:ext>
                </a:extLst>
              </p:cNvPr>
              <p:cNvSpPr txBox="1"/>
              <p:nvPr/>
            </p:nvSpPr>
            <p:spPr>
              <a:xfrm>
                <a:off x="4067745" y="3984599"/>
                <a:ext cx="3817470" cy="168886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d>
                        <m:dPr>
                          <m:begChr m:val="["/>
                          <m:endChr m:val="]"/>
                          <m:ctrlPr>
                            <a:rPr lang="el-GR" sz="4000" i="1" smtClean="0">
                              <a:latin typeface="Cambria Math" panose="02040503050406030204" pitchFamily="18" charset="0"/>
                              <a:ea typeface="Cambria Math" panose="02040503050406030204" pitchFamily="18" charset="0"/>
                            </a:rPr>
                          </m:ctrlPr>
                        </m:dPr>
                        <m:e>
                          <m:sSub>
                            <m:sSubPr>
                              <m:ctrlPr>
                                <a:rPr lang="el-GR" sz="4000" i="1">
                                  <a:latin typeface="Cambria Math" panose="02040503050406030204" pitchFamily="18" charset="0"/>
                                  <a:ea typeface="Cambria Math" panose="02040503050406030204" pitchFamily="18" charset="0"/>
                                </a:rPr>
                              </m:ctrlPr>
                            </m:sSubPr>
                            <m:e>
                              <m:acc>
                                <m:accPr>
                                  <m:chr m:val="̂"/>
                                  <m:ctrlPr>
                                    <a:rPr lang="el-GR" sz="4000" i="1">
                                      <a:latin typeface="Cambria Math" panose="02040503050406030204" pitchFamily="18" charset="0"/>
                                      <a:ea typeface="Cambria Math" panose="02040503050406030204" pitchFamily="18" charset="0"/>
                                    </a:rPr>
                                  </m:ctrlPr>
                                </m:accPr>
                                <m:e>
                                  <m:r>
                                    <m:rPr>
                                      <m:nor/>
                                    </m:rPr>
                                    <a:rPr lang="el-GR" sz="4000" dirty="0">
                                      <a:latin typeface="Cambria Math" panose="02040503050406030204" pitchFamily="18" charset="0"/>
                                      <a:ea typeface="Cambria Math" panose="02040503050406030204" pitchFamily="18" charset="0"/>
                                    </a:rPr>
                                    <m:t>μ</m:t>
                                  </m:r>
                                </m:e>
                              </m:acc>
                            </m:e>
                            <m:sub>
                              <m:r>
                                <a:rPr lang="en-PH" sz="4000" i="1">
                                  <a:latin typeface="Cambria Math" panose="02040503050406030204" pitchFamily="18" charset="0"/>
                                  <a:ea typeface="Cambria Math" panose="02040503050406030204" pitchFamily="18" charset="0"/>
                                </a:rPr>
                                <m:t>𝑟</m:t>
                              </m:r>
                            </m:sub>
                          </m:sSub>
                          <m:r>
                            <m:rPr>
                              <m:nor/>
                            </m:rPr>
                            <a:rPr lang="en-PH" sz="4000" dirty="0">
                              <a:latin typeface="Cambria Math" panose="02040503050406030204" pitchFamily="18" charset="0"/>
                              <a:ea typeface="Cambria Math" panose="02040503050406030204" pitchFamily="18" charset="0"/>
                            </a:rPr>
                            <m:t> +</m:t>
                          </m:r>
                          <m:r>
                            <m:rPr>
                              <m:nor/>
                            </m:rPr>
                            <a:rPr lang="el-GR" sz="4000" dirty="0">
                              <a:latin typeface="Cambria Math" panose="02040503050406030204" pitchFamily="18" charset="0"/>
                              <a:ea typeface="Cambria Math" panose="02040503050406030204" pitchFamily="18" charset="0"/>
                            </a:rPr>
                            <m:t> </m:t>
                          </m:r>
                          <m:f>
                            <m:fPr>
                              <m:ctrlPr>
                                <a:rPr lang="en-US" sz="4000" i="1">
                                  <a:latin typeface="Cambria Math" panose="02040503050406030204" pitchFamily="18" charset="0"/>
                                  <a:ea typeface="Cambria Math" panose="02040503050406030204" pitchFamily="18" charset="0"/>
                                </a:rPr>
                              </m:ctrlPr>
                            </m:fPr>
                            <m:num>
                              <m:rad>
                                <m:radPr>
                                  <m:degHide m:val="on"/>
                                  <m:ctrlPr>
                                    <a:rPr lang="en-US" sz="4000" i="1">
                                      <a:latin typeface="Cambria Math" panose="02040503050406030204" pitchFamily="18" charset="0"/>
                                      <a:ea typeface="Cambria Math" panose="02040503050406030204" pitchFamily="18" charset="0"/>
                                    </a:rPr>
                                  </m:ctrlPr>
                                </m:radPr>
                                <m:deg/>
                                <m:e>
                                  <m:func>
                                    <m:funcPr>
                                      <m:ctrlPr>
                                        <a:rPr lang="en-US" sz="4000" i="1">
                                          <a:latin typeface="Cambria Math" panose="02040503050406030204" pitchFamily="18" charset="0"/>
                                          <a:ea typeface="Cambria Math" panose="02040503050406030204" pitchFamily="18" charset="0"/>
                                        </a:rPr>
                                      </m:ctrlPr>
                                    </m:funcPr>
                                    <m:fName>
                                      <m:r>
                                        <a:rPr lang="en-PH" sz="4000">
                                          <a:latin typeface="Cambria Math" panose="02040503050406030204" pitchFamily="18" charset="0"/>
                                          <a:ea typeface="Cambria Math" panose="02040503050406030204" pitchFamily="18" charset="0"/>
                                        </a:rPr>
                                        <m:t>2 </m:t>
                                      </m:r>
                                      <m:r>
                                        <m:rPr>
                                          <m:sty m:val="p"/>
                                        </m:rPr>
                                        <a:rPr lang="en-US" sz="4000">
                                          <a:latin typeface="Cambria Math" panose="02040503050406030204" pitchFamily="18" charset="0"/>
                                          <a:ea typeface="Cambria Math" panose="02040503050406030204" pitchFamily="18" charset="0"/>
                                        </a:rPr>
                                        <m:t>ln</m:t>
                                      </m:r>
                                    </m:fName>
                                    <m:e>
                                      <m:r>
                                        <a:rPr lang="en-PH" sz="4000" i="1">
                                          <a:latin typeface="Cambria Math" panose="02040503050406030204" pitchFamily="18" charset="0"/>
                                          <a:ea typeface="Cambria Math" panose="02040503050406030204" pitchFamily="18" charset="0"/>
                                        </a:rPr>
                                        <m:t>(</m:t>
                                      </m:r>
                                      <m:r>
                                        <a:rPr lang="en-PH" sz="4000" i="1">
                                          <a:latin typeface="Cambria Math" panose="02040503050406030204" pitchFamily="18" charset="0"/>
                                          <a:ea typeface="Cambria Math" panose="02040503050406030204" pitchFamily="18" charset="0"/>
                                        </a:rPr>
                                        <m:t>𝑡</m:t>
                                      </m:r>
                                      <m:r>
                                        <a:rPr lang="en-PH" sz="4000" i="1">
                                          <a:latin typeface="Cambria Math" panose="02040503050406030204" pitchFamily="18" charset="0"/>
                                          <a:ea typeface="Cambria Math" panose="02040503050406030204" pitchFamily="18" charset="0"/>
                                        </a:rPr>
                                        <m:t>)</m:t>
                                      </m:r>
                                    </m:e>
                                  </m:func>
                                </m:e>
                              </m:rad>
                            </m:num>
                            <m:den>
                              <m:sSub>
                                <m:sSubPr>
                                  <m:ctrlPr>
                                    <a:rPr lang="en-PH" sz="4000" i="1">
                                      <a:latin typeface="Cambria Math" panose="02040503050406030204" pitchFamily="18" charset="0"/>
                                      <a:ea typeface="Cambria Math" panose="02040503050406030204" pitchFamily="18" charset="0"/>
                                    </a:rPr>
                                  </m:ctrlPr>
                                </m:sSubPr>
                                <m:e>
                                  <m:r>
                                    <a:rPr lang="en-PH" sz="4000" i="1">
                                      <a:latin typeface="Cambria Math" panose="02040503050406030204" pitchFamily="18" charset="0"/>
                                      <a:ea typeface="Cambria Math" panose="02040503050406030204" pitchFamily="18" charset="0"/>
                                    </a:rPr>
                                    <m:t>𝑁</m:t>
                                  </m:r>
                                </m:e>
                                <m:sub>
                                  <m:r>
                                    <a:rPr lang="en-PH" sz="4000" i="1">
                                      <a:latin typeface="Cambria Math" panose="02040503050406030204" pitchFamily="18" charset="0"/>
                                      <a:ea typeface="Cambria Math" panose="02040503050406030204" pitchFamily="18" charset="0"/>
                                    </a:rPr>
                                    <m:t>𝑡</m:t>
                                  </m:r>
                                </m:sub>
                              </m:sSub>
                              <m:r>
                                <a:rPr lang="en-PH" sz="4000" i="1">
                                  <a:latin typeface="Cambria Math" panose="02040503050406030204" pitchFamily="18" charset="0"/>
                                  <a:ea typeface="Cambria Math" panose="02040503050406030204" pitchFamily="18" charset="0"/>
                                </a:rPr>
                                <m:t> (</m:t>
                              </m:r>
                              <m:r>
                                <a:rPr lang="en-PH" sz="4000" i="1">
                                  <a:latin typeface="Cambria Math" panose="02040503050406030204" pitchFamily="18" charset="0"/>
                                  <a:ea typeface="Cambria Math" panose="02040503050406030204" pitchFamily="18" charset="0"/>
                                </a:rPr>
                                <m:t>𝑟</m:t>
                              </m:r>
                              <m:r>
                                <a:rPr lang="en-PH" sz="4000" i="1">
                                  <a:latin typeface="Cambria Math" panose="02040503050406030204" pitchFamily="18" charset="0"/>
                                  <a:ea typeface="Cambria Math" panose="02040503050406030204" pitchFamily="18" charset="0"/>
                                </a:rPr>
                                <m:t>)</m:t>
                              </m:r>
                            </m:den>
                          </m:f>
                          <m:r>
                            <m:rPr>
                              <m:nor/>
                            </m:rPr>
                            <a:rPr lang="en-PH" sz="4000" dirty="0">
                              <a:latin typeface="Cambria Math" panose="02040503050406030204" pitchFamily="18" charset="0"/>
                              <a:ea typeface="Cambria Math" panose="02040503050406030204" pitchFamily="18" charset="0"/>
                            </a:rPr>
                            <m:t> </m:t>
                          </m:r>
                        </m:e>
                      </m:d>
                    </m:oMath>
                  </m:oMathPara>
                </a14:m>
                <a:endParaRPr lang="en-PH" sz="4000" dirty="0">
                  <a:latin typeface="Cambria Math" panose="02040503050406030204" pitchFamily="18" charset="0"/>
                  <a:ea typeface="Cambria Math" panose="02040503050406030204" pitchFamily="18" charset="0"/>
                </a:endParaRPr>
              </a:p>
            </p:txBody>
          </p:sp>
        </mc:Choice>
        <mc:Fallback>
          <p:sp>
            <p:nvSpPr>
              <p:cNvPr id="6" name="TextBox 5">
                <a:extLst>
                  <a:ext uri="{FF2B5EF4-FFF2-40B4-BE49-F238E27FC236}">
                    <a16:creationId xmlns:a16="http://schemas.microsoft.com/office/drawing/2014/main" id="{D63DBC0E-7431-1086-AB75-352CD1023478}"/>
                  </a:ext>
                </a:extLst>
              </p:cNvPr>
              <p:cNvSpPr txBox="1">
                <a:spLocks noRot="1" noChangeAspect="1" noMove="1" noResize="1" noEditPoints="1" noAdjustHandles="1" noChangeArrowheads="1" noChangeShapeType="1" noTextEdit="1"/>
              </p:cNvSpPr>
              <p:nvPr/>
            </p:nvSpPr>
            <p:spPr>
              <a:xfrm>
                <a:off x="4067745" y="3984599"/>
                <a:ext cx="3817470" cy="1688860"/>
              </a:xfrm>
              <a:prstGeom prst="rect">
                <a:avLst/>
              </a:prstGeom>
              <a:blipFill>
                <a:blip r:embed="rId6"/>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9580021-41A1-B73F-04F2-740B389B3FF8}"/>
                  </a:ext>
                </a:extLst>
              </p:cNvPr>
              <p:cNvSpPr txBox="1"/>
              <p:nvPr/>
            </p:nvSpPr>
            <p:spPr>
              <a:xfrm>
                <a:off x="2281818" y="3229841"/>
                <a:ext cx="7628363" cy="55399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PH" sz="3000" i="1" smtClean="0">
                          <a:latin typeface="Cambria Math" panose="02040503050406030204" pitchFamily="18" charset="0"/>
                          <a:ea typeface="Cambria Math" panose="02040503050406030204" pitchFamily="18" charset="0"/>
                        </a:rPr>
                        <m:t>𝐴</m:t>
                      </m:r>
                      <m:r>
                        <a:rPr lang="en-PH" sz="3000" b="0" i="1" smtClean="0">
                          <a:latin typeface="Cambria Math" panose="02040503050406030204" pitchFamily="18" charset="0"/>
                          <a:ea typeface="Cambria Math" panose="02040503050406030204" pitchFamily="18" charset="0"/>
                        </a:rPr>
                        <m:t>𝑡</m:t>
                      </m:r>
                      <m:r>
                        <a:rPr lang="en-PH" sz="3000" b="0" i="1" smtClean="0">
                          <a:latin typeface="Cambria Math" panose="02040503050406030204" pitchFamily="18" charset="0"/>
                          <a:ea typeface="Cambria Math" panose="02040503050406030204" pitchFamily="18" charset="0"/>
                        </a:rPr>
                        <m:t> </m:t>
                      </m:r>
                      <m:r>
                        <a:rPr lang="en-PH" sz="3000" b="0" i="1" smtClean="0">
                          <a:latin typeface="Cambria Math" panose="02040503050406030204" pitchFamily="18" charset="0"/>
                          <a:ea typeface="Cambria Math" panose="02040503050406030204" pitchFamily="18" charset="0"/>
                        </a:rPr>
                        <m:t>𝑒𝑎𝑐h</m:t>
                      </m:r>
                      <m:r>
                        <a:rPr lang="en-PH" sz="3000" b="0" i="1" smtClean="0">
                          <a:latin typeface="Cambria Math" panose="02040503050406030204" pitchFamily="18" charset="0"/>
                          <a:ea typeface="Cambria Math" panose="02040503050406030204" pitchFamily="18" charset="0"/>
                        </a:rPr>
                        <m:t> </m:t>
                      </m:r>
                      <m:r>
                        <a:rPr lang="en-PH" sz="3000" b="0" i="1" smtClean="0">
                          <a:latin typeface="Cambria Math" panose="02040503050406030204" pitchFamily="18" charset="0"/>
                          <a:ea typeface="Cambria Math" panose="02040503050406030204" pitchFamily="18" charset="0"/>
                        </a:rPr>
                        <m:t>𝑡𝑖𝑚𝑒</m:t>
                      </m:r>
                      <m:r>
                        <a:rPr lang="en-PH" sz="3000" b="0" i="1" smtClean="0">
                          <a:latin typeface="Cambria Math" panose="02040503050406030204" pitchFamily="18" charset="0"/>
                          <a:ea typeface="Cambria Math" panose="02040503050406030204" pitchFamily="18" charset="0"/>
                        </a:rPr>
                        <m:t> </m:t>
                      </m:r>
                      <m:sSub>
                        <m:sSubPr>
                          <m:ctrlPr>
                            <a:rPr lang="en-PH" sz="3000" b="0" i="1" smtClean="0">
                              <a:latin typeface="Cambria Math" panose="02040503050406030204" pitchFamily="18" charset="0"/>
                              <a:ea typeface="Cambria Math" panose="02040503050406030204" pitchFamily="18" charset="0"/>
                            </a:rPr>
                          </m:ctrlPr>
                        </m:sSubPr>
                        <m:e>
                          <m:r>
                            <a:rPr lang="en-PH" sz="3000" b="0" i="1" smtClean="0">
                              <a:latin typeface="Cambria Math" panose="02040503050406030204" pitchFamily="18" charset="0"/>
                              <a:ea typeface="Cambria Math" panose="02040503050406030204" pitchFamily="18" charset="0"/>
                            </a:rPr>
                            <m:t>𝑡</m:t>
                          </m:r>
                        </m:e>
                        <m:sub>
                          <m:r>
                            <a:rPr lang="en-PH" sz="3000" b="0" i="1" smtClean="0">
                              <a:latin typeface="Cambria Math" panose="02040503050406030204" pitchFamily="18" charset="0"/>
                              <a:ea typeface="Cambria Math" panose="02040503050406030204" pitchFamily="18" charset="0"/>
                            </a:rPr>
                            <m:t>1</m:t>
                          </m:r>
                        </m:sub>
                      </m:sSub>
                      <m:r>
                        <a:rPr lang="en-PH" sz="3000" b="0" i="1" smtClean="0">
                          <a:latin typeface="Cambria Math" panose="02040503050406030204" pitchFamily="18" charset="0"/>
                          <a:ea typeface="Cambria Math" panose="02040503050406030204" pitchFamily="18" charset="0"/>
                        </a:rPr>
                        <m:t> </m:t>
                      </m:r>
                      <m:r>
                        <a:rPr lang="en-PH" sz="3000" b="0" i="1" smtClean="0">
                          <a:latin typeface="Cambria Math" panose="02040503050406030204" pitchFamily="18" charset="0"/>
                          <a:ea typeface="Cambria Math" panose="02040503050406030204" pitchFamily="18" charset="0"/>
                        </a:rPr>
                        <m:t>𝑝𝑖𝑐𝑘</m:t>
                      </m:r>
                      <m:r>
                        <a:rPr lang="en-PH" sz="3000" b="0" i="1" smtClean="0">
                          <a:latin typeface="Cambria Math" panose="02040503050406030204" pitchFamily="18" charset="0"/>
                          <a:ea typeface="Cambria Math" panose="02040503050406030204" pitchFamily="18" charset="0"/>
                        </a:rPr>
                        <m:t> </m:t>
                      </m:r>
                      <m:r>
                        <a:rPr lang="en-PH" sz="3000" b="0" i="1" smtClean="0">
                          <a:latin typeface="Cambria Math" panose="02040503050406030204" pitchFamily="18" charset="0"/>
                          <a:ea typeface="Cambria Math" panose="02040503050406030204" pitchFamily="18" charset="0"/>
                        </a:rPr>
                        <m:t>𝑟𝑒𝑠𝑡𝑎𝑢𝑟𝑎𝑛𝑡</m:t>
                      </m:r>
                      <m:r>
                        <a:rPr lang="en-PH" sz="3000" b="0" i="1" smtClean="0">
                          <a:latin typeface="Cambria Math" panose="02040503050406030204" pitchFamily="18" charset="0"/>
                          <a:ea typeface="Cambria Math" panose="02040503050406030204" pitchFamily="18" charset="0"/>
                        </a:rPr>
                        <m:t> </m:t>
                      </m:r>
                      <m:sSub>
                        <m:sSubPr>
                          <m:ctrlPr>
                            <a:rPr lang="en-PH" sz="3000" b="0" i="1" smtClean="0">
                              <a:latin typeface="Cambria Math" panose="02040503050406030204" pitchFamily="18" charset="0"/>
                              <a:ea typeface="Cambria Math" panose="02040503050406030204" pitchFamily="18" charset="0"/>
                            </a:rPr>
                          </m:ctrlPr>
                        </m:sSubPr>
                        <m:e>
                          <m:r>
                            <a:rPr lang="en-PH" sz="3000" b="0" i="1" smtClean="0">
                              <a:latin typeface="Cambria Math" panose="02040503050406030204" pitchFamily="18" charset="0"/>
                              <a:ea typeface="Cambria Math" panose="02040503050406030204" pitchFamily="18" charset="0"/>
                            </a:rPr>
                            <m:t>𝑟</m:t>
                          </m:r>
                        </m:e>
                        <m:sub>
                          <m:r>
                            <a:rPr lang="en-PH" sz="3000" b="0" i="1" smtClean="0">
                              <a:latin typeface="Cambria Math" panose="02040503050406030204" pitchFamily="18" charset="0"/>
                              <a:ea typeface="Cambria Math" panose="02040503050406030204" pitchFamily="18" charset="0"/>
                            </a:rPr>
                            <m:t>1</m:t>
                          </m:r>
                        </m:sub>
                      </m:sSub>
                      <m:r>
                        <a:rPr lang="en-PH" sz="3000" b="0" i="1" smtClean="0">
                          <a:latin typeface="Cambria Math" panose="02040503050406030204" pitchFamily="18" charset="0"/>
                          <a:ea typeface="Cambria Math" panose="02040503050406030204" pitchFamily="18" charset="0"/>
                        </a:rPr>
                        <m:t> </m:t>
                      </m:r>
                      <m:r>
                        <a:rPr lang="en-PH" sz="3000" b="0" i="1" smtClean="0">
                          <a:latin typeface="Cambria Math" panose="02040503050406030204" pitchFamily="18" charset="0"/>
                          <a:ea typeface="Cambria Math" panose="02040503050406030204" pitchFamily="18" charset="0"/>
                        </a:rPr>
                        <m:t>𝑠𝑢𝑐h</m:t>
                      </m:r>
                      <m:r>
                        <a:rPr lang="en-PH" sz="3000" b="0" i="1" smtClean="0">
                          <a:latin typeface="Cambria Math" panose="02040503050406030204" pitchFamily="18" charset="0"/>
                          <a:ea typeface="Cambria Math" panose="02040503050406030204" pitchFamily="18" charset="0"/>
                        </a:rPr>
                        <m:t> </m:t>
                      </m:r>
                      <m:r>
                        <a:rPr lang="en-PH" sz="3000" b="0" i="1" smtClean="0">
                          <a:latin typeface="Cambria Math" panose="02040503050406030204" pitchFamily="18" charset="0"/>
                          <a:ea typeface="Cambria Math" panose="02040503050406030204" pitchFamily="18" charset="0"/>
                        </a:rPr>
                        <m:t>𝑡h𝑎𝑡</m:t>
                      </m:r>
                    </m:oMath>
                  </m:oMathPara>
                </a14:m>
                <a:endParaRPr lang="en-PH" sz="3000" dirty="0"/>
              </a:p>
            </p:txBody>
          </p:sp>
        </mc:Choice>
        <mc:Fallback>
          <p:sp>
            <p:nvSpPr>
              <p:cNvPr id="9" name="TextBox 8">
                <a:extLst>
                  <a:ext uri="{FF2B5EF4-FFF2-40B4-BE49-F238E27FC236}">
                    <a16:creationId xmlns:a16="http://schemas.microsoft.com/office/drawing/2014/main" id="{D9580021-41A1-B73F-04F2-740B389B3FF8}"/>
                  </a:ext>
                </a:extLst>
              </p:cNvPr>
              <p:cNvSpPr txBox="1">
                <a:spLocks noRot="1" noChangeAspect="1" noMove="1" noResize="1" noEditPoints="1" noAdjustHandles="1" noChangeArrowheads="1" noChangeShapeType="1" noTextEdit="1"/>
              </p:cNvSpPr>
              <p:nvPr/>
            </p:nvSpPr>
            <p:spPr>
              <a:xfrm>
                <a:off x="2281818" y="3229841"/>
                <a:ext cx="7628363" cy="553998"/>
              </a:xfrm>
              <a:prstGeom prst="rect">
                <a:avLst/>
              </a:prstGeom>
              <a:blipFill>
                <a:blip r:embed="rId7"/>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FB3F0EB-9DCF-18F6-D727-D696EF07F4ED}"/>
                  </a:ext>
                </a:extLst>
              </p:cNvPr>
              <p:cNvSpPr txBox="1"/>
              <p:nvPr/>
            </p:nvSpPr>
            <p:spPr>
              <a:xfrm>
                <a:off x="8067122" y="4478084"/>
                <a:ext cx="3095946" cy="55399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PH" sz="3000" i="1" smtClean="0">
                          <a:latin typeface="Cambria Math" panose="02040503050406030204" pitchFamily="18" charset="0"/>
                          <a:ea typeface="Cambria Math" panose="02040503050406030204" pitchFamily="18" charset="0"/>
                        </a:rPr>
                        <m:t>𝑖</m:t>
                      </m:r>
                      <m:r>
                        <a:rPr lang="en-PH" sz="3000" b="0" i="1" smtClean="0">
                          <a:latin typeface="Cambria Math" panose="02040503050406030204" pitchFamily="18" charset="0"/>
                          <a:ea typeface="Cambria Math" panose="02040503050406030204" pitchFamily="18" charset="0"/>
                        </a:rPr>
                        <m:t>𝑠</m:t>
                      </m:r>
                      <m:r>
                        <a:rPr lang="en-PH" sz="3000" b="0" i="1" smtClean="0">
                          <a:latin typeface="Cambria Math" panose="02040503050406030204" pitchFamily="18" charset="0"/>
                          <a:ea typeface="Cambria Math" panose="02040503050406030204" pitchFamily="18" charset="0"/>
                        </a:rPr>
                        <m:t> </m:t>
                      </m:r>
                      <m:r>
                        <a:rPr lang="en-PH" sz="3000" b="0" i="1" smtClean="0">
                          <a:latin typeface="Cambria Math" panose="02040503050406030204" pitchFamily="18" charset="0"/>
                          <a:ea typeface="Cambria Math" panose="02040503050406030204" pitchFamily="18" charset="0"/>
                        </a:rPr>
                        <m:t>𝑚𝑎𝑥𝑖𝑚𝑖𝑧𝑒𝑑</m:t>
                      </m:r>
                    </m:oMath>
                  </m:oMathPara>
                </a14:m>
                <a:endParaRPr lang="en-PH" sz="3000" dirty="0"/>
              </a:p>
            </p:txBody>
          </p:sp>
        </mc:Choice>
        <mc:Fallback>
          <p:sp>
            <p:nvSpPr>
              <p:cNvPr id="11" name="TextBox 10">
                <a:extLst>
                  <a:ext uri="{FF2B5EF4-FFF2-40B4-BE49-F238E27FC236}">
                    <a16:creationId xmlns:a16="http://schemas.microsoft.com/office/drawing/2014/main" id="{4FB3F0EB-9DCF-18F6-D727-D696EF07F4ED}"/>
                  </a:ext>
                </a:extLst>
              </p:cNvPr>
              <p:cNvSpPr txBox="1">
                <a:spLocks noRot="1" noChangeAspect="1" noMove="1" noResize="1" noEditPoints="1" noAdjustHandles="1" noChangeArrowheads="1" noChangeShapeType="1" noTextEdit="1"/>
              </p:cNvSpPr>
              <p:nvPr/>
            </p:nvSpPr>
            <p:spPr>
              <a:xfrm>
                <a:off x="8067122" y="4478084"/>
                <a:ext cx="3095946" cy="553998"/>
              </a:xfrm>
              <a:prstGeom prst="rect">
                <a:avLst/>
              </a:prstGeom>
              <a:blipFill>
                <a:blip r:embed="rId8"/>
                <a:stretch>
                  <a:fillRect/>
                </a:stretch>
              </a:blipFill>
            </p:spPr>
            <p:txBody>
              <a:bodyPr/>
              <a:lstStyle/>
              <a:p>
                <a:r>
                  <a:rPr lang="en-PH">
                    <a:noFill/>
                  </a:rPr>
                  <a:t> </a:t>
                </a:r>
              </a:p>
            </p:txBody>
          </p:sp>
        </mc:Fallback>
      </mc:AlternateContent>
    </p:spTree>
    <p:extLst>
      <p:ext uri="{BB962C8B-B14F-4D97-AF65-F5344CB8AC3E}">
        <p14:creationId xmlns:p14="http://schemas.microsoft.com/office/powerpoint/2010/main" val="3104069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a:solidFill>
                  <a:schemeClr val="tx1"/>
                </a:solidFill>
              </a:rPr>
              <a:t>CCOBJPGL</a:t>
            </a:r>
            <a:endParaRPr lang="en-PH" dirty="0"/>
          </a:p>
        </p:txBody>
      </p:sp>
      <p:sp>
        <p:nvSpPr>
          <p:cNvPr id="5" name="Title 1">
            <a:extLst>
              <a:ext uri="{FF2B5EF4-FFF2-40B4-BE49-F238E27FC236}">
                <a16:creationId xmlns:a16="http://schemas.microsoft.com/office/drawing/2014/main" id="{3444037F-B658-D82C-5DCA-53E8AA1493D7}"/>
              </a:ext>
            </a:extLst>
          </p:cNvPr>
          <p:cNvSpPr txBox="1">
            <a:spLocks/>
          </p:cNvSpPr>
          <p:nvPr/>
        </p:nvSpPr>
        <p:spPr>
          <a:xfrm>
            <a:off x="1524000" y="982059"/>
            <a:ext cx="9144000" cy="429058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l">
              <a:lnSpc>
                <a:spcPct val="100000"/>
              </a:lnSpc>
              <a:buFont typeface="Wingdings" panose="05000000000000000000" pitchFamily="2" charset="2"/>
              <a:buChar char="§"/>
            </a:pPr>
            <a:endParaRPr lang="en-US" sz="2500" dirty="0">
              <a:latin typeface="Calibri (Body)"/>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63DBC0E-7431-1086-AB75-352CD1023478}"/>
                  </a:ext>
                </a:extLst>
              </p:cNvPr>
              <p:cNvSpPr txBox="1"/>
              <p:nvPr/>
            </p:nvSpPr>
            <p:spPr>
              <a:xfrm>
                <a:off x="2155818" y="341810"/>
                <a:ext cx="7880364" cy="24870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l-GR" sz="6000" i="1" smtClean="0">
                              <a:latin typeface="Cambria Math" panose="02040503050406030204" pitchFamily="18" charset="0"/>
                              <a:ea typeface="Cambria Math" panose="02040503050406030204" pitchFamily="18" charset="0"/>
                            </a:rPr>
                          </m:ctrlPr>
                        </m:dPr>
                        <m:e>
                          <m:sSub>
                            <m:sSubPr>
                              <m:ctrlPr>
                                <a:rPr lang="el-GR" sz="6000" i="1">
                                  <a:latin typeface="Cambria Math" panose="02040503050406030204" pitchFamily="18" charset="0"/>
                                  <a:ea typeface="Cambria Math" panose="02040503050406030204" pitchFamily="18" charset="0"/>
                                </a:rPr>
                              </m:ctrlPr>
                            </m:sSubPr>
                            <m:e>
                              <m:acc>
                                <m:accPr>
                                  <m:chr m:val="̂"/>
                                  <m:ctrlPr>
                                    <a:rPr lang="el-GR" sz="6000" i="1">
                                      <a:latin typeface="Cambria Math" panose="02040503050406030204" pitchFamily="18" charset="0"/>
                                      <a:ea typeface="Cambria Math" panose="02040503050406030204" pitchFamily="18" charset="0"/>
                                    </a:rPr>
                                  </m:ctrlPr>
                                </m:accPr>
                                <m:e>
                                  <m:r>
                                    <m:rPr>
                                      <m:nor/>
                                    </m:rPr>
                                    <a:rPr lang="el-GR" sz="6000" dirty="0">
                                      <a:latin typeface="Cambria Math" panose="02040503050406030204" pitchFamily="18" charset="0"/>
                                      <a:ea typeface="Cambria Math" panose="02040503050406030204" pitchFamily="18" charset="0"/>
                                    </a:rPr>
                                    <m:t>μ</m:t>
                                  </m:r>
                                </m:e>
                              </m:acc>
                            </m:e>
                            <m:sub>
                              <m:r>
                                <a:rPr lang="en-PH" sz="6000" i="1">
                                  <a:latin typeface="Cambria Math" panose="02040503050406030204" pitchFamily="18" charset="0"/>
                                  <a:ea typeface="Cambria Math" panose="02040503050406030204" pitchFamily="18" charset="0"/>
                                </a:rPr>
                                <m:t>𝑟</m:t>
                              </m:r>
                            </m:sub>
                          </m:sSub>
                          <m:r>
                            <m:rPr>
                              <m:nor/>
                            </m:rPr>
                            <a:rPr lang="en-PH" sz="6000" dirty="0">
                              <a:latin typeface="Cambria Math" panose="02040503050406030204" pitchFamily="18" charset="0"/>
                              <a:ea typeface="Cambria Math" panose="02040503050406030204" pitchFamily="18" charset="0"/>
                            </a:rPr>
                            <m:t> +</m:t>
                          </m:r>
                          <m:r>
                            <m:rPr>
                              <m:nor/>
                            </m:rPr>
                            <a:rPr lang="el-GR" sz="6000" dirty="0">
                              <a:latin typeface="Cambria Math" panose="02040503050406030204" pitchFamily="18" charset="0"/>
                              <a:ea typeface="Cambria Math" panose="02040503050406030204" pitchFamily="18" charset="0"/>
                            </a:rPr>
                            <m:t> </m:t>
                          </m:r>
                          <m:f>
                            <m:fPr>
                              <m:ctrlPr>
                                <a:rPr lang="en-US" sz="6000" i="1">
                                  <a:latin typeface="Cambria Math" panose="02040503050406030204" pitchFamily="18" charset="0"/>
                                  <a:ea typeface="Cambria Math" panose="02040503050406030204" pitchFamily="18" charset="0"/>
                                </a:rPr>
                              </m:ctrlPr>
                            </m:fPr>
                            <m:num>
                              <m:rad>
                                <m:radPr>
                                  <m:degHide m:val="on"/>
                                  <m:ctrlPr>
                                    <a:rPr lang="en-US" sz="6000" i="1">
                                      <a:latin typeface="Cambria Math" panose="02040503050406030204" pitchFamily="18" charset="0"/>
                                      <a:ea typeface="Cambria Math" panose="02040503050406030204" pitchFamily="18" charset="0"/>
                                    </a:rPr>
                                  </m:ctrlPr>
                                </m:radPr>
                                <m:deg/>
                                <m:e>
                                  <m:func>
                                    <m:funcPr>
                                      <m:ctrlPr>
                                        <a:rPr lang="en-US" sz="6000" i="1">
                                          <a:latin typeface="Cambria Math" panose="02040503050406030204" pitchFamily="18" charset="0"/>
                                          <a:ea typeface="Cambria Math" panose="02040503050406030204" pitchFamily="18" charset="0"/>
                                        </a:rPr>
                                      </m:ctrlPr>
                                    </m:funcPr>
                                    <m:fName>
                                      <m:r>
                                        <a:rPr lang="en-PH" sz="6000">
                                          <a:latin typeface="Cambria Math" panose="02040503050406030204" pitchFamily="18" charset="0"/>
                                          <a:ea typeface="Cambria Math" panose="02040503050406030204" pitchFamily="18" charset="0"/>
                                        </a:rPr>
                                        <m:t>2 </m:t>
                                      </m:r>
                                      <m:r>
                                        <m:rPr>
                                          <m:sty m:val="p"/>
                                        </m:rPr>
                                        <a:rPr lang="en-US" sz="6000">
                                          <a:latin typeface="Cambria Math" panose="02040503050406030204" pitchFamily="18" charset="0"/>
                                          <a:ea typeface="Cambria Math" panose="02040503050406030204" pitchFamily="18" charset="0"/>
                                        </a:rPr>
                                        <m:t>ln</m:t>
                                      </m:r>
                                    </m:fName>
                                    <m:e>
                                      <m:r>
                                        <a:rPr lang="en-PH" sz="6000" i="1">
                                          <a:latin typeface="Cambria Math" panose="02040503050406030204" pitchFamily="18" charset="0"/>
                                          <a:ea typeface="Cambria Math" panose="02040503050406030204" pitchFamily="18" charset="0"/>
                                        </a:rPr>
                                        <m:t>(</m:t>
                                      </m:r>
                                      <m:r>
                                        <a:rPr lang="en-PH" sz="6000" i="1">
                                          <a:latin typeface="Cambria Math" panose="02040503050406030204" pitchFamily="18" charset="0"/>
                                          <a:ea typeface="Cambria Math" panose="02040503050406030204" pitchFamily="18" charset="0"/>
                                        </a:rPr>
                                        <m:t>𝑡</m:t>
                                      </m:r>
                                      <m:r>
                                        <a:rPr lang="en-PH" sz="6000" i="1">
                                          <a:latin typeface="Cambria Math" panose="02040503050406030204" pitchFamily="18" charset="0"/>
                                          <a:ea typeface="Cambria Math" panose="02040503050406030204" pitchFamily="18" charset="0"/>
                                        </a:rPr>
                                        <m:t>)</m:t>
                                      </m:r>
                                    </m:e>
                                  </m:func>
                                </m:e>
                              </m:rad>
                            </m:num>
                            <m:den>
                              <m:sSub>
                                <m:sSubPr>
                                  <m:ctrlPr>
                                    <a:rPr lang="en-PH" sz="6000" i="1">
                                      <a:latin typeface="Cambria Math" panose="02040503050406030204" pitchFamily="18" charset="0"/>
                                      <a:ea typeface="Cambria Math" panose="02040503050406030204" pitchFamily="18" charset="0"/>
                                    </a:rPr>
                                  </m:ctrlPr>
                                </m:sSubPr>
                                <m:e>
                                  <m:r>
                                    <a:rPr lang="en-PH" sz="6000" i="1">
                                      <a:latin typeface="Cambria Math" panose="02040503050406030204" pitchFamily="18" charset="0"/>
                                      <a:ea typeface="Cambria Math" panose="02040503050406030204" pitchFamily="18" charset="0"/>
                                    </a:rPr>
                                    <m:t>𝑁</m:t>
                                  </m:r>
                                </m:e>
                                <m:sub>
                                  <m:r>
                                    <a:rPr lang="en-PH" sz="6000" i="1">
                                      <a:latin typeface="Cambria Math" panose="02040503050406030204" pitchFamily="18" charset="0"/>
                                      <a:ea typeface="Cambria Math" panose="02040503050406030204" pitchFamily="18" charset="0"/>
                                    </a:rPr>
                                    <m:t>𝑡</m:t>
                                  </m:r>
                                </m:sub>
                              </m:sSub>
                              <m:r>
                                <a:rPr lang="en-PH" sz="6000" i="1">
                                  <a:latin typeface="Cambria Math" panose="02040503050406030204" pitchFamily="18" charset="0"/>
                                  <a:ea typeface="Cambria Math" panose="02040503050406030204" pitchFamily="18" charset="0"/>
                                </a:rPr>
                                <m:t> (</m:t>
                              </m:r>
                              <m:r>
                                <a:rPr lang="en-PH" sz="6000" i="1">
                                  <a:latin typeface="Cambria Math" panose="02040503050406030204" pitchFamily="18" charset="0"/>
                                  <a:ea typeface="Cambria Math" panose="02040503050406030204" pitchFamily="18" charset="0"/>
                                </a:rPr>
                                <m:t>𝑟</m:t>
                              </m:r>
                              <m:r>
                                <a:rPr lang="en-PH" sz="6000" i="1">
                                  <a:latin typeface="Cambria Math" panose="02040503050406030204" pitchFamily="18" charset="0"/>
                                  <a:ea typeface="Cambria Math" panose="02040503050406030204" pitchFamily="18" charset="0"/>
                                </a:rPr>
                                <m:t>)</m:t>
                              </m:r>
                            </m:den>
                          </m:f>
                          <m:r>
                            <m:rPr>
                              <m:nor/>
                            </m:rPr>
                            <a:rPr lang="en-PH" sz="6000" dirty="0">
                              <a:latin typeface="Cambria Math" panose="02040503050406030204" pitchFamily="18" charset="0"/>
                              <a:ea typeface="Cambria Math" panose="02040503050406030204" pitchFamily="18" charset="0"/>
                            </a:rPr>
                            <m:t> </m:t>
                          </m:r>
                        </m:e>
                      </m:d>
                    </m:oMath>
                  </m:oMathPara>
                </a14:m>
                <a:endParaRPr lang="en-PH" sz="6000" dirty="0">
                  <a:latin typeface="Cambria Math" panose="02040503050406030204" pitchFamily="18" charset="0"/>
                  <a:ea typeface="Cambria Math" panose="02040503050406030204" pitchFamily="18" charset="0"/>
                </a:endParaRPr>
              </a:p>
            </p:txBody>
          </p:sp>
        </mc:Choice>
        <mc:Fallback>
          <p:sp>
            <p:nvSpPr>
              <p:cNvPr id="6" name="TextBox 5">
                <a:extLst>
                  <a:ext uri="{FF2B5EF4-FFF2-40B4-BE49-F238E27FC236}">
                    <a16:creationId xmlns:a16="http://schemas.microsoft.com/office/drawing/2014/main" id="{D63DBC0E-7431-1086-AB75-352CD1023478}"/>
                  </a:ext>
                </a:extLst>
              </p:cNvPr>
              <p:cNvSpPr txBox="1">
                <a:spLocks noRot="1" noChangeAspect="1" noMove="1" noResize="1" noEditPoints="1" noAdjustHandles="1" noChangeArrowheads="1" noChangeShapeType="1" noTextEdit="1"/>
              </p:cNvSpPr>
              <p:nvPr/>
            </p:nvSpPr>
            <p:spPr>
              <a:xfrm>
                <a:off x="2155818" y="341810"/>
                <a:ext cx="7880364" cy="2487091"/>
              </a:xfrm>
              <a:prstGeom prst="rect">
                <a:avLst/>
              </a:prstGeom>
              <a:blipFill>
                <a:blip r:embed="rId4"/>
                <a:stretch>
                  <a:fillRect/>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74AFA7E3-0AD5-0442-7916-8E51DFDB552A}"/>
                  </a:ext>
                </a:extLst>
              </p:cNvPr>
              <p:cNvSpPr txBox="1"/>
              <p:nvPr/>
            </p:nvSpPr>
            <p:spPr>
              <a:xfrm>
                <a:off x="2296789" y="3239526"/>
                <a:ext cx="7880364" cy="1169551"/>
              </a:xfrm>
              <a:prstGeom prst="rect">
                <a:avLst/>
              </a:prstGeom>
              <a:noFill/>
            </p:spPr>
            <p:txBody>
              <a:bodyPr wrap="square">
                <a:spAutoFit/>
              </a:bodyPr>
              <a:lstStyle/>
              <a:p>
                <a:pPr/>
                <a14:m>
                  <m:oMath xmlns:m="http://schemas.openxmlformats.org/officeDocument/2006/math">
                    <m:sSub>
                      <m:sSubPr>
                        <m:ctrlPr>
                          <a:rPr lang="el-GR" sz="3500" b="1" i="1" smtClean="0">
                            <a:latin typeface="Cambria Math" panose="02040503050406030204" pitchFamily="18" charset="0"/>
                            <a:ea typeface="Cambria Math" panose="02040503050406030204" pitchFamily="18" charset="0"/>
                          </a:rPr>
                        </m:ctrlPr>
                      </m:sSubPr>
                      <m:e>
                        <m:acc>
                          <m:accPr>
                            <m:chr m:val="̂"/>
                            <m:ctrlPr>
                              <a:rPr lang="el-GR" sz="3500" b="1" i="1">
                                <a:latin typeface="Cambria Math" panose="02040503050406030204" pitchFamily="18" charset="0"/>
                                <a:ea typeface="Cambria Math" panose="02040503050406030204" pitchFamily="18" charset="0"/>
                              </a:rPr>
                            </m:ctrlPr>
                          </m:accPr>
                          <m:e>
                            <m:r>
                              <m:rPr>
                                <m:nor/>
                              </m:rPr>
                              <a:rPr lang="el-GR" sz="3500" b="1" dirty="0">
                                <a:latin typeface="Cambria Math" panose="02040503050406030204" pitchFamily="18" charset="0"/>
                                <a:ea typeface="Cambria Math" panose="02040503050406030204" pitchFamily="18" charset="0"/>
                              </a:rPr>
                              <m:t>μ</m:t>
                            </m:r>
                          </m:e>
                        </m:acc>
                      </m:e>
                      <m:sub>
                        <m:r>
                          <a:rPr lang="en-PH" sz="3500" b="1" i="1">
                            <a:latin typeface="Cambria Math" panose="02040503050406030204" pitchFamily="18" charset="0"/>
                            <a:ea typeface="Cambria Math" panose="02040503050406030204" pitchFamily="18" charset="0"/>
                          </a:rPr>
                          <m:t>𝒓</m:t>
                        </m:r>
                      </m:sub>
                    </m:sSub>
                    <m:r>
                      <m:rPr>
                        <m:nor/>
                      </m:rPr>
                      <a:rPr lang="en-PH" sz="3500" b="1" dirty="0">
                        <a:latin typeface="Cambria Math" panose="02040503050406030204" pitchFamily="18" charset="0"/>
                        <a:ea typeface="Cambria Math" panose="02040503050406030204" pitchFamily="18" charset="0"/>
                      </a:rPr>
                      <m:t> </m:t>
                    </m:r>
                    <m:r>
                      <m:rPr>
                        <m:nor/>
                      </m:rPr>
                      <a:rPr lang="en-PH" sz="3500" b="0" i="0" dirty="0" smtClean="0">
                        <a:latin typeface="Cambria Math" panose="02040503050406030204" pitchFamily="18" charset="0"/>
                        <a:ea typeface="Cambria Math" panose="02040503050406030204" pitchFamily="18" charset="0"/>
                      </a:rPr>
                      <m:t>is</m:t>
                    </m:r>
                    <m:r>
                      <m:rPr>
                        <m:nor/>
                      </m:rPr>
                      <a:rPr lang="en-PH" sz="3500" b="0" i="0" dirty="0" smtClean="0">
                        <a:latin typeface="Cambria Math" panose="02040503050406030204" pitchFamily="18" charset="0"/>
                        <a:ea typeface="Cambria Math" panose="02040503050406030204" pitchFamily="18" charset="0"/>
                      </a:rPr>
                      <m:t> </m:t>
                    </m:r>
                    <m:r>
                      <m:rPr>
                        <m:nor/>
                      </m:rPr>
                      <a:rPr lang="en-PH" sz="3500" b="0" i="0" dirty="0" smtClean="0">
                        <a:latin typeface="Cambria Math" panose="02040503050406030204" pitchFamily="18" charset="0"/>
                        <a:ea typeface="Cambria Math" panose="02040503050406030204" pitchFamily="18" charset="0"/>
                      </a:rPr>
                      <m:t>the</m:t>
                    </m:r>
                    <m:r>
                      <m:rPr>
                        <m:nor/>
                      </m:rPr>
                      <a:rPr lang="en-PH" sz="3500" b="0" i="0" dirty="0" smtClean="0">
                        <a:latin typeface="Cambria Math" panose="02040503050406030204" pitchFamily="18" charset="0"/>
                        <a:ea typeface="Cambria Math" panose="02040503050406030204" pitchFamily="18" charset="0"/>
                      </a:rPr>
                      <m:t> </m:t>
                    </m:r>
                    <m:r>
                      <m:rPr>
                        <m:nor/>
                      </m:rPr>
                      <a:rPr lang="en-PH" sz="3500" b="0" i="0" dirty="0" smtClean="0">
                        <a:latin typeface="Cambria Math" panose="02040503050406030204" pitchFamily="18" charset="0"/>
                        <a:ea typeface="Cambria Math" panose="02040503050406030204" pitchFamily="18" charset="0"/>
                      </a:rPr>
                      <m:t>mean</m:t>
                    </m:r>
                    <m:r>
                      <m:rPr>
                        <m:nor/>
                      </m:rPr>
                      <a:rPr lang="en-PH" sz="3500" b="0" i="0" dirty="0" smtClean="0">
                        <a:latin typeface="Cambria Math" panose="02040503050406030204" pitchFamily="18" charset="0"/>
                        <a:ea typeface="Cambria Math" panose="02040503050406030204" pitchFamily="18" charset="0"/>
                      </a:rPr>
                      <m:t> </m:t>
                    </m:r>
                  </m:oMath>
                </a14:m>
                <a:r>
                  <a:rPr lang="en-PH" sz="3500" dirty="0">
                    <a:latin typeface="Cambria Math" panose="02040503050406030204" pitchFamily="18" charset="0"/>
                    <a:ea typeface="Cambria Math" panose="02040503050406030204" pitchFamily="18" charset="0"/>
                  </a:rPr>
                  <a:t>happiness of a restaurant you have derived so far.</a:t>
                </a:r>
              </a:p>
            </p:txBody>
          </p:sp>
        </mc:Choice>
        <mc:Fallback>
          <p:sp>
            <p:nvSpPr>
              <p:cNvPr id="3" name="TextBox 2">
                <a:extLst>
                  <a:ext uri="{FF2B5EF4-FFF2-40B4-BE49-F238E27FC236}">
                    <a16:creationId xmlns:a16="http://schemas.microsoft.com/office/drawing/2014/main" id="{74AFA7E3-0AD5-0442-7916-8E51DFDB552A}"/>
                  </a:ext>
                </a:extLst>
              </p:cNvPr>
              <p:cNvSpPr txBox="1">
                <a:spLocks noRot="1" noChangeAspect="1" noMove="1" noResize="1" noEditPoints="1" noAdjustHandles="1" noChangeArrowheads="1" noChangeShapeType="1" noTextEdit="1"/>
              </p:cNvSpPr>
              <p:nvPr/>
            </p:nvSpPr>
            <p:spPr>
              <a:xfrm>
                <a:off x="2296789" y="3239526"/>
                <a:ext cx="7880364" cy="1169551"/>
              </a:xfrm>
              <a:prstGeom prst="rect">
                <a:avLst/>
              </a:prstGeom>
              <a:blipFill>
                <a:blip r:embed="rId5"/>
                <a:stretch>
                  <a:fillRect l="-2322" t="-7813" r="-2399" b="-18229"/>
                </a:stretch>
              </a:blipFill>
            </p:spPr>
            <p:txBody>
              <a:bodyPr/>
              <a:lstStyle/>
              <a:p>
                <a:r>
                  <a:rPr lang="en-PH">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542E416-EB7F-BDE6-64EB-AD28EF8F1EB2}"/>
                  </a:ext>
                </a:extLst>
              </p:cNvPr>
              <p:cNvSpPr txBox="1"/>
              <p:nvPr/>
            </p:nvSpPr>
            <p:spPr>
              <a:xfrm>
                <a:off x="2296789" y="4758014"/>
                <a:ext cx="8771014" cy="1169551"/>
              </a:xfrm>
              <a:prstGeom prst="rect">
                <a:avLst/>
              </a:prstGeom>
              <a:noFill/>
            </p:spPr>
            <p:txBody>
              <a:bodyPr wrap="square">
                <a:spAutoFit/>
              </a:bodyPr>
              <a:lstStyle/>
              <a:p>
                <a:pPr/>
                <a14:m>
                  <m:oMath xmlns:m="http://schemas.openxmlformats.org/officeDocument/2006/math">
                    <m:sSub>
                      <m:sSubPr>
                        <m:ctrlPr>
                          <a:rPr lang="en-PH" sz="3500" b="1" i="1">
                            <a:latin typeface="Cambria Math" panose="02040503050406030204" pitchFamily="18" charset="0"/>
                            <a:ea typeface="Cambria Math" panose="02040503050406030204" pitchFamily="18" charset="0"/>
                          </a:rPr>
                        </m:ctrlPr>
                      </m:sSubPr>
                      <m:e>
                        <m:r>
                          <a:rPr lang="en-PH" sz="3500" b="1" i="1">
                            <a:latin typeface="Cambria Math" panose="02040503050406030204" pitchFamily="18" charset="0"/>
                            <a:ea typeface="Cambria Math" panose="02040503050406030204" pitchFamily="18" charset="0"/>
                          </a:rPr>
                          <m:t>𝑵</m:t>
                        </m:r>
                      </m:e>
                      <m:sub>
                        <m:r>
                          <a:rPr lang="en-PH" sz="3500" b="1" i="1">
                            <a:latin typeface="Cambria Math" panose="02040503050406030204" pitchFamily="18" charset="0"/>
                            <a:ea typeface="Cambria Math" panose="02040503050406030204" pitchFamily="18" charset="0"/>
                          </a:rPr>
                          <m:t>𝒕</m:t>
                        </m:r>
                      </m:sub>
                    </m:sSub>
                    <m:r>
                      <a:rPr lang="en-PH" sz="3500" b="1" i="1">
                        <a:latin typeface="Cambria Math" panose="02040503050406030204" pitchFamily="18" charset="0"/>
                        <a:ea typeface="Cambria Math" panose="02040503050406030204" pitchFamily="18" charset="0"/>
                      </a:rPr>
                      <m:t> (</m:t>
                    </m:r>
                    <m:r>
                      <a:rPr lang="en-PH" sz="3500" b="1" i="1">
                        <a:latin typeface="Cambria Math" panose="02040503050406030204" pitchFamily="18" charset="0"/>
                        <a:ea typeface="Cambria Math" panose="02040503050406030204" pitchFamily="18" charset="0"/>
                      </a:rPr>
                      <m:t>𝒓</m:t>
                    </m:r>
                    <m:r>
                      <a:rPr lang="en-PH" sz="3500" b="1" i="1">
                        <a:latin typeface="Cambria Math" panose="02040503050406030204" pitchFamily="18" charset="0"/>
                        <a:ea typeface="Cambria Math" panose="02040503050406030204" pitchFamily="18" charset="0"/>
                      </a:rPr>
                      <m:t>)</m:t>
                    </m:r>
                  </m:oMath>
                </a14:m>
                <a:r>
                  <a:rPr lang="en-PH" sz="3500" b="1" dirty="0">
                    <a:latin typeface="Cambria Math" panose="02040503050406030204" pitchFamily="18" charset="0"/>
                    <a:ea typeface="Cambria Math" panose="02040503050406030204" pitchFamily="18" charset="0"/>
                  </a:rPr>
                  <a:t> </a:t>
                </a:r>
                <a:r>
                  <a:rPr lang="en-PH" sz="3500" dirty="0">
                    <a:latin typeface="Cambria Math" panose="02040503050406030204" pitchFamily="18" charset="0"/>
                    <a:ea typeface="Cambria Math" panose="02040503050406030204" pitchFamily="18" charset="0"/>
                  </a:rPr>
                  <a:t>is the number of times you have visited restaurant </a:t>
                </a:r>
                <a14:m>
                  <m:oMath xmlns:m="http://schemas.openxmlformats.org/officeDocument/2006/math">
                    <m:r>
                      <a:rPr lang="en-PH" sz="3500" b="1" i="1">
                        <a:latin typeface="Cambria Math" panose="02040503050406030204" pitchFamily="18" charset="0"/>
                        <a:ea typeface="Cambria Math" panose="02040503050406030204" pitchFamily="18" charset="0"/>
                      </a:rPr>
                      <m:t>𝒓</m:t>
                    </m:r>
                  </m:oMath>
                </a14:m>
                <a:endParaRPr lang="en-PH" sz="3500" b="1" dirty="0">
                  <a:latin typeface="Cambria Math" panose="02040503050406030204" pitchFamily="18" charset="0"/>
                  <a:ea typeface="Cambria Math" panose="02040503050406030204" pitchFamily="18" charset="0"/>
                </a:endParaRPr>
              </a:p>
            </p:txBody>
          </p:sp>
        </mc:Choice>
        <mc:Fallback>
          <p:sp>
            <p:nvSpPr>
              <p:cNvPr id="7" name="TextBox 6">
                <a:extLst>
                  <a:ext uri="{FF2B5EF4-FFF2-40B4-BE49-F238E27FC236}">
                    <a16:creationId xmlns:a16="http://schemas.microsoft.com/office/drawing/2014/main" id="{9542E416-EB7F-BDE6-64EB-AD28EF8F1EB2}"/>
                  </a:ext>
                </a:extLst>
              </p:cNvPr>
              <p:cNvSpPr txBox="1">
                <a:spLocks noRot="1" noChangeAspect="1" noMove="1" noResize="1" noEditPoints="1" noAdjustHandles="1" noChangeArrowheads="1" noChangeShapeType="1" noTextEdit="1"/>
              </p:cNvSpPr>
              <p:nvPr/>
            </p:nvSpPr>
            <p:spPr>
              <a:xfrm>
                <a:off x="2296789" y="4758014"/>
                <a:ext cx="8771014" cy="1169551"/>
              </a:xfrm>
              <a:prstGeom prst="rect">
                <a:avLst/>
              </a:prstGeom>
              <a:blipFill>
                <a:blip r:embed="rId6"/>
                <a:stretch>
                  <a:fillRect l="-2085" t="-7853" b="-18848"/>
                </a:stretch>
              </a:blipFill>
            </p:spPr>
            <p:txBody>
              <a:bodyPr/>
              <a:lstStyle/>
              <a:p>
                <a:r>
                  <a:rPr lang="en-PH">
                    <a:noFill/>
                  </a:rPr>
                  <a:t> </a:t>
                </a:r>
              </a:p>
            </p:txBody>
          </p:sp>
        </mc:Fallback>
      </mc:AlternateContent>
    </p:spTree>
    <p:extLst>
      <p:ext uri="{BB962C8B-B14F-4D97-AF65-F5344CB8AC3E}">
        <p14:creationId xmlns:p14="http://schemas.microsoft.com/office/powerpoint/2010/main" val="3355550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1694</TotalTime>
  <Words>416</Words>
  <Application>Microsoft Office PowerPoint</Application>
  <PresentationFormat>Widescreen</PresentationFormat>
  <Paragraphs>88</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(Body)</vt:lpstr>
      <vt:lpstr>Calibri Light</vt:lpstr>
      <vt:lpstr>Cambria Math</vt:lpstr>
      <vt:lpstr>Wingdings</vt:lpstr>
      <vt:lpstr>Office Theme</vt:lpstr>
      <vt:lpstr>Upper Confidence Bound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SLY Ponio</dc:creator>
  <cp:lastModifiedBy>SLY Ponio</cp:lastModifiedBy>
  <cp:revision>238</cp:revision>
  <dcterms:created xsi:type="dcterms:W3CDTF">2022-05-11T03:47:05Z</dcterms:created>
  <dcterms:modified xsi:type="dcterms:W3CDTF">2023-04-17T14:20:44Z</dcterms:modified>
</cp:coreProperties>
</file>