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339" r:id="rId3"/>
    <p:sldId id="340" r:id="rId4"/>
    <p:sldId id="341" r:id="rId5"/>
    <p:sldId id="330" r:id="rId6"/>
    <p:sldId id="331" r:id="rId7"/>
    <p:sldId id="332" r:id="rId8"/>
    <p:sldId id="343" r:id="rId9"/>
    <p:sldId id="342" r:id="rId10"/>
    <p:sldId id="348" r:id="rId11"/>
    <p:sldId id="347" r:id="rId12"/>
    <p:sldId id="350" r:id="rId13"/>
    <p:sldId id="352" r:id="rId14"/>
    <p:sldId id="353" r:id="rId15"/>
    <p:sldId id="355" r:id="rId16"/>
    <p:sldId id="354" r:id="rId17"/>
    <p:sldId id="356" r:id="rId18"/>
    <p:sldId id="357" r:id="rId19"/>
    <p:sldId id="333" r:id="rId20"/>
    <p:sldId id="317" r:id="rId21"/>
    <p:sldId id="344" r:id="rId22"/>
    <p:sldId id="346" r:id="rId23"/>
    <p:sldId id="345" r:id="rId24"/>
    <p:sldId id="351" r:id="rId25"/>
    <p:sldId id="334" r:id="rId26"/>
    <p:sldId id="335" r:id="rId27"/>
    <p:sldId id="336" r:id="rId28"/>
    <p:sldId id="337" r:id="rId29"/>
    <p:sldId id="338" r:id="rId30"/>
    <p:sldId id="358" r:id="rId31"/>
    <p:sldId id="359" r:id="rId32"/>
    <p:sldId id="360" r:id="rId33"/>
    <p:sldId id="361" r:id="rId34"/>
    <p:sldId id="362" r:id="rId35"/>
    <p:sldId id="363" r:id="rId36"/>
    <p:sldId id="3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3" autoAdjust="0"/>
    <p:restoredTop sz="94137" autoAdjust="0"/>
  </p:normalViewPr>
  <p:slideViewPr>
    <p:cSldViewPr snapToGrid="0">
      <p:cViewPr>
        <p:scale>
          <a:sx n="150" d="100"/>
          <a:sy n="150" d="100"/>
        </p:scale>
        <p:origin x="-2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Percent of Students</c:v>
                </c:pt>
              </c:strCache>
            </c:strRef>
          </c:tx>
          <c:spPr>
            <a:solidFill>
              <a:schemeClr val="accent1"/>
            </a:solidFill>
            <a:ln>
              <a:noFill/>
            </a:ln>
            <a:effectLst/>
          </c:spPr>
          <c:invertIfNegative val="0"/>
          <c:cat>
            <c:strRef>
              <c:f>Sheet1!$A$2:$A$5</c:f>
              <c:strCache>
                <c:ptCount val="4"/>
                <c:pt idx="0">
                  <c:v>Freshman</c:v>
                </c:pt>
                <c:pt idx="1">
                  <c:v>Sophomore</c:v>
                </c:pt>
                <c:pt idx="2">
                  <c:v>Junior</c:v>
                </c:pt>
                <c:pt idx="3">
                  <c:v>Senior</c:v>
                </c:pt>
              </c:strCache>
            </c:strRef>
          </c:cat>
          <c:val>
            <c:numRef>
              <c:f>Sheet1!$B$2:$B$5</c:f>
              <c:numCache>
                <c:formatCode>0%</c:formatCode>
                <c:ptCount val="4"/>
                <c:pt idx="0">
                  <c:v>0.5</c:v>
                </c:pt>
                <c:pt idx="1">
                  <c:v>0.3</c:v>
                </c:pt>
                <c:pt idx="2">
                  <c:v>0.1</c:v>
                </c:pt>
                <c:pt idx="3">
                  <c:v>0.1</c:v>
                </c:pt>
              </c:numCache>
            </c:numRef>
          </c:val>
          <c:extLst>
            <c:ext xmlns:c16="http://schemas.microsoft.com/office/drawing/2014/chart" uri="{C3380CC4-5D6E-409C-BE32-E72D297353CC}">
              <c16:uniqueId val="{00000000-52DB-446B-945C-34855E448F2A}"/>
            </c:ext>
          </c:extLst>
        </c:ser>
        <c:dLbls>
          <c:showLegendKey val="0"/>
          <c:showVal val="0"/>
          <c:showCatName val="0"/>
          <c:showSerName val="0"/>
          <c:showPercent val="0"/>
          <c:showBubbleSize val="0"/>
        </c:dLbls>
        <c:gapWidth val="219"/>
        <c:overlap val="-27"/>
        <c:axId val="1112085440"/>
        <c:axId val="1112085856"/>
      </c:barChart>
      <c:catAx>
        <c:axId val="11120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085856"/>
        <c:crosses val="autoZero"/>
        <c:auto val="1"/>
        <c:lblAlgn val="ctr"/>
        <c:lblOffset val="100"/>
        <c:noMultiLvlLbl val="0"/>
      </c:catAx>
      <c:valAx>
        <c:axId val="11120858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085440"/>
        <c:crosses val="autoZero"/>
        <c:crossBetween val="between"/>
      </c:valAx>
      <c:spPr>
        <a:noFill/>
        <a:ln>
          <a:noFill/>
        </a:ln>
        <a:effectLst/>
      </c:spPr>
    </c:plotArea>
    <c:legend>
      <c:legendPos val="b"/>
      <c:layout>
        <c:manualLayout>
          <c:xMode val="edge"/>
          <c:yMode val="edge"/>
          <c:x val="0.77108181594488179"/>
          <c:y val="0.11531895205961173"/>
          <c:w val="0.20471124507874017"/>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Male</c:v>
                </c:pt>
              </c:strCache>
            </c:strRef>
          </c:tx>
          <c:spPr>
            <a:solidFill>
              <a:schemeClr val="accent1"/>
            </a:solidFill>
            <a:ln>
              <a:noFill/>
            </a:ln>
            <a:effectLst/>
          </c:spPr>
          <c:invertIfNegative val="0"/>
          <c:cat>
            <c:strRef>
              <c:f>Sheet1!$A$2:$A$5</c:f>
              <c:strCache>
                <c:ptCount val="4"/>
                <c:pt idx="0">
                  <c:v>Freshman</c:v>
                </c:pt>
                <c:pt idx="1">
                  <c:v>Sophomore</c:v>
                </c:pt>
                <c:pt idx="2">
                  <c:v>Junior</c:v>
                </c:pt>
                <c:pt idx="3">
                  <c:v>Senior</c:v>
                </c:pt>
              </c:strCache>
            </c:strRef>
          </c:cat>
          <c:val>
            <c:numRef>
              <c:f>Sheet1!$B$2:$B$5</c:f>
              <c:numCache>
                <c:formatCode>0%</c:formatCode>
                <c:ptCount val="4"/>
                <c:pt idx="0">
                  <c:v>0.3</c:v>
                </c:pt>
                <c:pt idx="1">
                  <c:v>0.2</c:v>
                </c:pt>
                <c:pt idx="2">
                  <c:v>0.02</c:v>
                </c:pt>
                <c:pt idx="3">
                  <c:v>0.05</c:v>
                </c:pt>
              </c:numCache>
            </c:numRef>
          </c:val>
          <c:extLst>
            <c:ext xmlns:c16="http://schemas.microsoft.com/office/drawing/2014/chart" uri="{C3380CC4-5D6E-409C-BE32-E72D297353CC}">
              <c16:uniqueId val="{00000000-52DB-446B-945C-34855E448F2A}"/>
            </c:ext>
          </c:extLst>
        </c:ser>
        <c:ser>
          <c:idx val="1"/>
          <c:order val="1"/>
          <c:tx>
            <c:strRef>
              <c:f>Sheet1!$C$1</c:f>
              <c:strCache>
                <c:ptCount val="1"/>
                <c:pt idx="0">
                  <c:v>Female</c:v>
                </c:pt>
              </c:strCache>
            </c:strRef>
          </c:tx>
          <c:spPr>
            <a:solidFill>
              <a:schemeClr val="accent2"/>
            </a:solidFill>
            <a:ln>
              <a:noFill/>
            </a:ln>
            <a:effectLst/>
          </c:spPr>
          <c:invertIfNegative val="0"/>
          <c:cat>
            <c:strRef>
              <c:f>Sheet1!$A$2:$A$5</c:f>
              <c:strCache>
                <c:ptCount val="4"/>
                <c:pt idx="0">
                  <c:v>Freshman</c:v>
                </c:pt>
                <c:pt idx="1">
                  <c:v>Sophomore</c:v>
                </c:pt>
                <c:pt idx="2">
                  <c:v>Junior</c:v>
                </c:pt>
                <c:pt idx="3">
                  <c:v>Senior</c:v>
                </c:pt>
              </c:strCache>
            </c:strRef>
          </c:cat>
          <c:val>
            <c:numRef>
              <c:f>Sheet1!$C$2:$C$5</c:f>
              <c:numCache>
                <c:formatCode>0%</c:formatCode>
                <c:ptCount val="4"/>
                <c:pt idx="0">
                  <c:v>0.2</c:v>
                </c:pt>
                <c:pt idx="1">
                  <c:v>0.1</c:v>
                </c:pt>
                <c:pt idx="2">
                  <c:v>0.08</c:v>
                </c:pt>
                <c:pt idx="3">
                  <c:v>0.05</c:v>
                </c:pt>
              </c:numCache>
            </c:numRef>
          </c:val>
          <c:extLst>
            <c:ext xmlns:c16="http://schemas.microsoft.com/office/drawing/2014/chart" uri="{C3380CC4-5D6E-409C-BE32-E72D297353CC}">
              <c16:uniqueId val="{00000000-8858-4FC1-AF4F-6A09C1C1F541}"/>
            </c:ext>
          </c:extLst>
        </c:ser>
        <c:dLbls>
          <c:showLegendKey val="0"/>
          <c:showVal val="0"/>
          <c:showCatName val="0"/>
          <c:showSerName val="0"/>
          <c:showPercent val="0"/>
          <c:showBubbleSize val="0"/>
        </c:dLbls>
        <c:gapWidth val="219"/>
        <c:overlap val="100"/>
        <c:axId val="1112085440"/>
        <c:axId val="1112085856"/>
      </c:barChart>
      <c:catAx>
        <c:axId val="11120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085856"/>
        <c:crosses val="autoZero"/>
        <c:auto val="1"/>
        <c:lblAlgn val="ctr"/>
        <c:lblOffset val="100"/>
        <c:noMultiLvlLbl val="0"/>
      </c:catAx>
      <c:valAx>
        <c:axId val="11120858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085440"/>
        <c:crosses val="autoZero"/>
        <c:crossBetween val="between"/>
      </c:valAx>
      <c:spPr>
        <a:noFill/>
        <a:ln>
          <a:noFill/>
        </a:ln>
        <a:effectLst/>
      </c:spPr>
    </c:plotArea>
    <c:legend>
      <c:legendPos val="b"/>
      <c:layout>
        <c:manualLayout>
          <c:xMode val="edge"/>
          <c:yMode val="edge"/>
          <c:x val="0.81117027559055122"/>
          <c:y val="3.7975206817470082E-2"/>
          <c:w val="0.16203444881889764"/>
          <c:h val="4.796234941176492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2.0312500000000001E-2"/>
          <c:y val="0.13124999192605857"/>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 of Students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Freshman</c:v>
                </c:pt>
                <c:pt idx="1">
                  <c:v>Sophomore</c:v>
                </c:pt>
                <c:pt idx="2">
                  <c:v>Junior</c:v>
                </c:pt>
                <c:pt idx="3">
                  <c:v>Senior</c:v>
                </c:pt>
              </c:strCache>
            </c:strRef>
          </c:cat>
          <c:val>
            <c:numRef>
              <c:f>Sheet1!$B$2:$B$5</c:f>
              <c:numCache>
                <c:formatCode>0%</c:formatCode>
                <c:ptCount val="4"/>
                <c:pt idx="0">
                  <c:v>0.5</c:v>
                </c:pt>
                <c:pt idx="1">
                  <c:v>0.3</c:v>
                </c:pt>
                <c:pt idx="2">
                  <c:v>0.1</c:v>
                </c:pt>
                <c:pt idx="3">
                  <c:v>0.1</c:v>
                </c:pt>
              </c:numCache>
            </c:numRef>
          </c:val>
          <c:extLst>
            <c:ext xmlns:c16="http://schemas.microsoft.com/office/drawing/2014/chart" uri="{C3380CC4-5D6E-409C-BE32-E72D297353CC}">
              <c16:uniqueId val="{00000000-9447-4A8D-843B-9AD1B4189171}"/>
            </c:ext>
          </c:extLst>
        </c:ser>
        <c:ser>
          <c:idx val="1"/>
          <c:order val="1"/>
          <c:tx>
            <c:strRef>
              <c:f>Sheet1!$C$1</c:f>
              <c:strCache>
                <c:ptCount val="1"/>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Freshman</c:v>
                </c:pt>
                <c:pt idx="1">
                  <c:v>Sophomore</c:v>
                </c:pt>
                <c:pt idx="2">
                  <c:v>Junior</c:v>
                </c:pt>
                <c:pt idx="3">
                  <c:v>Senior</c:v>
                </c:pt>
              </c:strCache>
            </c:strRef>
          </c:cat>
          <c:val>
            <c:numRef>
              <c:f>Sheet1!$C$2:$C$5</c:f>
              <c:numCache>
                <c:formatCode>0%</c:formatCode>
                <c:ptCount val="4"/>
              </c:numCache>
            </c:numRef>
          </c:val>
          <c:extLst>
            <c:ext xmlns:c16="http://schemas.microsoft.com/office/drawing/2014/chart" uri="{C3380CC4-5D6E-409C-BE32-E72D297353CC}">
              <c16:uniqueId val="{00000001-9447-4A8D-843B-9AD1B418917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04/04/2023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14594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259566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354270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2741554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273577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372665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85470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1541505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4206932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165377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1044850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523817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2614630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343582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2614267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17262622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6419389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26</a:t>
            </a:fld>
            <a:endParaRPr lang="en-PH"/>
          </a:p>
        </p:txBody>
      </p:sp>
    </p:spTree>
    <p:extLst>
      <p:ext uri="{BB962C8B-B14F-4D97-AF65-F5344CB8AC3E}">
        <p14:creationId xmlns:p14="http://schemas.microsoft.com/office/powerpoint/2010/main" val="2739789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27</a:t>
            </a:fld>
            <a:endParaRPr lang="en-PH"/>
          </a:p>
        </p:txBody>
      </p:sp>
    </p:spTree>
    <p:extLst>
      <p:ext uri="{BB962C8B-B14F-4D97-AF65-F5344CB8AC3E}">
        <p14:creationId xmlns:p14="http://schemas.microsoft.com/office/powerpoint/2010/main" val="4040021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28</a:t>
            </a:fld>
            <a:endParaRPr lang="en-PH"/>
          </a:p>
        </p:txBody>
      </p:sp>
    </p:spTree>
    <p:extLst>
      <p:ext uri="{BB962C8B-B14F-4D97-AF65-F5344CB8AC3E}">
        <p14:creationId xmlns:p14="http://schemas.microsoft.com/office/powerpoint/2010/main" val="4024616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29</a:t>
            </a:fld>
            <a:endParaRPr lang="en-PH"/>
          </a:p>
        </p:txBody>
      </p:sp>
    </p:spTree>
    <p:extLst>
      <p:ext uri="{BB962C8B-B14F-4D97-AF65-F5344CB8AC3E}">
        <p14:creationId xmlns:p14="http://schemas.microsoft.com/office/powerpoint/2010/main" val="406728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614977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30</a:t>
            </a:fld>
            <a:endParaRPr lang="en-PH"/>
          </a:p>
        </p:txBody>
      </p:sp>
    </p:spTree>
    <p:extLst>
      <p:ext uri="{BB962C8B-B14F-4D97-AF65-F5344CB8AC3E}">
        <p14:creationId xmlns:p14="http://schemas.microsoft.com/office/powerpoint/2010/main" val="555876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31</a:t>
            </a:fld>
            <a:endParaRPr lang="en-PH"/>
          </a:p>
        </p:txBody>
      </p:sp>
    </p:spTree>
    <p:extLst>
      <p:ext uri="{BB962C8B-B14F-4D97-AF65-F5344CB8AC3E}">
        <p14:creationId xmlns:p14="http://schemas.microsoft.com/office/powerpoint/2010/main" val="30531570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32</a:t>
            </a:fld>
            <a:endParaRPr lang="en-PH"/>
          </a:p>
        </p:txBody>
      </p:sp>
    </p:spTree>
    <p:extLst>
      <p:ext uri="{BB962C8B-B14F-4D97-AF65-F5344CB8AC3E}">
        <p14:creationId xmlns:p14="http://schemas.microsoft.com/office/powerpoint/2010/main" val="359209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33</a:t>
            </a:fld>
            <a:endParaRPr lang="en-PH"/>
          </a:p>
        </p:txBody>
      </p:sp>
    </p:spTree>
    <p:extLst>
      <p:ext uri="{BB962C8B-B14F-4D97-AF65-F5344CB8AC3E}">
        <p14:creationId xmlns:p14="http://schemas.microsoft.com/office/powerpoint/2010/main" val="3506050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34</a:t>
            </a:fld>
            <a:endParaRPr lang="en-PH"/>
          </a:p>
        </p:txBody>
      </p:sp>
    </p:spTree>
    <p:extLst>
      <p:ext uri="{BB962C8B-B14F-4D97-AF65-F5344CB8AC3E}">
        <p14:creationId xmlns:p14="http://schemas.microsoft.com/office/powerpoint/2010/main" val="713469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35</a:t>
            </a:fld>
            <a:endParaRPr lang="en-PH"/>
          </a:p>
        </p:txBody>
      </p:sp>
    </p:spTree>
    <p:extLst>
      <p:ext uri="{BB962C8B-B14F-4D97-AF65-F5344CB8AC3E}">
        <p14:creationId xmlns:p14="http://schemas.microsoft.com/office/powerpoint/2010/main" val="17483577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36</a:t>
            </a:fld>
            <a:endParaRPr lang="en-PH"/>
          </a:p>
        </p:txBody>
      </p:sp>
    </p:spTree>
    <p:extLst>
      <p:ext uri="{BB962C8B-B14F-4D97-AF65-F5344CB8AC3E}">
        <p14:creationId xmlns:p14="http://schemas.microsoft.com/office/powerpoint/2010/main" val="85261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447543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2859201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3957957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47004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827475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104285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04/04/2023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04/04/2023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4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Statistics Review</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r>
              <a:rPr lang="en-PH" dirty="0"/>
              <a: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844234"/>
            <a:ext cx="8927592" cy="2923877"/>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When the median and the mean are the same, it means that the distribution is </a:t>
            </a:r>
            <a:r>
              <a:rPr lang="en-US" sz="3200" b="1" i="0" dirty="0">
                <a:solidFill>
                  <a:srgbClr val="333333"/>
                </a:solidFill>
                <a:effectLst/>
                <a:latin typeface="Roboto" panose="02000000000000000000" pitchFamily="2" charset="0"/>
              </a:rPr>
              <a:t>symmetric</a:t>
            </a:r>
            <a:r>
              <a:rPr lang="en-US" sz="3200" b="0" i="0" dirty="0">
                <a:solidFill>
                  <a:srgbClr val="333333"/>
                </a:solidFill>
                <a:effectLst/>
                <a:latin typeface="Roboto" panose="02000000000000000000" pitchFamily="2" charset="0"/>
              </a:rPr>
              <a:t>.</a:t>
            </a:r>
          </a:p>
          <a:p>
            <a:pPr marL="457200" indent="-457200">
              <a:buFont typeface="Wingdings" panose="05000000000000000000" pitchFamily="2" charset="2"/>
              <a:buChar char="§"/>
            </a:pPr>
            <a:endParaRPr lang="en-US" sz="3000" dirty="0">
              <a:solidFill>
                <a:srgbClr val="333333"/>
              </a:solidFill>
              <a:latin typeface="Roboto" panose="02000000000000000000" pitchFamily="2" charset="0"/>
            </a:endParaRPr>
          </a:p>
          <a:p>
            <a:pPr marL="457200" indent="-457200">
              <a:buFont typeface="Wingdings" panose="05000000000000000000" pitchFamily="2" charset="2"/>
              <a:buChar char="§"/>
            </a:pPr>
            <a:r>
              <a:rPr lang="en-US" sz="3000" dirty="0">
                <a:solidFill>
                  <a:srgbClr val="333333"/>
                </a:solidFill>
                <a:latin typeface="Roboto" panose="02000000000000000000" pitchFamily="2" charset="0"/>
              </a:rPr>
              <a:t>Symmetric data means that there is an equal amount of data on either side of the median and equal amounts on either side of the mean.</a:t>
            </a:r>
            <a:endParaRPr lang="en-US" sz="3200" dirty="0">
              <a:solidFill>
                <a:srgbClr val="333333"/>
              </a:solidFill>
              <a:latin typeface="Roboto" panose="02000000000000000000" pitchFamily="2" charset="0"/>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472804"/>
            <a:ext cx="9144000" cy="718459"/>
          </a:xfrm>
        </p:spPr>
        <p:txBody>
          <a:bodyPr>
            <a:noAutofit/>
          </a:bodyPr>
          <a:lstStyle/>
          <a:p>
            <a:r>
              <a:rPr lang="en-PH" sz="5000" b="1" dirty="0"/>
              <a:t>Symmetric Distribution </a:t>
            </a:r>
          </a:p>
        </p:txBody>
      </p:sp>
    </p:spTree>
    <p:extLst>
      <p:ext uri="{BB962C8B-B14F-4D97-AF65-F5344CB8AC3E}">
        <p14:creationId xmlns:p14="http://schemas.microsoft.com/office/powerpoint/2010/main" val="407279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844234"/>
            <a:ext cx="8927592" cy="3539430"/>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When the median and the mean are the different, it means that the distribution is </a:t>
            </a:r>
            <a:r>
              <a:rPr lang="en-US" sz="3200" b="1" i="0" dirty="0">
                <a:solidFill>
                  <a:srgbClr val="333333"/>
                </a:solidFill>
                <a:effectLst/>
                <a:latin typeface="Roboto" panose="02000000000000000000" pitchFamily="2" charset="0"/>
              </a:rPr>
              <a:t>skewed</a:t>
            </a:r>
            <a:r>
              <a:rPr lang="en-US" sz="3200" b="0" i="0" dirty="0">
                <a:solidFill>
                  <a:srgbClr val="333333"/>
                </a:solidFill>
                <a:effectLst/>
                <a:latin typeface="Roboto" panose="02000000000000000000" pitchFamily="2" charset="0"/>
              </a:rPr>
              <a:t>.</a:t>
            </a:r>
          </a:p>
          <a:p>
            <a:pPr marL="457200" indent="-457200">
              <a:buFont typeface="Wingdings" panose="05000000000000000000" pitchFamily="2" charset="2"/>
              <a:buChar char="§"/>
            </a:pPr>
            <a:endParaRPr lang="en-US" sz="3200" dirty="0">
              <a:solidFill>
                <a:srgbClr val="333333"/>
              </a:solidFill>
              <a:latin typeface="Roboto" panose="02000000000000000000" pitchFamily="2" charset="0"/>
            </a:endParaRPr>
          </a:p>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S</a:t>
            </a:r>
            <a:r>
              <a:rPr lang="en-US" sz="3200" dirty="0">
                <a:solidFill>
                  <a:srgbClr val="333333"/>
                </a:solidFill>
                <a:latin typeface="Roboto" panose="02000000000000000000" pitchFamily="2" charset="0"/>
              </a:rPr>
              <a:t>kewed means that there are some unusually extreme values on one side of the distribution, either large or small.</a:t>
            </a:r>
            <a:endParaRPr lang="en-US" sz="3200" b="0" i="0" dirty="0">
              <a:solidFill>
                <a:srgbClr val="333333"/>
              </a:solidFill>
              <a:effectLst/>
              <a:latin typeface="Roboto" panose="02000000000000000000" pitchFamily="2" charset="0"/>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472804"/>
            <a:ext cx="9144000" cy="718459"/>
          </a:xfrm>
        </p:spPr>
        <p:txBody>
          <a:bodyPr>
            <a:noAutofit/>
          </a:bodyPr>
          <a:lstStyle/>
          <a:p>
            <a:r>
              <a:rPr lang="en-PH" sz="5000" b="1" dirty="0"/>
              <a:t>Skewed Distribution</a:t>
            </a:r>
          </a:p>
        </p:txBody>
      </p:sp>
    </p:spTree>
    <p:extLst>
      <p:ext uri="{BB962C8B-B14F-4D97-AF65-F5344CB8AC3E}">
        <p14:creationId xmlns:p14="http://schemas.microsoft.com/office/powerpoint/2010/main" val="317187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844234"/>
            <a:ext cx="8927592" cy="4524315"/>
          </a:xfrm>
          <a:prstGeom prst="rect">
            <a:avLst/>
          </a:prstGeom>
          <a:noFill/>
        </p:spPr>
        <p:txBody>
          <a:bodyPr wrap="square" rtlCol="0">
            <a:spAutoFit/>
          </a:bodyPr>
          <a:lstStyle/>
          <a:p>
            <a:pPr marL="457200" indent="-457200">
              <a:buFont typeface="Wingdings" panose="05000000000000000000" pitchFamily="2" charset="2"/>
              <a:buChar char="§"/>
            </a:pPr>
            <a:r>
              <a:rPr lang="en-US" sz="3200" dirty="0">
                <a:solidFill>
                  <a:srgbClr val="333333"/>
                </a:solidFill>
                <a:latin typeface="Roboto" panose="02000000000000000000" pitchFamily="2" charset="0"/>
              </a:rPr>
              <a:t>If the mean is a lot higher than the median or mode, it tells you that there are values that are relatively large in the dataset.</a:t>
            </a:r>
          </a:p>
          <a:p>
            <a:pPr marL="457200" indent="-457200">
              <a:buFont typeface="Wingdings" panose="05000000000000000000" pitchFamily="2" charset="2"/>
              <a:buChar char="§"/>
            </a:pPr>
            <a:endParaRPr lang="en-US" sz="3200" b="0" i="0" dirty="0">
              <a:solidFill>
                <a:srgbClr val="333333"/>
              </a:solidFill>
              <a:effectLst/>
              <a:latin typeface="Roboto" panose="02000000000000000000" pitchFamily="2" charset="0"/>
            </a:endParaRPr>
          </a:p>
          <a:p>
            <a:pPr marL="457200" indent="-457200">
              <a:buFont typeface="Wingdings" panose="05000000000000000000" pitchFamily="2" charset="2"/>
              <a:buChar char="§"/>
            </a:pPr>
            <a:r>
              <a:rPr lang="en-US" sz="3200" dirty="0">
                <a:solidFill>
                  <a:srgbClr val="333333"/>
                </a:solidFill>
                <a:latin typeface="Roboto" panose="02000000000000000000" pitchFamily="2" charset="0"/>
              </a:rPr>
              <a:t>If the mean is a lot lower than the median or mode, it tells you that there are values that are relatively small in the dataset.</a:t>
            </a:r>
            <a:endParaRPr lang="en-US" sz="3200" b="0" i="0" dirty="0">
              <a:solidFill>
                <a:srgbClr val="333333"/>
              </a:solidFill>
              <a:effectLst/>
              <a:latin typeface="Roboto" panose="02000000000000000000" pitchFamily="2" charset="0"/>
            </a:endParaRPr>
          </a:p>
          <a:p>
            <a:pPr marL="457200" indent="-457200">
              <a:buFont typeface="Wingdings" panose="05000000000000000000" pitchFamily="2" charset="2"/>
              <a:buChar char="§"/>
            </a:pPr>
            <a:endParaRPr lang="en-US" sz="3200" b="0" i="0" dirty="0">
              <a:solidFill>
                <a:srgbClr val="333333"/>
              </a:solidFill>
              <a:effectLst/>
              <a:latin typeface="Roboto" panose="02000000000000000000" pitchFamily="2" charset="0"/>
            </a:endParaRPr>
          </a:p>
          <a:p>
            <a:pPr marL="457200" indent="-457200">
              <a:buFont typeface="Wingdings" panose="05000000000000000000" pitchFamily="2" charset="2"/>
              <a:buChar char="§"/>
            </a:pPr>
            <a:endParaRPr lang="en-US" sz="3200" dirty="0">
              <a:solidFill>
                <a:srgbClr val="333333"/>
              </a:solidFill>
              <a:latin typeface="Roboto" panose="02000000000000000000" pitchFamily="2" charset="0"/>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472804"/>
            <a:ext cx="9144000" cy="718459"/>
          </a:xfrm>
        </p:spPr>
        <p:txBody>
          <a:bodyPr>
            <a:noAutofit/>
          </a:bodyPr>
          <a:lstStyle/>
          <a:p>
            <a:r>
              <a:rPr lang="en-PH" sz="5000" b="1" dirty="0"/>
              <a:t>Skewed Distribution</a:t>
            </a:r>
          </a:p>
        </p:txBody>
      </p:sp>
    </p:spTree>
    <p:extLst>
      <p:ext uri="{BB962C8B-B14F-4D97-AF65-F5344CB8AC3E}">
        <p14:creationId xmlns:p14="http://schemas.microsoft.com/office/powerpoint/2010/main" val="79180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10" name="Picture 9" descr="Chart, diagram&#10;&#10;Description automatically generated">
            <a:extLst>
              <a:ext uri="{FF2B5EF4-FFF2-40B4-BE49-F238E27FC236}">
                <a16:creationId xmlns:a16="http://schemas.microsoft.com/office/drawing/2014/main" id="{B1D7DD4E-FD24-C91F-5F74-CD1F9A785F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486" y="1513037"/>
            <a:ext cx="8627027" cy="3259984"/>
          </a:xfrm>
          <a:prstGeom prst="rect">
            <a:avLst/>
          </a:prstGeom>
        </p:spPr>
      </p:pic>
    </p:spTree>
    <p:extLst>
      <p:ext uri="{BB962C8B-B14F-4D97-AF65-F5344CB8AC3E}">
        <p14:creationId xmlns:p14="http://schemas.microsoft.com/office/powerpoint/2010/main" val="871617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3" name="Picture 2" descr="Diagram&#10;&#10;Description automatically generated">
            <a:extLst>
              <a:ext uri="{FF2B5EF4-FFF2-40B4-BE49-F238E27FC236}">
                <a16:creationId xmlns:a16="http://schemas.microsoft.com/office/drawing/2014/main" id="{3B72ED32-D279-24FB-DBF8-1E7615412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687" y="598713"/>
            <a:ext cx="4484626" cy="5290457"/>
          </a:xfrm>
          <a:prstGeom prst="rect">
            <a:avLst/>
          </a:prstGeom>
        </p:spPr>
      </p:pic>
    </p:spTree>
    <p:extLst>
      <p:ext uri="{BB962C8B-B14F-4D97-AF65-F5344CB8AC3E}">
        <p14:creationId xmlns:p14="http://schemas.microsoft.com/office/powerpoint/2010/main" val="243600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5" name="Picture 4" descr="Diagram&#10;&#10;Description automatically generated">
            <a:extLst>
              <a:ext uri="{FF2B5EF4-FFF2-40B4-BE49-F238E27FC236}">
                <a16:creationId xmlns:a16="http://schemas.microsoft.com/office/drawing/2014/main" id="{C4479B40-914C-EF56-C4FE-D4DBA3C12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8194" y="457200"/>
            <a:ext cx="4515611" cy="5421085"/>
          </a:xfrm>
          <a:prstGeom prst="rect">
            <a:avLst/>
          </a:prstGeom>
        </p:spPr>
      </p:pic>
    </p:spTree>
    <p:extLst>
      <p:ext uri="{BB962C8B-B14F-4D97-AF65-F5344CB8AC3E}">
        <p14:creationId xmlns:p14="http://schemas.microsoft.com/office/powerpoint/2010/main" val="263327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7" name="Picture 6" descr="Diagram&#10;&#10;Description automatically generated">
            <a:extLst>
              <a:ext uri="{FF2B5EF4-FFF2-40B4-BE49-F238E27FC236}">
                <a16:creationId xmlns:a16="http://schemas.microsoft.com/office/drawing/2014/main" id="{729AD222-4188-60A2-33EF-0AFAA148ED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8763" y="391886"/>
            <a:ext cx="4634474" cy="5551714"/>
          </a:xfrm>
          <a:prstGeom prst="rect">
            <a:avLst/>
          </a:prstGeom>
        </p:spPr>
      </p:pic>
    </p:spTree>
    <p:extLst>
      <p:ext uri="{BB962C8B-B14F-4D97-AF65-F5344CB8AC3E}">
        <p14:creationId xmlns:p14="http://schemas.microsoft.com/office/powerpoint/2010/main" val="171865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3" name="Picture 2" descr="Chart, histogram&#10;&#10;Description automatically generated">
            <a:extLst>
              <a:ext uri="{FF2B5EF4-FFF2-40B4-BE49-F238E27FC236}">
                <a16:creationId xmlns:a16="http://schemas.microsoft.com/office/drawing/2014/main" id="{331C7537-AEF5-C19D-1FDC-D41763C81E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832294"/>
            <a:ext cx="7315200" cy="3876675"/>
          </a:xfrm>
          <a:prstGeom prst="rect">
            <a:avLst/>
          </a:prstGeom>
        </p:spPr>
      </p:pic>
    </p:spTree>
    <p:extLst>
      <p:ext uri="{BB962C8B-B14F-4D97-AF65-F5344CB8AC3E}">
        <p14:creationId xmlns:p14="http://schemas.microsoft.com/office/powerpoint/2010/main" val="409940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pic>
        <p:nvPicPr>
          <p:cNvPr id="5" name="Picture 4" descr="Chart, histogram&#10;&#10;Description automatically generated">
            <a:extLst>
              <a:ext uri="{FF2B5EF4-FFF2-40B4-BE49-F238E27FC236}">
                <a16:creationId xmlns:a16="http://schemas.microsoft.com/office/drawing/2014/main" id="{9A375D01-FDD1-D666-548A-E28B8909EF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1155926"/>
            <a:ext cx="7315200" cy="3914775"/>
          </a:xfrm>
          <a:prstGeom prst="rect">
            <a:avLst/>
          </a:prstGeom>
        </p:spPr>
      </p:pic>
    </p:spTree>
    <p:extLst>
      <p:ext uri="{BB962C8B-B14F-4D97-AF65-F5344CB8AC3E}">
        <p14:creationId xmlns:p14="http://schemas.microsoft.com/office/powerpoint/2010/main" val="259715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4031873"/>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The range is the difference between the highest and lowest values in a data set.</a:t>
            </a:r>
          </a:p>
          <a:p>
            <a:pPr marL="457200" indent="-457200">
              <a:buFont typeface="Wingdings" panose="05000000000000000000" pitchFamily="2" charset="2"/>
              <a:buChar char="§"/>
            </a:pPr>
            <a:endParaRPr lang="en-US" sz="3200" dirty="0">
              <a:solidFill>
                <a:srgbClr val="333333"/>
              </a:solidFill>
              <a:latin typeface="Roboto" panose="02000000000000000000" pitchFamily="2" charset="0"/>
            </a:endParaRPr>
          </a:p>
          <a:p>
            <a:pPr marL="457200" indent="-457200">
              <a:buFont typeface="Wingdings" panose="05000000000000000000" pitchFamily="2" charset="2"/>
              <a:buChar char="§"/>
            </a:pPr>
            <a:r>
              <a:rPr lang="en-US" sz="3200" dirty="0">
                <a:solidFill>
                  <a:srgbClr val="333333"/>
                </a:solidFill>
                <a:latin typeface="Roboto" panose="02000000000000000000" pitchFamily="2" charset="0"/>
              </a:rPr>
              <a:t>Range takes the largest number in the data set and subtracts the smallest number in the set to give us the distance between these two extremes. The larger the distance, the more spread out our data is.</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580302"/>
            <a:ext cx="9144000" cy="718459"/>
          </a:xfrm>
        </p:spPr>
        <p:txBody>
          <a:bodyPr>
            <a:normAutofit fontScale="90000"/>
          </a:bodyPr>
          <a:lstStyle/>
          <a:p>
            <a:r>
              <a:rPr lang="en-PH" b="1" dirty="0"/>
              <a:t>Range</a:t>
            </a:r>
          </a:p>
        </p:txBody>
      </p:sp>
    </p:spTree>
    <p:extLst>
      <p:ext uri="{BB962C8B-B14F-4D97-AF65-F5344CB8AC3E}">
        <p14:creationId xmlns:p14="http://schemas.microsoft.com/office/powerpoint/2010/main" val="510671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3785652"/>
          </a:xfrm>
          <a:prstGeom prst="rect">
            <a:avLst/>
          </a:prstGeom>
          <a:noFill/>
        </p:spPr>
        <p:txBody>
          <a:bodyPr wrap="square" rtlCol="0">
            <a:spAutoFit/>
          </a:bodyPr>
          <a:lstStyle/>
          <a:p>
            <a:pPr marL="457200" indent="-457200">
              <a:buFont typeface="Wingdings" panose="05000000000000000000" pitchFamily="2" charset="2"/>
              <a:buChar char="q"/>
            </a:pPr>
            <a:r>
              <a:rPr lang="en-PH" sz="3000" dirty="0">
                <a:latin typeface="Calibri (Body)"/>
              </a:rPr>
              <a:t>Statistics are tools that help us make sense of the vast amount information in the world.</a:t>
            </a:r>
          </a:p>
          <a:p>
            <a:pPr marL="457200" indent="-457200">
              <a:buFont typeface="Wingdings" panose="05000000000000000000" pitchFamily="2" charset="2"/>
              <a:buChar char="q"/>
            </a:pPr>
            <a:endParaRPr lang="en-PH" sz="3000" dirty="0">
              <a:latin typeface="Calibri (Body)"/>
            </a:endParaRPr>
          </a:p>
          <a:p>
            <a:pPr marL="457200" indent="-457200">
              <a:buFont typeface="Wingdings" panose="05000000000000000000" pitchFamily="2" charset="2"/>
              <a:buChar char="q"/>
            </a:pPr>
            <a:r>
              <a:rPr lang="en-PH" sz="3000" dirty="0">
                <a:latin typeface="Calibri (Body)"/>
              </a:rPr>
              <a:t>Statistics help us filter the loads of data that come at us every day.</a:t>
            </a:r>
          </a:p>
          <a:p>
            <a:pPr marL="457200" indent="-457200">
              <a:buFont typeface="Wingdings" panose="05000000000000000000" pitchFamily="2" charset="2"/>
              <a:buChar char="q"/>
            </a:pPr>
            <a:endParaRPr lang="en-PH" sz="3000" dirty="0">
              <a:latin typeface="Calibri (Body)"/>
            </a:endParaRPr>
          </a:p>
          <a:p>
            <a:pPr marL="457200" indent="-457200">
              <a:buFont typeface="Wingdings" panose="05000000000000000000" pitchFamily="2" charset="2"/>
              <a:buChar char="q"/>
            </a:pPr>
            <a:r>
              <a:rPr lang="en-PH" sz="3000" dirty="0">
                <a:latin typeface="Calibri (Body)"/>
              </a:rPr>
              <a:t>Statistics help us reason, not reason for us.</a:t>
            </a:r>
          </a:p>
          <a:p>
            <a:pPr marL="457200" indent="-457200">
              <a:buFont typeface="Wingdings" panose="05000000000000000000" pitchFamily="2" charset="2"/>
              <a:buChar char="q"/>
            </a:pPr>
            <a:endParaRPr lang="en-PH" sz="3000" dirty="0">
              <a:latin typeface="Calibri (Body)"/>
            </a:endParaRP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What can Statistics do?</a:t>
            </a:r>
          </a:p>
        </p:txBody>
      </p:sp>
    </p:spTree>
    <p:extLst>
      <p:ext uri="{BB962C8B-B14F-4D97-AF65-F5344CB8AC3E}">
        <p14:creationId xmlns:p14="http://schemas.microsoft.com/office/powerpoint/2010/main" val="1638270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1015663"/>
          </a:xfrm>
          <a:prstGeom prst="rect">
            <a:avLst/>
          </a:prstGeom>
          <a:noFill/>
        </p:spPr>
        <p:txBody>
          <a:bodyPr wrap="square" rtlCol="0">
            <a:spAutoFit/>
          </a:bodyPr>
          <a:lstStyle/>
          <a:p>
            <a:r>
              <a:rPr lang="en-PH" sz="3000" dirty="0">
                <a:latin typeface="Calibri (Body)"/>
              </a:rPr>
              <a:t>1. What is the mean, median, mode and range of the following data set: 10, 7, 14, 23, 15, 7, 32</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Mean, Median, Mode and Range</a:t>
            </a:r>
          </a:p>
        </p:txBody>
      </p:sp>
    </p:spTree>
    <p:extLst>
      <p:ext uri="{BB962C8B-B14F-4D97-AF65-F5344CB8AC3E}">
        <p14:creationId xmlns:p14="http://schemas.microsoft.com/office/powerpoint/2010/main" val="26699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4B7B95-29BD-42DB-8041-8FED4C23CC2A}"/>
                  </a:ext>
                </a:extLst>
              </p:cNvPr>
              <p:cNvSpPr txBox="1"/>
              <p:nvPr/>
            </p:nvSpPr>
            <p:spPr>
              <a:xfrm>
                <a:off x="2522023" y="1893034"/>
                <a:ext cx="6815446" cy="972510"/>
              </a:xfrm>
              <a:prstGeom prst="rect">
                <a:avLst/>
              </a:prstGeom>
              <a:noFill/>
            </p:spPr>
            <p:txBody>
              <a:bodyPr wrap="square">
                <a:spAutoFit/>
              </a:bodyPr>
              <a:lstStyle/>
              <a:p>
                <a:pPr algn="ctr"/>
                <a:r>
                  <a:rPr lang="en-PH" sz="4000" b="1" dirty="0">
                    <a:latin typeface="Cambria Math" panose="02040503050406030204" pitchFamily="18" charset="0"/>
                    <a:ea typeface="Cambria Math" panose="02040503050406030204" pitchFamily="18" charset="0"/>
                  </a:rPr>
                  <a:t>x</a:t>
                </a:r>
                <a:r>
                  <a:rPr lang="en-PH" sz="4000" dirty="0">
                    <a:latin typeface="Cambria Math" panose="02040503050406030204" pitchFamily="18" charset="0"/>
                    <a:ea typeface="Cambria Math" panose="02040503050406030204" pitchFamily="18" charset="0"/>
                  </a:rPr>
                  <a:t>̄</a:t>
                </a:r>
                <a14:m>
                  <m:oMath xmlns:m="http://schemas.openxmlformats.org/officeDocument/2006/math">
                    <m:r>
                      <a:rPr lang="en-PH" sz="4000" b="1" i="1" smtClean="0">
                        <a:latin typeface="Cambria Math" panose="02040503050406030204" pitchFamily="18" charset="0"/>
                        <a:ea typeface="Cambria Math" panose="02040503050406030204" pitchFamily="18" charset="0"/>
                      </a:rPr>
                      <m:t> </m:t>
                    </m:r>
                  </m:oMath>
                </a14:m>
                <a:r>
                  <a:rPr lang="en-PH" sz="4000" i="1" dirty="0">
                    <a:latin typeface="Cambria Math" panose="02040503050406030204" pitchFamily="18" charset="0"/>
                    <a:ea typeface="Cambria Math" panose="02040503050406030204" pitchFamily="18" charset="0"/>
                  </a:rPr>
                  <a:t>=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7</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7</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10</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14</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15</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23</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32</m:t>
                        </m:r>
                      </m:num>
                      <m:den>
                        <m:r>
                          <a:rPr lang="en-PH" sz="4000" b="0" i="1" smtClean="0">
                            <a:latin typeface="Cambria Math" panose="02040503050406030204" pitchFamily="18" charset="0"/>
                            <a:ea typeface="Cambria Math" panose="02040503050406030204" pitchFamily="18" charset="0"/>
                          </a:rPr>
                          <m:t>7</m:t>
                        </m:r>
                      </m:den>
                    </m:f>
                  </m:oMath>
                </a14:m>
                <a:r>
                  <a:rPr lang="en-US" sz="4000" i="1" dirty="0">
                    <a:latin typeface="Cambria Math" panose="02040503050406030204" pitchFamily="18" charset="0"/>
                    <a:ea typeface="Cambria Math" panose="02040503050406030204" pitchFamily="18" charset="0"/>
                  </a:rPr>
                  <a:t> </a:t>
                </a:r>
              </a:p>
            </p:txBody>
          </p:sp>
        </mc:Choice>
        <mc:Fallback xmlns="">
          <p:sp>
            <p:nvSpPr>
              <p:cNvPr id="3" name="TextBox 2">
                <a:extLst>
                  <a:ext uri="{FF2B5EF4-FFF2-40B4-BE49-F238E27FC236}">
                    <a16:creationId xmlns:a16="http://schemas.microsoft.com/office/drawing/2014/main" id="{874B7B95-29BD-42DB-8041-8FED4C23CC2A}"/>
                  </a:ext>
                </a:extLst>
              </p:cNvPr>
              <p:cNvSpPr txBox="1">
                <a:spLocks noRot="1" noChangeAspect="1" noMove="1" noResize="1" noEditPoints="1" noAdjustHandles="1" noChangeArrowheads="1" noChangeShapeType="1" noTextEdit="1"/>
              </p:cNvSpPr>
              <p:nvPr/>
            </p:nvSpPr>
            <p:spPr>
              <a:xfrm>
                <a:off x="2522023" y="1893034"/>
                <a:ext cx="6815446" cy="972510"/>
              </a:xfrm>
              <a:prstGeom prst="rect">
                <a:avLst/>
              </a:prstGeom>
              <a:blipFill>
                <a:blip r:embed="rId4"/>
                <a:stretch>
                  <a:fillRect b="-1195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B952744-75E4-C0B8-B845-7DC50568AC0E}"/>
                  </a:ext>
                </a:extLst>
              </p:cNvPr>
              <p:cNvSpPr txBox="1"/>
              <p:nvPr/>
            </p:nvSpPr>
            <p:spPr>
              <a:xfrm>
                <a:off x="2332018" y="3429000"/>
                <a:ext cx="6815446" cy="962443"/>
              </a:xfrm>
              <a:prstGeom prst="rect">
                <a:avLst/>
              </a:prstGeom>
              <a:noFill/>
            </p:spPr>
            <p:txBody>
              <a:bodyPr wrap="square">
                <a:spAutoFit/>
              </a:bodyPr>
              <a:lstStyle/>
              <a:p>
                <a:pPr algn="ctr"/>
                <a:r>
                  <a:rPr lang="en-PH" sz="4000" b="1" dirty="0">
                    <a:latin typeface="Cambria Math" panose="02040503050406030204" pitchFamily="18" charset="0"/>
                    <a:ea typeface="Cambria Math" panose="02040503050406030204" pitchFamily="18" charset="0"/>
                  </a:rPr>
                  <a:t>x̄</a:t>
                </a:r>
                <a14:m>
                  <m:oMath xmlns:m="http://schemas.openxmlformats.org/officeDocument/2006/math">
                    <m:r>
                      <a:rPr lang="en-PH" sz="4000" b="1" i="0" smtClean="0">
                        <a:latin typeface="Cambria Math" panose="02040503050406030204" pitchFamily="18" charset="0"/>
                        <a:ea typeface="Cambria Math" panose="02040503050406030204" pitchFamily="18" charset="0"/>
                      </a:rPr>
                      <m:t> </m:t>
                    </m:r>
                    <m:r>
                      <a:rPr lang="en-PH" sz="4000" b="1" i="1" smtClean="0">
                        <a:latin typeface="Cambria Math" panose="02040503050406030204" pitchFamily="18" charset="0"/>
                        <a:ea typeface="Cambria Math" panose="02040503050406030204" pitchFamily="18" charset="0"/>
                      </a:rPr>
                      <m:t>= </m:t>
                    </m:r>
                  </m:oMath>
                </a14:m>
                <a:r>
                  <a:rPr lang="en-PH" sz="4000" i="1" dirty="0">
                    <a:latin typeface="Cambria Math" panose="02040503050406030204" pitchFamily="18" charset="0"/>
                    <a:ea typeface="Cambria Math" panose="02040503050406030204" pitchFamily="18" charset="0"/>
                  </a:rPr>
                  <a:t>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108</m:t>
                        </m:r>
                      </m:num>
                      <m:den>
                        <m:r>
                          <a:rPr lang="en-PH" sz="4000" b="0" i="1" smtClean="0">
                            <a:latin typeface="Cambria Math" panose="02040503050406030204" pitchFamily="18" charset="0"/>
                            <a:ea typeface="Cambria Math" panose="02040503050406030204" pitchFamily="18" charset="0"/>
                          </a:rPr>
                          <m:t>7</m:t>
                        </m:r>
                      </m:den>
                    </m:f>
                  </m:oMath>
                </a14:m>
                <a:endParaRPr lang="en-US" sz="4000" i="1" dirty="0">
                  <a:latin typeface="Cambria Math" panose="02040503050406030204" pitchFamily="18" charset="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B952744-75E4-C0B8-B845-7DC50568AC0E}"/>
                  </a:ext>
                </a:extLst>
              </p:cNvPr>
              <p:cNvSpPr txBox="1">
                <a:spLocks noRot="1" noChangeAspect="1" noMove="1" noResize="1" noEditPoints="1" noAdjustHandles="1" noChangeArrowheads="1" noChangeShapeType="1" noTextEdit="1"/>
              </p:cNvSpPr>
              <p:nvPr/>
            </p:nvSpPr>
            <p:spPr>
              <a:xfrm>
                <a:off x="2332018" y="3429000"/>
                <a:ext cx="6815446" cy="962443"/>
              </a:xfrm>
              <a:prstGeom prst="rect">
                <a:avLst/>
              </a:prstGeom>
              <a:blipFill>
                <a:blip r:embed="rId5"/>
                <a:stretch>
                  <a:fillRect b="-12102"/>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AD7B65-8AAE-72B3-AEC2-80C383EC1E31}"/>
                  </a:ext>
                </a:extLst>
              </p:cNvPr>
              <p:cNvSpPr txBox="1"/>
              <p:nvPr/>
            </p:nvSpPr>
            <p:spPr>
              <a:xfrm>
                <a:off x="2874819" y="4909058"/>
                <a:ext cx="6109854" cy="707886"/>
              </a:xfrm>
              <a:prstGeom prst="rect">
                <a:avLst/>
              </a:prstGeom>
              <a:noFill/>
            </p:spPr>
            <p:txBody>
              <a:bodyPr wrap="square">
                <a:spAutoFit/>
              </a:bodyPr>
              <a:lstStyle/>
              <a:p>
                <a:pPr algn="ctr"/>
                <a:r>
                  <a:rPr lang="en-PH" sz="4000" b="1" dirty="0">
                    <a:latin typeface="Cambria Math" panose="02040503050406030204" pitchFamily="18" charset="0"/>
                    <a:ea typeface="Cambria Math" panose="02040503050406030204" pitchFamily="18" charset="0"/>
                  </a:rPr>
                  <a:t>x̄</a:t>
                </a:r>
                <a14:m>
                  <m:oMath xmlns:m="http://schemas.openxmlformats.org/officeDocument/2006/math">
                    <m:r>
                      <a:rPr lang="en-PH" sz="4000" b="1" i="0" smtClean="0">
                        <a:latin typeface="Cambria Math" panose="02040503050406030204" pitchFamily="18" charset="0"/>
                        <a:ea typeface="Cambria Math" panose="02040503050406030204" pitchFamily="18" charset="0"/>
                      </a:rPr>
                      <m:t> </m:t>
                    </m:r>
                    <m:r>
                      <a:rPr lang="en-PH" sz="4000" b="1" i="1" smtClean="0">
                        <a:latin typeface="Cambria Math" panose="02040503050406030204" pitchFamily="18" charset="0"/>
                        <a:ea typeface="Cambria Math" panose="02040503050406030204" pitchFamily="18" charset="0"/>
                      </a:rPr>
                      <m:t>= </m:t>
                    </m:r>
                  </m:oMath>
                </a14:m>
                <a:r>
                  <a:rPr lang="en-PH" sz="4000" i="1" dirty="0">
                    <a:latin typeface="Cambria Math" panose="02040503050406030204" pitchFamily="18" charset="0"/>
                    <a:ea typeface="Cambria Math" panose="02040503050406030204" pitchFamily="18" charset="0"/>
                  </a:rPr>
                  <a:t> </a:t>
                </a:r>
                <a14:m>
                  <m:oMath xmlns:m="http://schemas.openxmlformats.org/officeDocument/2006/math">
                    <m:r>
                      <a:rPr lang="en-PH" sz="4000" i="1" smtClean="0">
                        <a:latin typeface="Cambria Math" panose="02040503050406030204" pitchFamily="18" charset="0"/>
                        <a:ea typeface="Cambria Math" panose="02040503050406030204" pitchFamily="18" charset="0"/>
                      </a:rPr>
                      <m:t>1</m:t>
                    </m:r>
                    <m:r>
                      <a:rPr lang="en-PH" sz="4000" b="0" i="1" smtClean="0">
                        <a:latin typeface="Cambria Math" panose="02040503050406030204" pitchFamily="18" charset="0"/>
                        <a:ea typeface="Cambria Math" panose="02040503050406030204" pitchFamily="18" charset="0"/>
                      </a:rPr>
                      <m:t>5</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43</m:t>
                    </m:r>
                  </m:oMath>
                </a14:m>
                <a:endParaRPr lang="en-US" sz="4000" i="1"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C8AD7B65-8AAE-72B3-AEC2-80C383EC1E31}"/>
                  </a:ext>
                </a:extLst>
              </p:cNvPr>
              <p:cNvSpPr txBox="1">
                <a:spLocks noRot="1" noChangeAspect="1" noMove="1" noResize="1" noEditPoints="1" noAdjustHandles="1" noChangeArrowheads="1" noChangeShapeType="1" noTextEdit="1"/>
              </p:cNvSpPr>
              <p:nvPr/>
            </p:nvSpPr>
            <p:spPr>
              <a:xfrm>
                <a:off x="2874819" y="4909058"/>
                <a:ext cx="6109854" cy="707886"/>
              </a:xfrm>
              <a:prstGeom prst="rect">
                <a:avLst/>
              </a:prstGeom>
              <a:blipFill>
                <a:blip r:embed="rId6"/>
                <a:stretch>
                  <a:fillRect t="-15517" b="-36207"/>
                </a:stretch>
              </a:blipFill>
            </p:spPr>
            <p:txBody>
              <a:bodyPr/>
              <a:lstStyle/>
              <a:p>
                <a:r>
                  <a:rPr lang="en-PH">
                    <a:noFill/>
                  </a:rPr>
                  <a:t> </a:t>
                </a:r>
              </a:p>
            </p:txBody>
          </p:sp>
        </mc:Fallback>
      </mc:AlternateContent>
    </p:spTree>
    <p:extLst>
      <p:ext uri="{BB962C8B-B14F-4D97-AF65-F5344CB8AC3E}">
        <p14:creationId xmlns:p14="http://schemas.microsoft.com/office/powerpoint/2010/main" val="10247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Median</a:t>
            </a:r>
          </a:p>
        </p:txBody>
      </p:sp>
      <p:sp>
        <p:nvSpPr>
          <p:cNvPr id="3" name="TextBox 2">
            <a:extLst>
              <a:ext uri="{FF2B5EF4-FFF2-40B4-BE49-F238E27FC236}">
                <a16:creationId xmlns:a16="http://schemas.microsoft.com/office/drawing/2014/main" id="{874B7B95-29BD-42DB-8041-8FED4C23CC2A}"/>
              </a:ext>
            </a:extLst>
          </p:cNvPr>
          <p:cNvSpPr txBox="1"/>
          <p:nvPr/>
        </p:nvSpPr>
        <p:spPr>
          <a:xfrm>
            <a:off x="2688277" y="1757529"/>
            <a:ext cx="6815446" cy="784830"/>
          </a:xfrm>
          <a:prstGeom prst="rect">
            <a:avLst/>
          </a:prstGeom>
          <a:noFill/>
        </p:spPr>
        <p:txBody>
          <a:bodyPr wrap="square">
            <a:spAutoFit/>
          </a:bodyPr>
          <a:lstStyle/>
          <a:p>
            <a:pPr algn="ctr"/>
            <a:r>
              <a:rPr lang="en-PH" sz="4500" dirty="0">
                <a:latin typeface="Cambria Math" panose="02040503050406030204" pitchFamily="18" charset="0"/>
                <a:ea typeface="Cambria Math" panose="02040503050406030204" pitchFamily="18" charset="0"/>
              </a:rPr>
              <a:t>7, 7, 10, </a:t>
            </a:r>
            <a:r>
              <a:rPr lang="en-PH" sz="4500" b="1" dirty="0">
                <a:solidFill>
                  <a:srgbClr val="00B050"/>
                </a:solidFill>
                <a:latin typeface="Cambria Math" panose="02040503050406030204" pitchFamily="18" charset="0"/>
                <a:ea typeface="Cambria Math" panose="02040503050406030204" pitchFamily="18" charset="0"/>
              </a:rPr>
              <a:t>14</a:t>
            </a:r>
            <a:r>
              <a:rPr lang="en-PH" sz="4500" dirty="0">
                <a:latin typeface="Cambria Math" panose="02040503050406030204" pitchFamily="18" charset="0"/>
                <a:ea typeface="Cambria Math" panose="02040503050406030204" pitchFamily="18" charset="0"/>
              </a:rPr>
              <a:t>, 15, 23, 32</a:t>
            </a:r>
            <a:endParaRPr lang="en-US" sz="4500" i="1" dirty="0">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91C6B2DC-B1D8-42FD-AA87-85D8BCD54C2E}"/>
              </a:ext>
            </a:extLst>
          </p:cNvPr>
          <p:cNvSpPr txBox="1"/>
          <p:nvPr/>
        </p:nvSpPr>
        <p:spPr>
          <a:xfrm>
            <a:off x="2688277" y="3212008"/>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median</a:t>
            </a:r>
            <a:r>
              <a:rPr lang="en-PH" sz="4500" dirty="0">
                <a:latin typeface="Cambria Math" panose="02040503050406030204" pitchFamily="18" charset="0"/>
                <a:ea typeface="Cambria Math" panose="02040503050406030204" pitchFamily="18" charset="0"/>
              </a:rPr>
              <a:t> = 14</a:t>
            </a:r>
            <a:endParaRPr lang="en-US" sz="4500" i="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1576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Mode</a:t>
            </a:r>
          </a:p>
        </p:txBody>
      </p:sp>
      <p:sp>
        <p:nvSpPr>
          <p:cNvPr id="3" name="TextBox 2">
            <a:extLst>
              <a:ext uri="{FF2B5EF4-FFF2-40B4-BE49-F238E27FC236}">
                <a16:creationId xmlns:a16="http://schemas.microsoft.com/office/drawing/2014/main" id="{874B7B95-29BD-42DB-8041-8FED4C23CC2A}"/>
              </a:ext>
            </a:extLst>
          </p:cNvPr>
          <p:cNvSpPr txBox="1"/>
          <p:nvPr/>
        </p:nvSpPr>
        <p:spPr>
          <a:xfrm>
            <a:off x="2688277" y="2009911"/>
            <a:ext cx="6815446" cy="784830"/>
          </a:xfrm>
          <a:prstGeom prst="rect">
            <a:avLst/>
          </a:prstGeom>
          <a:noFill/>
        </p:spPr>
        <p:txBody>
          <a:bodyPr wrap="square">
            <a:spAutoFit/>
          </a:bodyPr>
          <a:lstStyle/>
          <a:p>
            <a:pPr algn="ctr"/>
            <a:r>
              <a:rPr lang="en-PH" sz="4500" b="1" dirty="0">
                <a:solidFill>
                  <a:srgbClr val="00B050"/>
                </a:solidFill>
                <a:latin typeface="Cambria Math" panose="02040503050406030204" pitchFamily="18" charset="0"/>
                <a:ea typeface="Cambria Math" panose="02040503050406030204" pitchFamily="18" charset="0"/>
              </a:rPr>
              <a:t>7</a:t>
            </a:r>
            <a:r>
              <a:rPr lang="en-PH" sz="4500" dirty="0">
                <a:latin typeface="Cambria Math" panose="02040503050406030204" pitchFamily="18" charset="0"/>
                <a:ea typeface="Cambria Math" panose="02040503050406030204" pitchFamily="18" charset="0"/>
              </a:rPr>
              <a:t>, </a:t>
            </a:r>
            <a:r>
              <a:rPr lang="en-PH" sz="4500" b="1" dirty="0">
                <a:solidFill>
                  <a:srgbClr val="00B050"/>
                </a:solidFill>
                <a:latin typeface="Cambria Math" panose="02040503050406030204" pitchFamily="18" charset="0"/>
                <a:ea typeface="Cambria Math" panose="02040503050406030204" pitchFamily="18" charset="0"/>
              </a:rPr>
              <a:t>7</a:t>
            </a:r>
            <a:r>
              <a:rPr lang="en-PH" sz="4500" dirty="0">
                <a:latin typeface="Cambria Math" panose="02040503050406030204" pitchFamily="18" charset="0"/>
                <a:ea typeface="Cambria Math" panose="02040503050406030204" pitchFamily="18" charset="0"/>
              </a:rPr>
              <a:t>, 10, 14, 15, 23, 32</a:t>
            </a:r>
            <a:endParaRPr lang="en-US" sz="4500" i="1" dirty="0">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148ED121-477E-3115-69F5-D7842E441BDD}"/>
              </a:ext>
            </a:extLst>
          </p:cNvPr>
          <p:cNvSpPr txBox="1"/>
          <p:nvPr/>
        </p:nvSpPr>
        <p:spPr>
          <a:xfrm>
            <a:off x="2688277" y="3648064"/>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mode</a:t>
            </a:r>
            <a:r>
              <a:rPr lang="en-PH" sz="4500" dirty="0">
                <a:latin typeface="Cambria Math" panose="02040503050406030204" pitchFamily="18" charset="0"/>
                <a:ea typeface="Cambria Math" panose="02040503050406030204" pitchFamily="18" charset="0"/>
              </a:rPr>
              <a:t> = 7</a:t>
            </a:r>
            <a:endParaRPr lang="en-US" sz="45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4377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Range</a:t>
            </a:r>
          </a:p>
        </p:txBody>
      </p:sp>
      <p:sp>
        <p:nvSpPr>
          <p:cNvPr id="3" name="TextBox 2">
            <a:extLst>
              <a:ext uri="{FF2B5EF4-FFF2-40B4-BE49-F238E27FC236}">
                <a16:creationId xmlns:a16="http://schemas.microsoft.com/office/drawing/2014/main" id="{874B7B95-29BD-42DB-8041-8FED4C23CC2A}"/>
              </a:ext>
            </a:extLst>
          </p:cNvPr>
          <p:cNvSpPr txBox="1"/>
          <p:nvPr/>
        </p:nvSpPr>
        <p:spPr>
          <a:xfrm>
            <a:off x="2818906" y="1549463"/>
            <a:ext cx="6815446" cy="784830"/>
          </a:xfrm>
          <a:prstGeom prst="rect">
            <a:avLst/>
          </a:prstGeom>
          <a:noFill/>
        </p:spPr>
        <p:txBody>
          <a:bodyPr wrap="square">
            <a:spAutoFit/>
          </a:bodyPr>
          <a:lstStyle/>
          <a:p>
            <a:pPr algn="ctr"/>
            <a:r>
              <a:rPr lang="en-PH" sz="4500" b="1" dirty="0">
                <a:solidFill>
                  <a:srgbClr val="FF0000"/>
                </a:solidFill>
                <a:latin typeface="Cambria Math" panose="02040503050406030204" pitchFamily="18" charset="0"/>
                <a:ea typeface="Cambria Math" panose="02040503050406030204" pitchFamily="18" charset="0"/>
              </a:rPr>
              <a:t>7</a:t>
            </a:r>
            <a:r>
              <a:rPr lang="en-PH" sz="4500" dirty="0">
                <a:latin typeface="Cambria Math" panose="02040503050406030204" pitchFamily="18" charset="0"/>
                <a:ea typeface="Cambria Math" panose="02040503050406030204" pitchFamily="18" charset="0"/>
              </a:rPr>
              <a:t>, </a:t>
            </a:r>
            <a:r>
              <a:rPr lang="en-PH" sz="4500" b="1" dirty="0">
                <a:latin typeface="Cambria Math" panose="02040503050406030204" pitchFamily="18" charset="0"/>
                <a:ea typeface="Cambria Math" panose="02040503050406030204" pitchFamily="18" charset="0"/>
              </a:rPr>
              <a:t>7</a:t>
            </a:r>
            <a:r>
              <a:rPr lang="en-PH" sz="4500" dirty="0">
                <a:latin typeface="Cambria Math" panose="02040503050406030204" pitchFamily="18" charset="0"/>
                <a:ea typeface="Cambria Math" panose="02040503050406030204" pitchFamily="18" charset="0"/>
              </a:rPr>
              <a:t>, 10, 14, 15, 23, </a:t>
            </a:r>
            <a:r>
              <a:rPr lang="en-PH" sz="4500" dirty="0">
                <a:solidFill>
                  <a:srgbClr val="FF0000"/>
                </a:solidFill>
                <a:latin typeface="Cambria Math" panose="02040503050406030204" pitchFamily="18" charset="0"/>
                <a:ea typeface="Cambria Math" panose="02040503050406030204" pitchFamily="18" charset="0"/>
              </a:rPr>
              <a:t>32</a:t>
            </a:r>
            <a:endParaRPr lang="en-US" sz="4500" i="1" dirty="0">
              <a:solidFill>
                <a:srgbClr val="FF0000"/>
              </a:solidFill>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148ED121-477E-3115-69F5-D7842E441BDD}"/>
              </a:ext>
            </a:extLst>
          </p:cNvPr>
          <p:cNvSpPr txBox="1"/>
          <p:nvPr/>
        </p:nvSpPr>
        <p:spPr>
          <a:xfrm>
            <a:off x="2818906" y="2511427"/>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range</a:t>
            </a:r>
            <a:r>
              <a:rPr lang="en-PH" sz="4500" dirty="0">
                <a:latin typeface="Cambria Math" panose="02040503050406030204" pitchFamily="18" charset="0"/>
                <a:ea typeface="Cambria Math" panose="02040503050406030204" pitchFamily="18" charset="0"/>
              </a:rPr>
              <a:t> = 32 – 7 </a:t>
            </a:r>
            <a:endParaRPr lang="en-US" sz="4500"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A75568FD-17CF-90C4-1A70-EB36135C2320}"/>
              </a:ext>
            </a:extLst>
          </p:cNvPr>
          <p:cNvSpPr txBox="1"/>
          <p:nvPr/>
        </p:nvSpPr>
        <p:spPr>
          <a:xfrm>
            <a:off x="2818906" y="3473391"/>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range</a:t>
            </a:r>
            <a:r>
              <a:rPr lang="en-PH" sz="4500" dirty="0">
                <a:latin typeface="Cambria Math" panose="02040503050406030204" pitchFamily="18" charset="0"/>
                <a:ea typeface="Cambria Math" panose="02040503050406030204" pitchFamily="18" charset="0"/>
              </a:rPr>
              <a:t> = 25 </a:t>
            </a:r>
            <a:endParaRPr lang="en-US" sz="45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2483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1015663"/>
          </a:xfrm>
          <a:prstGeom prst="rect">
            <a:avLst/>
          </a:prstGeom>
          <a:noFill/>
        </p:spPr>
        <p:txBody>
          <a:bodyPr wrap="square" rtlCol="0">
            <a:spAutoFit/>
          </a:bodyPr>
          <a:lstStyle/>
          <a:p>
            <a:r>
              <a:rPr lang="en-PH" sz="3000" dirty="0">
                <a:latin typeface="Calibri (Body)"/>
              </a:rPr>
              <a:t>2. What is the mean, median, mode and range of the following data set: 15, 21, 59, 15, 37, 59, 11, 41</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Mean, Median, Mode and Range</a:t>
            </a:r>
          </a:p>
        </p:txBody>
      </p:sp>
    </p:spTree>
    <p:extLst>
      <p:ext uri="{BB962C8B-B14F-4D97-AF65-F5344CB8AC3E}">
        <p14:creationId xmlns:p14="http://schemas.microsoft.com/office/powerpoint/2010/main" val="3401077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Mean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4B7B95-29BD-42DB-8041-8FED4C23CC2A}"/>
                  </a:ext>
                </a:extLst>
              </p:cNvPr>
              <p:cNvSpPr txBox="1"/>
              <p:nvPr/>
            </p:nvSpPr>
            <p:spPr>
              <a:xfrm>
                <a:off x="2688277" y="1641703"/>
                <a:ext cx="6815446" cy="972510"/>
              </a:xfrm>
              <a:prstGeom prst="rect">
                <a:avLst/>
              </a:prstGeom>
              <a:noFill/>
            </p:spPr>
            <p:txBody>
              <a:bodyPr wrap="square">
                <a:spAutoFit/>
              </a:bodyPr>
              <a:lstStyle/>
              <a:p>
                <a:pPr algn="ctr"/>
                <a:r>
                  <a:rPr lang="en-PH" sz="4000" b="1" dirty="0">
                    <a:latin typeface="Cambria Math" panose="02040503050406030204" pitchFamily="18" charset="0"/>
                    <a:ea typeface="Cambria Math" panose="02040503050406030204" pitchFamily="18" charset="0"/>
                  </a:rPr>
                  <a:t>x̄</a:t>
                </a:r>
                <a14:m>
                  <m:oMath xmlns:m="http://schemas.openxmlformats.org/officeDocument/2006/math">
                    <m:r>
                      <a:rPr lang="en-PH" sz="4000" b="1" i="1" smtClean="0">
                        <a:latin typeface="Cambria Math" panose="02040503050406030204" pitchFamily="18" charset="0"/>
                        <a:ea typeface="Cambria Math" panose="02040503050406030204" pitchFamily="18" charset="0"/>
                      </a:rPr>
                      <m:t> </m:t>
                    </m:r>
                  </m:oMath>
                </a14:m>
                <a:r>
                  <a:rPr lang="en-PH" sz="4000" i="1" dirty="0">
                    <a:latin typeface="Cambria Math" panose="02040503050406030204" pitchFamily="18" charset="0"/>
                    <a:ea typeface="Cambria Math" panose="02040503050406030204" pitchFamily="18" charset="0"/>
                  </a:rPr>
                  <a:t>= </a:t>
                </a:r>
                <a14:m>
                  <m:oMath xmlns:m="http://schemas.openxmlformats.org/officeDocument/2006/math">
                    <m:f>
                      <m:fPr>
                        <m:ctrlPr>
                          <a:rPr lang="en-PH" sz="4000" i="1">
                            <a:latin typeface="Cambria Math" panose="02040503050406030204" pitchFamily="18" charset="0"/>
                            <a:ea typeface="Cambria Math" panose="02040503050406030204" pitchFamily="18" charset="0"/>
                          </a:rPr>
                        </m:ctrlPr>
                      </m:fPr>
                      <m:num>
                        <m:r>
                          <a:rPr lang="en-PH" sz="4000" b="0" i="1" smtClean="0">
                            <a:latin typeface="Cambria Math" panose="02040503050406030204" pitchFamily="18" charset="0"/>
                            <a:ea typeface="Cambria Math" panose="02040503050406030204" pitchFamily="18" charset="0"/>
                          </a:rPr>
                          <m:t>11</m:t>
                        </m:r>
                        <m:r>
                          <a:rPr lang="en-PH" sz="4000" b="0" i="1" smtClean="0">
                            <a:latin typeface="Cambria Math" panose="02040503050406030204" pitchFamily="18" charset="0"/>
                            <a:ea typeface="Cambria Math" panose="02040503050406030204" pitchFamily="18" charset="0"/>
                          </a:rPr>
                          <m:t> +</m:t>
                        </m:r>
                        <m:r>
                          <a:rPr lang="en-PH" sz="4000" b="0" i="1" smtClean="0">
                            <a:latin typeface="Cambria Math" panose="02040503050406030204" pitchFamily="18" charset="0"/>
                            <a:ea typeface="Cambria Math" panose="02040503050406030204" pitchFamily="18" charset="0"/>
                          </a:rPr>
                          <m:t>15</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15</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21</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37</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41</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59</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59</m:t>
                        </m:r>
                      </m:num>
                      <m:den>
                        <m:r>
                          <a:rPr lang="en-PH" sz="4000" b="0" i="1" smtClean="0">
                            <a:latin typeface="Cambria Math" panose="02040503050406030204" pitchFamily="18" charset="0"/>
                            <a:ea typeface="Cambria Math" panose="02040503050406030204" pitchFamily="18" charset="0"/>
                          </a:rPr>
                          <m:t>8</m:t>
                        </m:r>
                      </m:den>
                    </m:f>
                  </m:oMath>
                </a14:m>
                <a:r>
                  <a:rPr lang="en-US" sz="4000" i="1" dirty="0">
                    <a:latin typeface="Cambria Math" panose="02040503050406030204" pitchFamily="18" charset="0"/>
                    <a:ea typeface="Cambria Math" panose="02040503050406030204" pitchFamily="18" charset="0"/>
                  </a:rPr>
                  <a:t> </a:t>
                </a:r>
              </a:p>
            </p:txBody>
          </p:sp>
        </mc:Choice>
        <mc:Fallback xmlns="">
          <p:sp>
            <p:nvSpPr>
              <p:cNvPr id="3" name="TextBox 2">
                <a:extLst>
                  <a:ext uri="{FF2B5EF4-FFF2-40B4-BE49-F238E27FC236}">
                    <a16:creationId xmlns:a16="http://schemas.microsoft.com/office/drawing/2014/main" id="{874B7B95-29BD-42DB-8041-8FED4C23CC2A}"/>
                  </a:ext>
                </a:extLst>
              </p:cNvPr>
              <p:cNvSpPr txBox="1">
                <a:spLocks noRot="1" noChangeAspect="1" noMove="1" noResize="1" noEditPoints="1" noAdjustHandles="1" noChangeArrowheads="1" noChangeShapeType="1" noTextEdit="1"/>
              </p:cNvSpPr>
              <p:nvPr/>
            </p:nvSpPr>
            <p:spPr>
              <a:xfrm>
                <a:off x="2688277" y="1641703"/>
                <a:ext cx="6815446" cy="972510"/>
              </a:xfrm>
              <a:prstGeom prst="rect">
                <a:avLst/>
              </a:prstGeom>
              <a:blipFill>
                <a:blip r:embed="rId3"/>
                <a:stretch>
                  <a:fillRect l="-179" r="-1789" b="-11250"/>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AD7B65-8AAE-72B3-AEC2-80C383EC1E31}"/>
                  </a:ext>
                </a:extLst>
              </p:cNvPr>
              <p:cNvSpPr txBox="1"/>
              <p:nvPr/>
            </p:nvSpPr>
            <p:spPr>
              <a:xfrm>
                <a:off x="3041073" y="3315048"/>
                <a:ext cx="6109854" cy="707886"/>
              </a:xfrm>
              <a:prstGeom prst="rect">
                <a:avLst/>
              </a:prstGeom>
              <a:noFill/>
            </p:spPr>
            <p:txBody>
              <a:bodyPr wrap="square">
                <a:spAutoFit/>
              </a:bodyPr>
              <a:lstStyle/>
              <a:p>
                <a:pPr algn="ctr"/>
                <a:r>
                  <a:rPr lang="en-PH" sz="4000" b="1" dirty="0">
                    <a:latin typeface="Cambria Math" panose="02040503050406030204" pitchFamily="18" charset="0"/>
                    <a:ea typeface="Cambria Math" panose="02040503050406030204" pitchFamily="18" charset="0"/>
                  </a:rPr>
                  <a:t>x̄</a:t>
                </a:r>
                <a14:m>
                  <m:oMath xmlns:m="http://schemas.openxmlformats.org/officeDocument/2006/math">
                    <m:r>
                      <a:rPr lang="en-PH" sz="4000" b="1" i="0" smtClean="0">
                        <a:latin typeface="Cambria Math" panose="02040503050406030204" pitchFamily="18" charset="0"/>
                        <a:ea typeface="Cambria Math" panose="02040503050406030204" pitchFamily="18" charset="0"/>
                      </a:rPr>
                      <m:t> </m:t>
                    </m:r>
                    <m:r>
                      <a:rPr lang="en-PH" sz="4000" b="1" i="1" smtClean="0">
                        <a:latin typeface="Cambria Math" panose="02040503050406030204" pitchFamily="18" charset="0"/>
                        <a:ea typeface="Cambria Math" panose="02040503050406030204" pitchFamily="18" charset="0"/>
                      </a:rPr>
                      <m:t>= </m:t>
                    </m:r>
                  </m:oMath>
                </a14:m>
                <a:r>
                  <a:rPr lang="en-PH" sz="4000" i="1" dirty="0">
                    <a:latin typeface="Cambria Math" panose="02040503050406030204" pitchFamily="18" charset="0"/>
                    <a:ea typeface="Cambria Math" panose="02040503050406030204" pitchFamily="18" charset="0"/>
                  </a:rPr>
                  <a:t> </a:t>
                </a:r>
                <a14:m>
                  <m:oMath xmlns:m="http://schemas.openxmlformats.org/officeDocument/2006/math">
                    <m:r>
                      <a:rPr lang="en-PH" sz="4000" i="1" smtClean="0">
                        <a:latin typeface="Cambria Math" panose="02040503050406030204" pitchFamily="18" charset="0"/>
                        <a:ea typeface="Cambria Math" panose="02040503050406030204" pitchFamily="18" charset="0"/>
                      </a:rPr>
                      <m:t>3</m:t>
                    </m:r>
                    <m:r>
                      <a:rPr lang="en-PH" sz="4000" b="0" i="1" smtClean="0">
                        <a:latin typeface="Cambria Math" panose="02040503050406030204" pitchFamily="18" charset="0"/>
                        <a:ea typeface="Cambria Math" panose="02040503050406030204" pitchFamily="18" charset="0"/>
                      </a:rPr>
                      <m:t>2</m:t>
                    </m:r>
                    <m:r>
                      <a:rPr lang="en-PH" sz="4000" b="0" i="1" smtClean="0">
                        <a:latin typeface="Cambria Math" panose="02040503050406030204" pitchFamily="18" charset="0"/>
                        <a:ea typeface="Cambria Math" panose="02040503050406030204" pitchFamily="18" charset="0"/>
                      </a:rPr>
                      <m:t>.</m:t>
                    </m:r>
                    <m:r>
                      <a:rPr lang="en-PH" sz="4000" b="0" i="1" smtClean="0">
                        <a:latin typeface="Cambria Math" panose="02040503050406030204" pitchFamily="18" charset="0"/>
                        <a:ea typeface="Cambria Math" panose="02040503050406030204" pitchFamily="18" charset="0"/>
                      </a:rPr>
                      <m:t>25</m:t>
                    </m:r>
                  </m:oMath>
                </a14:m>
                <a:endParaRPr lang="en-US" sz="4000" i="1" dirty="0">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C8AD7B65-8AAE-72B3-AEC2-80C383EC1E31}"/>
                  </a:ext>
                </a:extLst>
              </p:cNvPr>
              <p:cNvSpPr txBox="1">
                <a:spLocks noRot="1" noChangeAspect="1" noMove="1" noResize="1" noEditPoints="1" noAdjustHandles="1" noChangeArrowheads="1" noChangeShapeType="1" noTextEdit="1"/>
              </p:cNvSpPr>
              <p:nvPr/>
            </p:nvSpPr>
            <p:spPr>
              <a:xfrm>
                <a:off x="3041073" y="3315048"/>
                <a:ext cx="6109854" cy="707886"/>
              </a:xfrm>
              <a:prstGeom prst="rect">
                <a:avLst/>
              </a:prstGeom>
              <a:blipFill>
                <a:blip r:embed="rId4"/>
                <a:stretch>
                  <a:fillRect t="-15517" b="-36207"/>
                </a:stretch>
              </a:blipFill>
            </p:spPr>
            <p:txBody>
              <a:bodyPr/>
              <a:lstStyle/>
              <a:p>
                <a:r>
                  <a:rPr lang="en-PH">
                    <a:noFill/>
                  </a:rPr>
                  <a:t> </a:t>
                </a:r>
              </a:p>
            </p:txBody>
          </p:sp>
        </mc:Fallback>
      </mc:AlternateContent>
    </p:spTree>
    <p:extLst>
      <p:ext uri="{BB962C8B-B14F-4D97-AF65-F5344CB8AC3E}">
        <p14:creationId xmlns:p14="http://schemas.microsoft.com/office/powerpoint/2010/main" val="2318107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Median</a:t>
            </a:r>
          </a:p>
        </p:txBody>
      </p:sp>
      <p:sp>
        <p:nvSpPr>
          <p:cNvPr id="3" name="TextBox 2">
            <a:extLst>
              <a:ext uri="{FF2B5EF4-FFF2-40B4-BE49-F238E27FC236}">
                <a16:creationId xmlns:a16="http://schemas.microsoft.com/office/drawing/2014/main" id="{874B7B95-29BD-42DB-8041-8FED4C23CC2A}"/>
              </a:ext>
            </a:extLst>
          </p:cNvPr>
          <p:cNvSpPr txBox="1"/>
          <p:nvPr/>
        </p:nvSpPr>
        <p:spPr>
          <a:xfrm>
            <a:off x="2517816" y="1811819"/>
            <a:ext cx="7156367" cy="784830"/>
          </a:xfrm>
          <a:prstGeom prst="rect">
            <a:avLst/>
          </a:prstGeom>
          <a:noFill/>
        </p:spPr>
        <p:txBody>
          <a:bodyPr wrap="square">
            <a:spAutoFit/>
          </a:bodyPr>
          <a:lstStyle/>
          <a:p>
            <a:pPr algn="ctr"/>
            <a:r>
              <a:rPr lang="en-PH" sz="4500" dirty="0">
                <a:solidFill>
                  <a:srgbClr val="FF0000"/>
                </a:solidFill>
                <a:latin typeface="Cambria Math" panose="02040503050406030204" pitchFamily="18" charset="0"/>
                <a:ea typeface="Cambria Math" panose="02040503050406030204" pitchFamily="18" charset="0"/>
              </a:rPr>
              <a:t>11, 15, 15, </a:t>
            </a:r>
            <a:r>
              <a:rPr lang="en-PH" sz="4500" b="1" dirty="0">
                <a:solidFill>
                  <a:srgbClr val="00B050"/>
                </a:solidFill>
                <a:latin typeface="Cambria Math" panose="02040503050406030204" pitchFamily="18" charset="0"/>
                <a:ea typeface="Cambria Math" panose="02040503050406030204" pitchFamily="18" charset="0"/>
              </a:rPr>
              <a:t>21</a:t>
            </a:r>
            <a:r>
              <a:rPr lang="en-PH" sz="4500" dirty="0">
                <a:solidFill>
                  <a:srgbClr val="00B050"/>
                </a:solidFill>
                <a:latin typeface="Cambria Math" panose="02040503050406030204" pitchFamily="18" charset="0"/>
                <a:ea typeface="Cambria Math" panose="02040503050406030204" pitchFamily="18" charset="0"/>
              </a:rPr>
              <a:t>, 37</a:t>
            </a:r>
            <a:r>
              <a:rPr lang="en-PH" sz="4500" dirty="0">
                <a:latin typeface="Cambria Math" panose="02040503050406030204" pitchFamily="18" charset="0"/>
                <a:ea typeface="Cambria Math" panose="02040503050406030204" pitchFamily="18" charset="0"/>
              </a:rPr>
              <a:t>, </a:t>
            </a:r>
            <a:r>
              <a:rPr lang="en-PH" sz="4500" dirty="0">
                <a:solidFill>
                  <a:srgbClr val="FF0000"/>
                </a:solidFill>
                <a:latin typeface="Cambria Math" panose="02040503050406030204" pitchFamily="18" charset="0"/>
                <a:ea typeface="Cambria Math" panose="02040503050406030204" pitchFamily="18" charset="0"/>
              </a:rPr>
              <a:t>41, 59, 59</a:t>
            </a:r>
            <a:endParaRPr lang="en-US" sz="4500" i="1" dirty="0">
              <a:solidFill>
                <a:srgbClr val="FF0000"/>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1C6B2DC-B1D8-42FD-AA87-85D8BCD54C2E}"/>
                  </a:ext>
                </a:extLst>
              </p:cNvPr>
              <p:cNvSpPr txBox="1"/>
              <p:nvPr/>
            </p:nvSpPr>
            <p:spPr>
              <a:xfrm>
                <a:off x="2446563" y="3429000"/>
                <a:ext cx="7298871" cy="1081386"/>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median </a:t>
                </a:r>
                <a14:m>
                  <m:oMath xmlns:m="http://schemas.openxmlformats.org/officeDocument/2006/math">
                    <m:r>
                      <a:rPr lang="en-PH" sz="4500" b="1" i="1" smtClean="0">
                        <a:latin typeface="Cambria Math" panose="02040503050406030204" pitchFamily="18" charset="0"/>
                        <a:ea typeface="Cambria Math" panose="02040503050406030204" pitchFamily="18" charset="0"/>
                      </a:rPr>
                      <m:t>= </m:t>
                    </m:r>
                  </m:oMath>
                </a14:m>
                <a:r>
                  <a:rPr lang="en-PH" sz="4500" i="1" dirty="0">
                    <a:latin typeface="Cambria Math" panose="02040503050406030204" pitchFamily="18" charset="0"/>
                    <a:ea typeface="Cambria Math" panose="02040503050406030204" pitchFamily="18" charset="0"/>
                  </a:rPr>
                  <a:t> </a:t>
                </a:r>
                <a14:m>
                  <m:oMath xmlns:m="http://schemas.openxmlformats.org/officeDocument/2006/math">
                    <m:f>
                      <m:fPr>
                        <m:ctrlPr>
                          <a:rPr lang="en-PH" sz="4500" i="1">
                            <a:latin typeface="Cambria Math" panose="02040503050406030204" pitchFamily="18" charset="0"/>
                            <a:ea typeface="Cambria Math" panose="02040503050406030204" pitchFamily="18" charset="0"/>
                          </a:rPr>
                        </m:ctrlPr>
                      </m:fPr>
                      <m:num>
                        <m:r>
                          <a:rPr lang="en-PH" sz="4500" b="0" i="1" smtClean="0">
                            <a:latin typeface="Cambria Math" panose="02040503050406030204" pitchFamily="18" charset="0"/>
                            <a:ea typeface="Cambria Math" panose="02040503050406030204" pitchFamily="18" charset="0"/>
                          </a:rPr>
                          <m:t>21</m:t>
                        </m:r>
                        <m:r>
                          <a:rPr lang="en-PH" sz="4500" b="0" i="1" smtClean="0">
                            <a:latin typeface="Cambria Math" panose="02040503050406030204" pitchFamily="18" charset="0"/>
                            <a:ea typeface="Cambria Math" panose="02040503050406030204" pitchFamily="18" charset="0"/>
                          </a:rPr>
                          <m:t>+</m:t>
                        </m:r>
                        <m:r>
                          <a:rPr lang="en-PH" sz="4500" b="0" i="1" smtClean="0">
                            <a:latin typeface="Cambria Math" panose="02040503050406030204" pitchFamily="18" charset="0"/>
                            <a:ea typeface="Cambria Math" panose="02040503050406030204" pitchFamily="18" charset="0"/>
                          </a:rPr>
                          <m:t>37</m:t>
                        </m:r>
                      </m:num>
                      <m:den>
                        <m:r>
                          <a:rPr lang="en-PH" sz="4500" b="0" i="1" smtClean="0">
                            <a:latin typeface="Cambria Math" panose="02040503050406030204" pitchFamily="18" charset="0"/>
                            <a:ea typeface="Cambria Math" panose="02040503050406030204" pitchFamily="18" charset="0"/>
                          </a:rPr>
                          <m:t>2</m:t>
                        </m:r>
                      </m:den>
                    </m:f>
                    <m:r>
                      <a:rPr lang="en-PH" sz="4500" b="0" i="1" smtClean="0">
                        <a:latin typeface="Cambria Math" panose="02040503050406030204" pitchFamily="18" charset="0"/>
                        <a:ea typeface="Cambria Math" panose="02040503050406030204" pitchFamily="18" charset="0"/>
                      </a:rPr>
                      <m:t>=</m:t>
                    </m:r>
                    <m:f>
                      <m:fPr>
                        <m:ctrlPr>
                          <a:rPr lang="en-PH" sz="4500" i="1">
                            <a:latin typeface="Cambria Math" panose="02040503050406030204" pitchFamily="18" charset="0"/>
                            <a:ea typeface="Cambria Math" panose="02040503050406030204" pitchFamily="18" charset="0"/>
                          </a:rPr>
                        </m:ctrlPr>
                      </m:fPr>
                      <m:num>
                        <m:r>
                          <a:rPr lang="en-PH" sz="4500" b="0" i="1" smtClean="0">
                            <a:latin typeface="Cambria Math" panose="02040503050406030204" pitchFamily="18" charset="0"/>
                            <a:ea typeface="Cambria Math" panose="02040503050406030204" pitchFamily="18" charset="0"/>
                          </a:rPr>
                          <m:t>58</m:t>
                        </m:r>
                      </m:num>
                      <m:den>
                        <m:r>
                          <a:rPr lang="en-PH" sz="4500" i="1">
                            <a:latin typeface="Cambria Math" panose="02040503050406030204" pitchFamily="18" charset="0"/>
                            <a:ea typeface="Cambria Math" panose="02040503050406030204" pitchFamily="18" charset="0"/>
                          </a:rPr>
                          <m:t>2</m:t>
                        </m:r>
                      </m:den>
                    </m:f>
                    <m:r>
                      <a:rPr lang="en-PH" sz="4500" b="0" i="1" smtClean="0">
                        <a:latin typeface="Cambria Math" panose="02040503050406030204" pitchFamily="18" charset="0"/>
                        <a:ea typeface="Cambria Math" panose="02040503050406030204" pitchFamily="18" charset="0"/>
                      </a:rPr>
                      <m:t>=</m:t>
                    </m:r>
                    <m:r>
                      <a:rPr lang="en-PH" sz="4500" b="0" i="1" smtClean="0">
                        <a:latin typeface="Cambria Math" panose="02040503050406030204" pitchFamily="18" charset="0"/>
                        <a:ea typeface="Cambria Math" panose="02040503050406030204" pitchFamily="18" charset="0"/>
                      </a:rPr>
                      <m:t>29</m:t>
                    </m:r>
                  </m:oMath>
                </a14:m>
                <a:endParaRPr lang="en-US" sz="4500" i="1" dirty="0">
                  <a:latin typeface="Cambria Math" panose="02040503050406030204" pitchFamily="18" charset="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91C6B2DC-B1D8-42FD-AA87-85D8BCD54C2E}"/>
                  </a:ext>
                </a:extLst>
              </p:cNvPr>
              <p:cNvSpPr txBox="1">
                <a:spLocks noRot="1" noChangeAspect="1" noMove="1" noResize="1" noEditPoints="1" noAdjustHandles="1" noChangeArrowheads="1" noChangeShapeType="1" noTextEdit="1"/>
              </p:cNvSpPr>
              <p:nvPr/>
            </p:nvSpPr>
            <p:spPr>
              <a:xfrm>
                <a:off x="2446563" y="3429000"/>
                <a:ext cx="7298871" cy="1081386"/>
              </a:xfrm>
              <a:prstGeom prst="rect">
                <a:avLst/>
              </a:prstGeom>
              <a:blipFill>
                <a:blip r:embed="rId3"/>
                <a:stretch>
                  <a:fillRect b="-12994"/>
                </a:stretch>
              </a:blipFill>
            </p:spPr>
            <p:txBody>
              <a:bodyPr/>
              <a:lstStyle/>
              <a:p>
                <a:r>
                  <a:rPr lang="en-PH">
                    <a:noFill/>
                  </a:rPr>
                  <a:t> </a:t>
                </a:r>
              </a:p>
            </p:txBody>
          </p:sp>
        </mc:Fallback>
      </mc:AlternateContent>
    </p:spTree>
    <p:extLst>
      <p:ext uri="{BB962C8B-B14F-4D97-AF65-F5344CB8AC3E}">
        <p14:creationId xmlns:p14="http://schemas.microsoft.com/office/powerpoint/2010/main" val="3324503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Mode</a:t>
            </a:r>
          </a:p>
        </p:txBody>
      </p:sp>
      <p:sp>
        <p:nvSpPr>
          <p:cNvPr id="3" name="TextBox 2">
            <a:extLst>
              <a:ext uri="{FF2B5EF4-FFF2-40B4-BE49-F238E27FC236}">
                <a16:creationId xmlns:a16="http://schemas.microsoft.com/office/drawing/2014/main" id="{874B7B95-29BD-42DB-8041-8FED4C23CC2A}"/>
              </a:ext>
            </a:extLst>
          </p:cNvPr>
          <p:cNvSpPr txBox="1"/>
          <p:nvPr/>
        </p:nvSpPr>
        <p:spPr>
          <a:xfrm>
            <a:off x="2600943" y="1680495"/>
            <a:ext cx="6990113" cy="784830"/>
          </a:xfrm>
          <a:prstGeom prst="rect">
            <a:avLst/>
          </a:prstGeom>
          <a:noFill/>
        </p:spPr>
        <p:txBody>
          <a:bodyPr wrap="square">
            <a:spAutoFit/>
          </a:bodyPr>
          <a:lstStyle/>
          <a:p>
            <a:pPr algn="ctr"/>
            <a:r>
              <a:rPr lang="en-PH" sz="4500" dirty="0">
                <a:latin typeface="Cambria Math" panose="02040503050406030204" pitchFamily="18" charset="0"/>
                <a:ea typeface="Cambria Math" panose="02040503050406030204" pitchFamily="18" charset="0"/>
              </a:rPr>
              <a:t>11, </a:t>
            </a:r>
            <a:r>
              <a:rPr lang="en-PH" sz="4500" b="1" dirty="0">
                <a:solidFill>
                  <a:srgbClr val="00B050"/>
                </a:solidFill>
                <a:latin typeface="Cambria Math" panose="02040503050406030204" pitchFamily="18" charset="0"/>
                <a:ea typeface="Cambria Math" panose="02040503050406030204" pitchFamily="18" charset="0"/>
              </a:rPr>
              <a:t>15, 15</a:t>
            </a:r>
            <a:r>
              <a:rPr lang="en-PH" sz="4500" dirty="0">
                <a:latin typeface="Cambria Math" panose="02040503050406030204" pitchFamily="18" charset="0"/>
                <a:ea typeface="Cambria Math" panose="02040503050406030204" pitchFamily="18" charset="0"/>
              </a:rPr>
              <a:t>, </a:t>
            </a:r>
            <a:r>
              <a:rPr lang="en-PH" sz="4500" b="1" dirty="0">
                <a:latin typeface="Cambria Math" panose="02040503050406030204" pitchFamily="18" charset="0"/>
                <a:ea typeface="Cambria Math" panose="02040503050406030204" pitchFamily="18" charset="0"/>
              </a:rPr>
              <a:t>21</a:t>
            </a:r>
            <a:r>
              <a:rPr lang="en-PH" sz="4500" dirty="0">
                <a:latin typeface="Cambria Math" panose="02040503050406030204" pitchFamily="18" charset="0"/>
                <a:ea typeface="Cambria Math" panose="02040503050406030204" pitchFamily="18" charset="0"/>
              </a:rPr>
              <a:t>, 37, 41, </a:t>
            </a:r>
            <a:r>
              <a:rPr lang="en-PH" sz="4500" b="1" dirty="0">
                <a:solidFill>
                  <a:srgbClr val="00B050"/>
                </a:solidFill>
                <a:latin typeface="Cambria Math" panose="02040503050406030204" pitchFamily="18" charset="0"/>
                <a:ea typeface="Cambria Math" panose="02040503050406030204" pitchFamily="18" charset="0"/>
              </a:rPr>
              <a:t>59, 59</a:t>
            </a:r>
            <a:endParaRPr lang="en-US" sz="4500" b="1" i="1" dirty="0">
              <a:solidFill>
                <a:srgbClr val="00B050"/>
              </a:solidFill>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148ED121-477E-3115-69F5-D7842E441BDD}"/>
              </a:ext>
            </a:extLst>
          </p:cNvPr>
          <p:cNvSpPr txBox="1"/>
          <p:nvPr/>
        </p:nvSpPr>
        <p:spPr>
          <a:xfrm>
            <a:off x="2688276" y="3212008"/>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mode</a:t>
            </a:r>
            <a:r>
              <a:rPr lang="en-PH" sz="4500" dirty="0">
                <a:latin typeface="Cambria Math" panose="02040503050406030204" pitchFamily="18" charset="0"/>
                <a:ea typeface="Cambria Math" panose="02040503050406030204" pitchFamily="18" charset="0"/>
              </a:rPr>
              <a:t> = 15, 59</a:t>
            </a:r>
            <a:endParaRPr lang="en-US" sz="45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47347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Range</a:t>
            </a:r>
          </a:p>
        </p:txBody>
      </p:sp>
      <p:sp>
        <p:nvSpPr>
          <p:cNvPr id="3" name="TextBox 2">
            <a:extLst>
              <a:ext uri="{FF2B5EF4-FFF2-40B4-BE49-F238E27FC236}">
                <a16:creationId xmlns:a16="http://schemas.microsoft.com/office/drawing/2014/main" id="{874B7B95-29BD-42DB-8041-8FED4C23CC2A}"/>
              </a:ext>
            </a:extLst>
          </p:cNvPr>
          <p:cNvSpPr txBox="1"/>
          <p:nvPr/>
        </p:nvSpPr>
        <p:spPr>
          <a:xfrm>
            <a:off x="2606881" y="1596964"/>
            <a:ext cx="6978237" cy="784830"/>
          </a:xfrm>
          <a:prstGeom prst="rect">
            <a:avLst/>
          </a:prstGeom>
          <a:noFill/>
        </p:spPr>
        <p:txBody>
          <a:bodyPr wrap="square">
            <a:spAutoFit/>
          </a:bodyPr>
          <a:lstStyle/>
          <a:p>
            <a:pPr algn="ctr"/>
            <a:r>
              <a:rPr lang="en-PH" sz="4500" dirty="0">
                <a:solidFill>
                  <a:srgbClr val="FF0000"/>
                </a:solidFill>
                <a:latin typeface="Cambria Math" panose="02040503050406030204" pitchFamily="18" charset="0"/>
                <a:ea typeface="Cambria Math" panose="02040503050406030204" pitchFamily="18" charset="0"/>
              </a:rPr>
              <a:t>11</a:t>
            </a:r>
            <a:r>
              <a:rPr lang="en-PH" sz="4500" dirty="0">
                <a:latin typeface="Cambria Math" panose="02040503050406030204" pitchFamily="18" charset="0"/>
                <a:ea typeface="Cambria Math" panose="02040503050406030204" pitchFamily="18" charset="0"/>
              </a:rPr>
              <a:t>, 15, 15, 21, 37, 41, 59, </a:t>
            </a:r>
            <a:r>
              <a:rPr lang="en-PH" sz="4500" dirty="0">
                <a:solidFill>
                  <a:srgbClr val="FF0000"/>
                </a:solidFill>
                <a:latin typeface="Cambria Math" panose="02040503050406030204" pitchFamily="18" charset="0"/>
                <a:ea typeface="Cambria Math" panose="02040503050406030204" pitchFamily="18" charset="0"/>
              </a:rPr>
              <a:t>59</a:t>
            </a:r>
            <a:endParaRPr lang="en-US" sz="4500" i="1" dirty="0">
              <a:solidFill>
                <a:srgbClr val="FF0000"/>
              </a:solidFill>
              <a:latin typeface="Cambria Math" panose="02040503050406030204" pitchFamily="18" charset="0"/>
              <a:ea typeface="Cambria Math" panose="02040503050406030204" pitchFamily="18" charset="0"/>
            </a:endParaRPr>
          </a:p>
        </p:txBody>
      </p:sp>
      <p:sp>
        <p:nvSpPr>
          <p:cNvPr id="2" name="TextBox 1">
            <a:extLst>
              <a:ext uri="{FF2B5EF4-FFF2-40B4-BE49-F238E27FC236}">
                <a16:creationId xmlns:a16="http://schemas.microsoft.com/office/drawing/2014/main" id="{148ED121-477E-3115-69F5-D7842E441BDD}"/>
              </a:ext>
            </a:extLst>
          </p:cNvPr>
          <p:cNvSpPr txBox="1"/>
          <p:nvPr/>
        </p:nvSpPr>
        <p:spPr>
          <a:xfrm>
            <a:off x="2688276" y="2644170"/>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range</a:t>
            </a:r>
            <a:r>
              <a:rPr lang="en-PH" sz="4500" dirty="0">
                <a:latin typeface="Cambria Math" panose="02040503050406030204" pitchFamily="18" charset="0"/>
                <a:ea typeface="Cambria Math" panose="02040503050406030204" pitchFamily="18" charset="0"/>
              </a:rPr>
              <a:t> = 59 – 11 </a:t>
            </a:r>
            <a:endParaRPr lang="en-US" sz="4500"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A75568FD-17CF-90C4-1A70-EB36135C2320}"/>
              </a:ext>
            </a:extLst>
          </p:cNvPr>
          <p:cNvSpPr txBox="1"/>
          <p:nvPr/>
        </p:nvSpPr>
        <p:spPr>
          <a:xfrm>
            <a:off x="2688276" y="3999440"/>
            <a:ext cx="6815446" cy="784830"/>
          </a:xfrm>
          <a:prstGeom prst="rect">
            <a:avLst/>
          </a:prstGeom>
          <a:noFill/>
        </p:spPr>
        <p:txBody>
          <a:bodyPr wrap="square">
            <a:spAutoFit/>
          </a:bodyPr>
          <a:lstStyle/>
          <a:p>
            <a:pPr algn="ctr"/>
            <a:r>
              <a:rPr lang="en-PH" sz="4500" b="1" dirty="0">
                <a:latin typeface="Cambria Math" panose="02040503050406030204" pitchFamily="18" charset="0"/>
                <a:ea typeface="Cambria Math" panose="02040503050406030204" pitchFamily="18" charset="0"/>
              </a:rPr>
              <a:t>range</a:t>
            </a:r>
            <a:r>
              <a:rPr lang="en-PH" sz="4500" dirty="0">
                <a:latin typeface="Cambria Math" panose="02040503050406030204" pitchFamily="18" charset="0"/>
                <a:ea typeface="Cambria Math" panose="02040503050406030204" pitchFamily="18" charset="0"/>
              </a:rPr>
              <a:t> = 48 </a:t>
            </a:r>
            <a:endParaRPr lang="en-US" sz="45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97442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538348" y="1129207"/>
            <a:ext cx="11115303" cy="2790764"/>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PH" sz="3000" dirty="0">
                <a:latin typeface="Calibri (Body)"/>
              </a:rPr>
              <a:t>Descriptive statistics describe what the data show.</a:t>
            </a:r>
          </a:p>
          <a:p>
            <a:pPr marL="457200" indent="-457200">
              <a:lnSpc>
                <a:spcPct val="150000"/>
              </a:lnSpc>
              <a:buFont typeface="Wingdings" panose="05000000000000000000" pitchFamily="2" charset="2"/>
              <a:buChar char="q"/>
            </a:pPr>
            <a:r>
              <a:rPr lang="en-PH" sz="3000" dirty="0">
                <a:latin typeface="Calibri (Body)"/>
              </a:rPr>
              <a:t>Descriptive statistics usually include things like where the middle of the data is and measures of how spread out the data are.</a:t>
            </a:r>
          </a:p>
          <a:p>
            <a:pPr marL="457200" indent="-457200">
              <a:lnSpc>
                <a:spcPct val="150000"/>
              </a:lnSpc>
              <a:buFont typeface="Wingdings" panose="05000000000000000000" pitchFamily="2" charset="2"/>
              <a:buChar char="q"/>
            </a:pPr>
            <a:r>
              <a:rPr lang="en-PH" sz="3000" dirty="0">
                <a:latin typeface="Calibri (Body)"/>
              </a:rPr>
              <a:t>Descriptive statistics make the data we get more digestible.</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Autofit/>
          </a:bodyPr>
          <a:lstStyle/>
          <a:p>
            <a:r>
              <a:rPr lang="en-PH" sz="4900" b="1" dirty="0"/>
              <a:t>Descriptive Statistics</a:t>
            </a:r>
          </a:p>
        </p:txBody>
      </p:sp>
    </p:spTree>
    <p:extLst>
      <p:ext uri="{BB962C8B-B14F-4D97-AF65-F5344CB8AC3E}">
        <p14:creationId xmlns:p14="http://schemas.microsoft.com/office/powerpoint/2010/main" val="2926900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Data Visualization</a:t>
            </a:r>
          </a:p>
        </p:txBody>
      </p:sp>
      <p:sp>
        <p:nvSpPr>
          <p:cNvPr id="5" name="TextBox 4">
            <a:extLst>
              <a:ext uri="{FF2B5EF4-FFF2-40B4-BE49-F238E27FC236}">
                <a16:creationId xmlns:a16="http://schemas.microsoft.com/office/drawing/2014/main" id="{60D9D3DE-74C4-DE12-5554-62220E1B1466}"/>
              </a:ext>
            </a:extLst>
          </p:cNvPr>
          <p:cNvSpPr txBox="1"/>
          <p:nvPr/>
        </p:nvSpPr>
        <p:spPr>
          <a:xfrm>
            <a:off x="1632204" y="1348236"/>
            <a:ext cx="8927592" cy="2400657"/>
          </a:xfrm>
          <a:prstGeom prst="rect">
            <a:avLst/>
          </a:prstGeom>
          <a:noFill/>
        </p:spPr>
        <p:txBody>
          <a:bodyPr wrap="square" rtlCol="0">
            <a:spAutoFit/>
          </a:bodyPr>
          <a:lstStyle/>
          <a:p>
            <a:pPr marL="457200" indent="-457200">
              <a:buFont typeface="Wingdings" panose="05000000000000000000" pitchFamily="2" charset="2"/>
              <a:buChar char="q"/>
            </a:pPr>
            <a:r>
              <a:rPr lang="en-PH" sz="3000" b="1" dirty="0">
                <a:latin typeface="Calibri (Body)"/>
              </a:rPr>
              <a:t>Categorical Data</a:t>
            </a:r>
            <a:r>
              <a:rPr lang="en-PH" sz="3000" dirty="0">
                <a:latin typeface="Calibri (Body)"/>
              </a:rPr>
              <a:t>. Does not have a meaningful order or consistent spacing.</a:t>
            </a:r>
          </a:p>
          <a:p>
            <a:pPr marL="457200" indent="-457200">
              <a:buFont typeface="Wingdings" panose="05000000000000000000" pitchFamily="2" charset="2"/>
              <a:buChar char="q"/>
            </a:pPr>
            <a:endParaRPr lang="en-PH" sz="3000" dirty="0">
              <a:latin typeface="Calibri (Body)"/>
            </a:endParaRPr>
          </a:p>
          <a:p>
            <a:pPr marL="457200" indent="-457200">
              <a:buFont typeface="Wingdings" panose="05000000000000000000" pitchFamily="2" charset="2"/>
              <a:buChar char="q"/>
            </a:pPr>
            <a:r>
              <a:rPr lang="en-PH" sz="3000" b="1" dirty="0">
                <a:latin typeface="Calibri (Body)"/>
              </a:rPr>
              <a:t>Quantitative Data</a:t>
            </a:r>
            <a:r>
              <a:rPr lang="en-PH" sz="3000" dirty="0">
                <a:latin typeface="Calibri (Body)"/>
              </a:rPr>
              <a:t>. Numbers that have both order and consistent spacing.</a:t>
            </a:r>
          </a:p>
        </p:txBody>
      </p:sp>
    </p:spTree>
    <p:extLst>
      <p:ext uri="{BB962C8B-B14F-4D97-AF65-F5344CB8AC3E}">
        <p14:creationId xmlns:p14="http://schemas.microsoft.com/office/powerpoint/2010/main" val="2149696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sz="6000" b="1" dirty="0"/>
              <a:t>Frequency Table</a:t>
            </a:r>
            <a:endParaRPr lang="en-PH" b="1" dirty="0"/>
          </a:p>
        </p:txBody>
      </p:sp>
      <p:graphicFrame>
        <p:nvGraphicFramePr>
          <p:cNvPr id="2" name="Table 2">
            <a:extLst>
              <a:ext uri="{FF2B5EF4-FFF2-40B4-BE49-F238E27FC236}">
                <a16:creationId xmlns:a16="http://schemas.microsoft.com/office/drawing/2014/main" id="{19E32831-17FB-6927-41B0-587E83C3CAED}"/>
              </a:ext>
            </a:extLst>
          </p:cNvPr>
          <p:cNvGraphicFramePr>
            <a:graphicFrameLocks noGrp="1"/>
          </p:cNvGraphicFramePr>
          <p:nvPr>
            <p:extLst>
              <p:ext uri="{D42A27DB-BD31-4B8C-83A1-F6EECF244321}">
                <p14:modId xmlns:p14="http://schemas.microsoft.com/office/powerpoint/2010/main" val="277309702"/>
              </p:ext>
            </p:extLst>
          </p:nvPr>
        </p:nvGraphicFramePr>
        <p:xfrm>
          <a:off x="2032000" y="2215957"/>
          <a:ext cx="8128000" cy="18491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153500436"/>
                    </a:ext>
                  </a:extLst>
                </a:gridCol>
                <a:gridCol w="4064000">
                  <a:extLst>
                    <a:ext uri="{9D8B030D-6E8A-4147-A177-3AD203B41FA5}">
                      <a16:colId xmlns:a16="http://schemas.microsoft.com/office/drawing/2014/main" val="3684841988"/>
                    </a:ext>
                  </a:extLst>
                </a:gridCol>
              </a:tblGrid>
              <a:tr h="370840">
                <a:tc>
                  <a:txBody>
                    <a:bodyPr/>
                    <a:lstStyle/>
                    <a:p>
                      <a:pPr algn="ctr"/>
                      <a:r>
                        <a:rPr lang="en-PH" b="1" dirty="0">
                          <a:solidFill>
                            <a:schemeClr val="bg1"/>
                          </a:solidFill>
                        </a:rPr>
                        <a:t>Class</a:t>
                      </a:r>
                    </a:p>
                  </a:txBody>
                  <a:tcPr>
                    <a:solidFill>
                      <a:schemeClr val="tx1"/>
                    </a:solidFill>
                  </a:tcPr>
                </a:tc>
                <a:tc>
                  <a:txBody>
                    <a:bodyPr/>
                    <a:lstStyle/>
                    <a:p>
                      <a:pPr algn="ctr"/>
                      <a:r>
                        <a:rPr lang="en-PH" b="1" dirty="0">
                          <a:solidFill>
                            <a:schemeClr val="bg1"/>
                          </a:solidFill>
                        </a:rPr>
                        <a:t>Frequency</a:t>
                      </a:r>
                    </a:p>
                  </a:txBody>
                  <a:tcPr>
                    <a:solidFill>
                      <a:schemeClr val="tx1"/>
                    </a:solidFill>
                  </a:tcPr>
                </a:tc>
                <a:extLst>
                  <a:ext uri="{0D108BD9-81ED-4DB2-BD59-A6C34878D82A}">
                    <a16:rowId xmlns:a16="http://schemas.microsoft.com/office/drawing/2014/main" val="4170632748"/>
                  </a:ext>
                </a:extLst>
              </a:tr>
              <a:tr h="370840">
                <a:tc>
                  <a:txBody>
                    <a:bodyPr/>
                    <a:lstStyle/>
                    <a:p>
                      <a:pPr algn="ctr"/>
                      <a:r>
                        <a:rPr lang="en-PH" dirty="0"/>
                        <a:t>Freshman</a:t>
                      </a:r>
                    </a:p>
                  </a:txBody>
                  <a:tcPr/>
                </a:tc>
                <a:tc>
                  <a:txBody>
                    <a:bodyPr/>
                    <a:lstStyle/>
                    <a:p>
                      <a:pPr algn="ctr"/>
                      <a:r>
                        <a:rPr lang="en-PH" dirty="0"/>
                        <a:t>5000</a:t>
                      </a:r>
                    </a:p>
                  </a:txBody>
                  <a:tcPr/>
                </a:tc>
                <a:extLst>
                  <a:ext uri="{0D108BD9-81ED-4DB2-BD59-A6C34878D82A}">
                    <a16:rowId xmlns:a16="http://schemas.microsoft.com/office/drawing/2014/main" val="1103629905"/>
                  </a:ext>
                </a:extLst>
              </a:tr>
              <a:tr h="370840">
                <a:tc>
                  <a:txBody>
                    <a:bodyPr/>
                    <a:lstStyle/>
                    <a:p>
                      <a:pPr algn="ctr"/>
                      <a:r>
                        <a:rPr lang="en-PH" dirty="0"/>
                        <a:t>Sophomore</a:t>
                      </a:r>
                    </a:p>
                  </a:txBody>
                  <a:tcPr/>
                </a:tc>
                <a:tc>
                  <a:txBody>
                    <a:bodyPr/>
                    <a:lstStyle/>
                    <a:p>
                      <a:pPr algn="ctr"/>
                      <a:r>
                        <a:rPr lang="en-PH" dirty="0"/>
                        <a:t>3000</a:t>
                      </a:r>
                    </a:p>
                  </a:txBody>
                  <a:tcPr/>
                </a:tc>
                <a:extLst>
                  <a:ext uri="{0D108BD9-81ED-4DB2-BD59-A6C34878D82A}">
                    <a16:rowId xmlns:a16="http://schemas.microsoft.com/office/drawing/2014/main" val="379732792"/>
                  </a:ext>
                </a:extLst>
              </a:tr>
              <a:tr h="0">
                <a:tc>
                  <a:txBody>
                    <a:bodyPr/>
                    <a:lstStyle/>
                    <a:p>
                      <a:pPr algn="ctr"/>
                      <a:r>
                        <a:rPr lang="en-PH" dirty="0"/>
                        <a:t>Junior</a:t>
                      </a:r>
                    </a:p>
                  </a:txBody>
                  <a:tcPr/>
                </a:tc>
                <a:tc>
                  <a:txBody>
                    <a:bodyPr/>
                    <a:lstStyle/>
                    <a:p>
                      <a:pPr algn="ctr"/>
                      <a:r>
                        <a:rPr lang="en-PH" dirty="0"/>
                        <a:t>1000</a:t>
                      </a:r>
                    </a:p>
                  </a:txBody>
                  <a:tcPr/>
                </a:tc>
                <a:extLst>
                  <a:ext uri="{0D108BD9-81ED-4DB2-BD59-A6C34878D82A}">
                    <a16:rowId xmlns:a16="http://schemas.microsoft.com/office/drawing/2014/main" val="441333061"/>
                  </a:ext>
                </a:extLst>
              </a:tr>
              <a:tr h="370840">
                <a:tc>
                  <a:txBody>
                    <a:bodyPr/>
                    <a:lstStyle/>
                    <a:p>
                      <a:pPr algn="ctr"/>
                      <a:r>
                        <a:rPr lang="en-PH" dirty="0"/>
                        <a:t>Senior</a:t>
                      </a:r>
                    </a:p>
                  </a:txBody>
                  <a:tcPr/>
                </a:tc>
                <a:tc>
                  <a:txBody>
                    <a:bodyPr/>
                    <a:lstStyle/>
                    <a:p>
                      <a:pPr algn="ctr"/>
                      <a:r>
                        <a:rPr lang="en-PH" dirty="0"/>
                        <a:t>1000</a:t>
                      </a:r>
                    </a:p>
                  </a:txBody>
                  <a:tcPr/>
                </a:tc>
                <a:extLst>
                  <a:ext uri="{0D108BD9-81ED-4DB2-BD59-A6C34878D82A}">
                    <a16:rowId xmlns:a16="http://schemas.microsoft.com/office/drawing/2014/main" val="826191499"/>
                  </a:ext>
                </a:extLst>
              </a:tr>
            </a:tbl>
          </a:graphicData>
        </a:graphic>
      </p:graphicFrame>
      <p:sp>
        <p:nvSpPr>
          <p:cNvPr id="3" name="TextBox 2">
            <a:extLst>
              <a:ext uri="{FF2B5EF4-FFF2-40B4-BE49-F238E27FC236}">
                <a16:creationId xmlns:a16="http://schemas.microsoft.com/office/drawing/2014/main" id="{4A64DB62-7170-DB25-2462-01CCD3DA9386}"/>
              </a:ext>
            </a:extLst>
          </p:cNvPr>
          <p:cNvSpPr txBox="1"/>
          <p:nvPr/>
        </p:nvSpPr>
        <p:spPr>
          <a:xfrm>
            <a:off x="3495304" y="4657731"/>
            <a:ext cx="5201392" cy="553998"/>
          </a:xfrm>
          <a:prstGeom prst="rect">
            <a:avLst/>
          </a:prstGeom>
          <a:noFill/>
        </p:spPr>
        <p:txBody>
          <a:bodyPr wrap="square" rtlCol="0">
            <a:spAutoFit/>
          </a:bodyPr>
          <a:lstStyle/>
          <a:p>
            <a:r>
              <a:rPr lang="en-PH" sz="3000" dirty="0"/>
              <a:t>Total Student Population: 10000</a:t>
            </a:r>
          </a:p>
        </p:txBody>
      </p:sp>
    </p:spTree>
    <p:extLst>
      <p:ext uri="{BB962C8B-B14F-4D97-AF65-F5344CB8AC3E}">
        <p14:creationId xmlns:p14="http://schemas.microsoft.com/office/powerpoint/2010/main" val="305565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pPr algn="ctr"/>
            <a:r>
              <a:rPr lang="en-PH" sz="6000" b="1" dirty="0"/>
              <a:t>Relative Frequency Table</a:t>
            </a:r>
          </a:p>
        </p:txBody>
      </p:sp>
      <p:graphicFrame>
        <p:nvGraphicFramePr>
          <p:cNvPr id="2" name="Table 2">
            <a:extLst>
              <a:ext uri="{FF2B5EF4-FFF2-40B4-BE49-F238E27FC236}">
                <a16:creationId xmlns:a16="http://schemas.microsoft.com/office/drawing/2014/main" id="{19E32831-17FB-6927-41B0-587E83C3CAED}"/>
              </a:ext>
            </a:extLst>
          </p:cNvPr>
          <p:cNvGraphicFramePr>
            <a:graphicFrameLocks noGrp="1"/>
          </p:cNvGraphicFramePr>
          <p:nvPr>
            <p:extLst>
              <p:ext uri="{D42A27DB-BD31-4B8C-83A1-F6EECF244321}">
                <p14:modId xmlns:p14="http://schemas.microsoft.com/office/powerpoint/2010/main" val="571597960"/>
              </p:ext>
            </p:extLst>
          </p:nvPr>
        </p:nvGraphicFramePr>
        <p:xfrm>
          <a:off x="2032000" y="2215957"/>
          <a:ext cx="8127999" cy="18491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153500436"/>
                    </a:ext>
                  </a:extLst>
                </a:gridCol>
                <a:gridCol w="2709333">
                  <a:extLst>
                    <a:ext uri="{9D8B030D-6E8A-4147-A177-3AD203B41FA5}">
                      <a16:colId xmlns:a16="http://schemas.microsoft.com/office/drawing/2014/main" val="3684841988"/>
                    </a:ext>
                  </a:extLst>
                </a:gridCol>
                <a:gridCol w="2709333">
                  <a:extLst>
                    <a:ext uri="{9D8B030D-6E8A-4147-A177-3AD203B41FA5}">
                      <a16:colId xmlns:a16="http://schemas.microsoft.com/office/drawing/2014/main" val="3546161260"/>
                    </a:ext>
                  </a:extLst>
                </a:gridCol>
              </a:tblGrid>
              <a:tr h="370840">
                <a:tc>
                  <a:txBody>
                    <a:bodyPr/>
                    <a:lstStyle/>
                    <a:p>
                      <a:pPr algn="ctr"/>
                      <a:r>
                        <a:rPr lang="en-PH" b="1" dirty="0">
                          <a:solidFill>
                            <a:schemeClr val="bg1"/>
                          </a:solidFill>
                        </a:rPr>
                        <a:t>Class</a:t>
                      </a:r>
                    </a:p>
                  </a:txBody>
                  <a:tcPr>
                    <a:solidFill>
                      <a:schemeClr val="tx1"/>
                    </a:solidFill>
                  </a:tcPr>
                </a:tc>
                <a:tc>
                  <a:txBody>
                    <a:bodyPr/>
                    <a:lstStyle/>
                    <a:p>
                      <a:pPr algn="ctr"/>
                      <a:r>
                        <a:rPr lang="en-PH" b="1" dirty="0">
                          <a:solidFill>
                            <a:schemeClr val="bg1"/>
                          </a:solidFill>
                        </a:rPr>
                        <a:t>Frequency</a:t>
                      </a:r>
                    </a:p>
                  </a:txBody>
                  <a:tcPr>
                    <a:solidFill>
                      <a:schemeClr val="tx1"/>
                    </a:solidFill>
                  </a:tcPr>
                </a:tc>
                <a:tc>
                  <a:txBody>
                    <a:bodyPr/>
                    <a:lstStyle/>
                    <a:p>
                      <a:pPr algn="ctr"/>
                      <a:r>
                        <a:rPr lang="en-PH" b="1" dirty="0">
                          <a:solidFill>
                            <a:schemeClr val="bg1"/>
                          </a:solidFill>
                        </a:rPr>
                        <a:t>Relative Frequency</a:t>
                      </a:r>
                    </a:p>
                  </a:txBody>
                  <a:tcPr>
                    <a:solidFill>
                      <a:schemeClr val="tx1"/>
                    </a:solidFill>
                  </a:tcPr>
                </a:tc>
                <a:extLst>
                  <a:ext uri="{0D108BD9-81ED-4DB2-BD59-A6C34878D82A}">
                    <a16:rowId xmlns:a16="http://schemas.microsoft.com/office/drawing/2014/main" val="4170632748"/>
                  </a:ext>
                </a:extLst>
              </a:tr>
              <a:tr h="370840">
                <a:tc>
                  <a:txBody>
                    <a:bodyPr/>
                    <a:lstStyle/>
                    <a:p>
                      <a:pPr algn="ctr"/>
                      <a:r>
                        <a:rPr lang="en-PH" dirty="0"/>
                        <a:t>Freshman</a:t>
                      </a:r>
                    </a:p>
                  </a:txBody>
                  <a:tcPr/>
                </a:tc>
                <a:tc>
                  <a:txBody>
                    <a:bodyPr/>
                    <a:lstStyle/>
                    <a:p>
                      <a:pPr algn="ctr"/>
                      <a:r>
                        <a:rPr lang="en-PH" dirty="0"/>
                        <a:t>5000</a:t>
                      </a:r>
                    </a:p>
                  </a:txBody>
                  <a:tcPr/>
                </a:tc>
                <a:tc>
                  <a:txBody>
                    <a:bodyPr/>
                    <a:lstStyle/>
                    <a:p>
                      <a:pPr algn="ctr"/>
                      <a:r>
                        <a:rPr lang="en-PH" dirty="0"/>
                        <a:t>50%</a:t>
                      </a:r>
                    </a:p>
                  </a:txBody>
                  <a:tcPr/>
                </a:tc>
                <a:extLst>
                  <a:ext uri="{0D108BD9-81ED-4DB2-BD59-A6C34878D82A}">
                    <a16:rowId xmlns:a16="http://schemas.microsoft.com/office/drawing/2014/main" val="1103629905"/>
                  </a:ext>
                </a:extLst>
              </a:tr>
              <a:tr h="370840">
                <a:tc>
                  <a:txBody>
                    <a:bodyPr/>
                    <a:lstStyle/>
                    <a:p>
                      <a:pPr algn="ctr"/>
                      <a:r>
                        <a:rPr lang="en-PH" dirty="0"/>
                        <a:t>Sophomore</a:t>
                      </a:r>
                    </a:p>
                  </a:txBody>
                  <a:tcPr/>
                </a:tc>
                <a:tc>
                  <a:txBody>
                    <a:bodyPr/>
                    <a:lstStyle/>
                    <a:p>
                      <a:pPr algn="ctr"/>
                      <a:r>
                        <a:rPr lang="en-PH" dirty="0"/>
                        <a:t>3000</a:t>
                      </a:r>
                    </a:p>
                  </a:txBody>
                  <a:tcPr/>
                </a:tc>
                <a:tc>
                  <a:txBody>
                    <a:bodyPr/>
                    <a:lstStyle/>
                    <a:p>
                      <a:pPr algn="ctr"/>
                      <a:r>
                        <a:rPr lang="en-PH" dirty="0"/>
                        <a:t>30%</a:t>
                      </a:r>
                    </a:p>
                  </a:txBody>
                  <a:tcPr/>
                </a:tc>
                <a:extLst>
                  <a:ext uri="{0D108BD9-81ED-4DB2-BD59-A6C34878D82A}">
                    <a16:rowId xmlns:a16="http://schemas.microsoft.com/office/drawing/2014/main" val="379732792"/>
                  </a:ext>
                </a:extLst>
              </a:tr>
              <a:tr h="0">
                <a:tc>
                  <a:txBody>
                    <a:bodyPr/>
                    <a:lstStyle/>
                    <a:p>
                      <a:pPr algn="ctr"/>
                      <a:r>
                        <a:rPr lang="en-PH" dirty="0"/>
                        <a:t>Junior</a:t>
                      </a:r>
                    </a:p>
                  </a:txBody>
                  <a:tcPr/>
                </a:tc>
                <a:tc>
                  <a:txBody>
                    <a:bodyPr/>
                    <a:lstStyle/>
                    <a:p>
                      <a:pPr algn="ctr"/>
                      <a:r>
                        <a:rPr lang="en-PH" dirty="0"/>
                        <a:t>1000</a:t>
                      </a:r>
                    </a:p>
                  </a:txBody>
                  <a:tcPr/>
                </a:tc>
                <a:tc>
                  <a:txBody>
                    <a:bodyPr/>
                    <a:lstStyle/>
                    <a:p>
                      <a:pPr algn="ctr"/>
                      <a:r>
                        <a:rPr lang="en-PH" dirty="0"/>
                        <a:t>10%</a:t>
                      </a:r>
                    </a:p>
                  </a:txBody>
                  <a:tcPr/>
                </a:tc>
                <a:extLst>
                  <a:ext uri="{0D108BD9-81ED-4DB2-BD59-A6C34878D82A}">
                    <a16:rowId xmlns:a16="http://schemas.microsoft.com/office/drawing/2014/main" val="441333061"/>
                  </a:ext>
                </a:extLst>
              </a:tr>
              <a:tr h="370840">
                <a:tc>
                  <a:txBody>
                    <a:bodyPr/>
                    <a:lstStyle/>
                    <a:p>
                      <a:pPr algn="ctr"/>
                      <a:r>
                        <a:rPr lang="en-PH" dirty="0"/>
                        <a:t>Senior</a:t>
                      </a:r>
                    </a:p>
                  </a:txBody>
                  <a:tcPr/>
                </a:tc>
                <a:tc>
                  <a:txBody>
                    <a:bodyPr/>
                    <a:lstStyle/>
                    <a:p>
                      <a:pPr algn="ctr"/>
                      <a:r>
                        <a:rPr lang="en-PH" dirty="0"/>
                        <a:t>1000</a:t>
                      </a:r>
                    </a:p>
                  </a:txBody>
                  <a:tcPr/>
                </a:tc>
                <a:tc>
                  <a:txBody>
                    <a:bodyPr/>
                    <a:lstStyle/>
                    <a:p>
                      <a:pPr algn="ctr"/>
                      <a:r>
                        <a:rPr lang="en-PH" dirty="0"/>
                        <a:t>10%</a:t>
                      </a:r>
                    </a:p>
                  </a:txBody>
                  <a:tcPr/>
                </a:tc>
                <a:extLst>
                  <a:ext uri="{0D108BD9-81ED-4DB2-BD59-A6C34878D82A}">
                    <a16:rowId xmlns:a16="http://schemas.microsoft.com/office/drawing/2014/main" val="826191499"/>
                  </a:ext>
                </a:extLst>
              </a:tr>
            </a:tbl>
          </a:graphicData>
        </a:graphic>
      </p:graphicFrame>
      <p:sp>
        <p:nvSpPr>
          <p:cNvPr id="3" name="TextBox 2">
            <a:extLst>
              <a:ext uri="{FF2B5EF4-FFF2-40B4-BE49-F238E27FC236}">
                <a16:creationId xmlns:a16="http://schemas.microsoft.com/office/drawing/2014/main" id="{5E0BD5BF-58AA-9048-76C2-A6CED3A7D4AE}"/>
              </a:ext>
            </a:extLst>
          </p:cNvPr>
          <p:cNvSpPr txBox="1"/>
          <p:nvPr/>
        </p:nvSpPr>
        <p:spPr>
          <a:xfrm>
            <a:off x="3495303" y="4657731"/>
            <a:ext cx="5201392" cy="553998"/>
          </a:xfrm>
          <a:prstGeom prst="rect">
            <a:avLst/>
          </a:prstGeom>
          <a:noFill/>
        </p:spPr>
        <p:txBody>
          <a:bodyPr wrap="square" rtlCol="0">
            <a:spAutoFit/>
          </a:bodyPr>
          <a:lstStyle/>
          <a:p>
            <a:r>
              <a:rPr lang="en-PH" sz="3000" dirty="0"/>
              <a:t>Total Student Population: 10000</a:t>
            </a:r>
          </a:p>
        </p:txBody>
      </p:sp>
    </p:spTree>
    <p:extLst>
      <p:ext uri="{BB962C8B-B14F-4D97-AF65-F5344CB8AC3E}">
        <p14:creationId xmlns:p14="http://schemas.microsoft.com/office/powerpoint/2010/main" val="834392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pPr algn="ctr"/>
            <a:r>
              <a:rPr lang="en-PH" sz="6000" b="1" dirty="0"/>
              <a:t>Bar Chart</a:t>
            </a:r>
          </a:p>
        </p:txBody>
      </p:sp>
      <p:graphicFrame>
        <p:nvGraphicFramePr>
          <p:cNvPr id="8" name="Chart 7">
            <a:extLst>
              <a:ext uri="{FF2B5EF4-FFF2-40B4-BE49-F238E27FC236}">
                <a16:creationId xmlns:a16="http://schemas.microsoft.com/office/drawing/2014/main" id="{E7538CBE-D8E4-723F-FE37-50834FF78C53}"/>
              </a:ext>
            </a:extLst>
          </p:cNvPr>
          <p:cNvGraphicFramePr/>
          <p:nvPr>
            <p:extLst>
              <p:ext uri="{D42A27DB-BD31-4B8C-83A1-F6EECF244321}">
                <p14:modId xmlns:p14="http://schemas.microsoft.com/office/powerpoint/2010/main" val="3575220419"/>
              </p:ext>
            </p:extLst>
          </p:nvPr>
        </p:nvGraphicFramePr>
        <p:xfrm>
          <a:off x="2032000" y="1069305"/>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01797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sz="6000" b="1" dirty="0"/>
              <a:t>Bar Chart</a:t>
            </a:r>
            <a:endParaRPr lang="en-PH" b="1" dirty="0"/>
          </a:p>
        </p:txBody>
      </p:sp>
      <p:graphicFrame>
        <p:nvGraphicFramePr>
          <p:cNvPr id="8" name="Chart 7">
            <a:extLst>
              <a:ext uri="{FF2B5EF4-FFF2-40B4-BE49-F238E27FC236}">
                <a16:creationId xmlns:a16="http://schemas.microsoft.com/office/drawing/2014/main" id="{E7538CBE-D8E4-723F-FE37-50834FF78C53}"/>
              </a:ext>
            </a:extLst>
          </p:cNvPr>
          <p:cNvGraphicFramePr/>
          <p:nvPr>
            <p:extLst>
              <p:ext uri="{D42A27DB-BD31-4B8C-83A1-F6EECF244321}">
                <p14:modId xmlns:p14="http://schemas.microsoft.com/office/powerpoint/2010/main" val="1493802710"/>
              </p:ext>
            </p:extLst>
          </p:nvPr>
        </p:nvGraphicFramePr>
        <p:xfrm>
          <a:off x="2032000" y="1069305"/>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62314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Pie Chart</a:t>
            </a:r>
          </a:p>
        </p:txBody>
      </p:sp>
      <p:graphicFrame>
        <p:nvGraphicFramePr>
          <p:cNvPr id="5" name="Chart 4">
            <a:extLst>
              <a:ext uri="{FF2B5EF4-FFF2-40B4-BE49-F238E27FC236}">
                <a16:creationId xmlns:a16="http://schemas.microsoft.com/office/drawing/2014/main" id="{DF453BE3-5ECC-89E7-587D-3D8877305E9F}"/>
              </a:ext>
            </a:extLst>
          </p:cNvPr>
          <p:cNvGraphicFramePr/>
          <p:nvPr>
            <p:extLst>
              <p:ext uri="{D42A27DB-BD31-4B8C-83A1-F6EECF244321}">
                <p14:modId xmlns:p14="http://schemas.microsoft.com/office/powerpoint/2010/main" val="478711336"/>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62062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CCRNFLRL</a:t>
            </a:r>
            <a:endParaRPr lang="en-PH"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Pictograph</a:t>
            </a:r>
          </a:p>
        </p:txBody>
      </p:sp>
      <p:sp>
        <p:nvSpPr>
          <p:cNvPr id="6" name="TextBox 5">
            <a:extLst>
              <a:ext uri="{FF2B5EF4-FFF2-40B4-BE49-F238E27FC236}">
                <a16:creationId xmlns:a16="http://schemas.microsoft.com/office/drawing/2014/main" id="{9274F6EE-C56C-C67D-592E-022028D9A26C}"/>
              </a:ext>
            </a:extLst>
          </p:cNvPr>
          <p:cNvSpPr txBox="1"/>
          <p:nvPr/>
        </p:nvSpPr>
        <p:spPr>
          <a:xfrm>
            <a:off x="1513267" y="1725893"/>
            <a:ext cx="1495538" cy="477054"/>
          </a:xfrm>
          <a:prstGeom prst="rect">
            <a:avLst/>
          </a:prstGeom>
          <a:noFill/>
        </p:spPr>
        <p:txBody>
          <a:bodyPr wrap="none" rtlCol="0">
            <a:spAutoFit/>
          </a:bodyPr>
          <a:lstStyle/>
          <a:p>
            <a:r>
              <a:rPr lang="en-PH" sz="2500" b="1" dirty="0"/>
              <a:t>Freshman</a:t>
            </a:r>
          </a:p>
        </p:txBody>
      </p:sp>
      <p:sp>
        <p:nvSpPr>
          <p:cNvPr id="7" name="TextBox 6">
            <a:extLst>
              <a:ext uri="{FF2B5EF4-FFF2-40B4-BE49-F238E27FC236}">
                <a16:creationId xmlns:a16="http://schemas.microsoft.com/office/drawing/2014/main" id="{BEE9322D-EE21-7519-C86A-796E4BC21954}"/>
              </a:ext>
            </a:extLst>
          </p:cNvPr>
          <p:cNvSpPr txBox="1"/>
          <p:nvPr/>
        </p:nvSpPr>
        <p:spPr>
          <a:xfrm>
            <a:off x="1513267" y="3176198"/>
            <a:ext cx="1736373" cy="477054"/>
          </a:xfrm>
          <a:prstGeom prst="rect">
            <a:avLst/>
          </a:prstGeom>
          <a:noFill/>
        </p:spPr>
        <p:txBody>
          <a:bodyPr wrap="none" rtlCol="0">
            <a:spAutoFit/>
          </a:bodyPr>
          <a:lstStyle/>
          <a:p>
            <a:r>
              <a:rPr lang="en-PH" sz="2500" b="1" dirty="0"/>
              <a:t>Sophomore</a:t>
            </a:r>
          </a:p>
        </p:txBody>
      </p:sp>
      <p:sp>
        <p:nvSpPr>
          <p:cNvPr id="8" name="TextBox 7">
            <a:extLst>
              <a:ext uri="{FF2B5EF4-FFF2-40B4-BE49-F238E27FC236}">
                <a16:creationId xmlns:a16="http://schemas.microsoft.com/office/drawing/2014/main" id="{978B16D0-9AF4-9353-D5A4-DD23FA075831}"/>
              </a:ext>
            </a:extLst>
          </p:cNvPr>
          <p:cNvSpPr txBox="1"/>
          <p:nvPr/>
        </p:nvSpPr>
        <p:spPr>
          <a:xfrm>
            <a:off x="1523076" y="4387976"/>
            <a:ext cx="998991" cy="477054"/>
          </a:xfrm>
          <a:prstGeom prst="rect">
            <a:avLst/>
          </a:prstGeom>
          <a:noFill/>
        </p:spPr>
        <p:txBody>
          <a:bodyPr wrap="none" rtlCol="0">
            <a:spAutoFit/>
          </a:bodyPr>
          <a:lstStyle/>
          <a:p>
            <a:r>
              <a:rPr lang="en-PH" sz="2500" b="1" dirty="0"/>
              <a:t>Junior</a:t>
            </a:r>
          </a:p>
        </p:txBody>
      </p:sp>
      <p:sp>
        <p:nvSpPr>
          <p:cNvPr id="10" name="TextBox 9">
            <a:extLst>
              <a:ext uri="{FF2B5EF4-FFF2-40B4-BE49-F238E27FC236}">
                <a16:creationId xmlns:a16="http://schemas.microsoft.com/office/drawing/2014/main" id="{E1BD11FA-886A-9C78-9F99-9DB02DC138F4}"/>
              </a:ext>
            </a:extLst>
          </p:cNvPr>
          <p:cNvSpPr txBox="1"/>
          <p:nvPr/>
        </p:nvSpPr>
        <p:spPr>
          <a:xfrm>
            <a:off x="1523076" y="5434957"/>
            <a:ext cx="1035861" cy="477054"/>
          </a:xfrm>
          <a:prstGeom prst="rect">
            <a:avLst/>
          </a:prstGeom>
          <a:noFill/>
        </p:spPr>
        <p:txBody>
          <a:bodyPr wrap="none" rtlCol="0">
            <a:spAutoFit/>
          </a:bodyPr>
          <a:lstStyle/>
          <a:p>
            <a:r>
              <a:rPr lang="en-PH" sz="2500" b="1" dirty="0"/>
              <a:t>Senior</a:t>
            </a:r>
          </a:p>
        </p:txBody>
      </p:sp>
      <p:pic>
        <p:nvPicPr>
          <p:cNvPr id="12" name="Graphic 11" descr="Man with solid fill">
            <a:extLst>
              <a:ext uri="{FF2B5EF4-FFF2-40B4-BE49-F238E27FC236}">
                <a16:creationId xmlns:a16="http://schemas.microsoft.com/office/drawing/2014/main" id="{CACC1890-BA96-87B9-5191-82B0FB0068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2494" y="1454727"/>
            <a:ext cx="914400" cy="914400"/>
          </a:xfrm>
          <a:prstGeom prst="rect">
            <a:avLst/>
          </a:prstGeom>
        </p:spPr>
      </p:pic>
      <p:pic>
        <p:nvPicPr>
          <p:cNvPr id="13" name="Graphic 12" descr="Man with solid fill">
            <a:extLst>
              <a:ext uri="{FF2B5EF4-FFF2-40B4-BE49-F238E27FC236}">
                <a16:creationId xmlns:a16="http://schemas.microsoft.com/office/drawing/2014/main" id="{2966F2F9-1DD0-4443-C9C4-394EF5F28F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0889" y="1454727"/>
            <a:ext cx="914400" cy="914400"/>
          </a:xfrm>
          <a:prstGeom prst="rect">
            <a:avLst/>
          </a:prstGeom>
        </p:spPr>
      </p:pic>
      <p:pic>
        <p:nvPicPr>
          <p:cNvPr id="14" name="Graphic 13" descr="Man with solid fill">
            <a:extLst>
              <a:ext uri="{FF2B5EF4-FFF2-40B4-BE49-F238E27FC236}">
                <a16:creationId xmlns:a16="http://schemas.microsoft.com/office/drawing/2014/main" id="{7963DD0B-5D01-9DD5-D413-D7F1DF2569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2313" y="1454727"/>
            <a:ext cx="914400" cy="914400"/>
          </a:xfrm>
          <a:prstGeom prst="rect">
            <a:avLst/>
          </a:prstGeom>
        </p:spPr>
      </p:pic>
      <p:pic>
        <p:nvPicPr>
          <p:cNvPr id="15" name="Graphic 14" descr="Man with solid fill">
            <a:extLst>
              <a:ext uri="{FF2B5EF4-FFF2-40B4-BE49-F238E27FC236}">
                <a16:creationId xmlns:a16="http://schemas.microsoft.com/office/drawing/2014/main" id="{B9612E48-6EA6-191C-97AA-3E5622FF56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63202" y="1454727"/>
            <a:ext cx="914400" cy="914400"/>
          </a:xfrm>
          <a:prstGeom prst="rect">
            <a:avLst/>
          </a:prstGeom>
        </p:spPr>
      </p:pic>
      <p:pic>
        <p:nvPicPr>
          <p:cNvPr id="16" name="Graphic 15" descr="Man with solid fill">
            <a:extLst>
              <a:ext uri="{FF2B5EF4-FFF2-40B4-BE49-F238E27FC236}">
                <a16:creationId xmlns:a16="http://schemas.microsoft.com/office/drawing/2014/main" id="{8E799682-5A50-E287-6186-709364BD29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4091" y="1453383"/>
            <a:ext cx="914400" cy="914400"/>
          </a:xfrm>
          <a:prstGeom prst="rect">
            <a:avLst/>
          </a:prstGeom>
        </p:spPr>
      </p:pic>
      <p:pic>
        <p:nvPicPr>
          <p:cNvPr id="17" name="Graphic 16" descr="Man with solid fill">
            <a:extLst>
              <a:ext uri="{FF2B5EF4-FFF2-40B4-BE49-F238E27FC236}">
                <a16:creationId xmlns:a16="http://schemas.microsoft.com/office/drawing/2014/main" id="{86A8E895-D070-D176-8818-F6D6DDB4F6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2494" y="2856950"/>
            <a:ext cx="914400" cy="914400"/>
          </a:xfrm>
          <a:prstGeom prst="rect">
            <a:avLst/>
          </a:prstGeom>
        </p:spPr>
      </p:pic>
      <p:pic>
        <p:nvPicPr>
          <p:cNvPr id="18" name="Graphic 17" descr="Man with solid fill">
            <a:extLst>
              <a:ext uri="{FF2B5EF4-FFF2-40B4-BE49-F238E27FC236}">
                <a16:creationId xmlns:a16="http://schemas.microsoft.com/office/drawing/2014/main" id="{D518520B-5D1B-6BD5-CBBE-B7F3F4DAF9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0889" y="2856950"/>
            <a:ext cx="914400" cy="914400"/>
          </a:xfrm>
          <a:prstGeom prst="rect">
            <a:avLst/>
          </a:prstGeom>
        </p:spPr>
      </p:pic>
      <p:pic>
        <p:nvPicPr>
          <p:cNvPr id="19" name="Graphic 18" descr="Man with solid fill">
            <a:extLst>
              <a:ext uri="{FF2B5EF4-FFF2-40B4-BE49-F238E27FC236}">
                <a16:creationId xmlns:a16="http://schemas.microsoft.com/office/drawing/2014/main" id="{63BC1B44-2C67-54D4-8347-B0CA75CDC6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2313" y="2856950"/>
            <a:ext cx="914400" cy="914400"/>
          </a:xfrm>
          <a:prstGeom prst="rect">
            <a:avLst/>
          </a:prstGeom>
        </p:spPr>
      </p:pic>
      <p:pic>
        <p:nvPicPr>
          <p:cNvPr id="20" name="Graphic 19" descr="Man with solid fill">
            <a:extLst>
              <a:ext uri="{FF2B5EF4-FFF2-40B4-BE49-F238E27FC236}">
                <a16:creationId xmlns:a16="http://schemas.microsoft.com/office/drawing/2014/main" id="{28C3BCB2-2614-BB98-75D6-5D72B6F77C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2494" y="4077228"/>
            <a:ext cx="914400" cy="914400"/>
          </a:xfrm>
          <a:prstGeom prst="rect">
            <a:avLst/>
          </a:prstGeom>
        </p:spPr>
      </p:pic>
      <p:pic>
        <p:nvPicPr>
          <p:cNvPr id="21" name="Graphic 20" descr="Man with solid fill">
            <a:extLst>
              <a:ext uri="{FF2B5EF4-FFF2-40B4-BE49-F238E27FC236}">
                <a16:creationId xmlns:a16="http://schemas.microsoft.com/office/drawing/2014/main" id="{910F3D98-D01D-9733-9C97-E3141B68D7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2494" y="5216284"/>
            <a:ext cx="914400" cy="914400"/>
          </a:xfrm>
          <a:prstGeom prst="rect">
            <a:avLst/>
          </a:prstGeom>
        </p:spPr>
      </p:pic>
      <p:cxnSp>
        <p:nvCxnSpPr>
          <p:cNvPr id="23" name="Straight Connector 22">
            <a:extLst>
              <a:ext uri="{FF2B5EF4-FFF2-40B4-BE49-F238E27FC236}">
                <a16:creationId xmlns:a16="http://schemas.microsoft.com/office/drawing/2014/main" id="{96C1862C-7BF5-E645-4FAB-583612850E27}"/>
              </a:ext>
            </a:extLst>
          </p:cNvPr>
          <p:cNvCxnSpPr>
            <a:cxnSpLocks/>
          </p:cNvCxnSpPr>
          <p:nvPr/>
        </p:nvCxnSpPr>
        <p:spPr>
          <a:xfrm>
            <a:off x="3420094" y="1235034"/>
            <a:ext cx="0" cy="489565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C739D8FC-6682-A99A-F5F5-4B41DF922909}"/>
              </a:ext>
            </a:extLst>
          </p:cNvPr>
          <p:cNvCxnSpPr>
            <a:cxnSpLocks/>
          </p:cNvCxnSpPr>
          <p:nvPr/>
        </p:nvCxnSpPr>
        <p:spPr>
          <a:xfrm>
            <a:off x="1513267" y="1235034"/>
            <a:ext cx="9437849"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C9B377BB-4503-459A-D45F-260BD0CF96AB}"/>
              </a:ext>
            </a:extLst>
          </p:cNvPr>
          <p:cNvCxnSpPr>
            <a:cxnSpLocks/>
          </p:cNvCxnSpPr>
          <p:nvPr/>
        </p:nvCxnSpPr>
        <p:spPr>
          <a:xfrm>
            <a:off x="1523076" y="1235034"/>
            <a:ext cx="0" cy="4866043"/>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3DF103A9-ECE8-1A58-8225-25A25662642B}"/>
              </a:ext>
            </a:extLst>
          </p:cNvPr>
          <p:cNvCxnSpPr>
            <a:cxnSpLocks/>
          </p:cNvCxnSpPr>
          <p:nvPr/>
        </p:nvCxnSpPr>
        <p:spPr>
          <a:xfrm>
            <a:off x="10951116" y="1243891"/>
            <a:ext cx="0" cy="489565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23564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538348" y="1129207"/>
            <a:ext cx="11115303" cy="4175759"/>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PH" sz="3000" dirty="0">
                <a:latin typeface="Calibri (Body)"/>
              </a:rPr>
              <a:t>Inferential statistics allow us to make inferences (conclude from evidence).</a:t>
            </a:r>
          </a:p>
          <a:p>
            <a:pPr marL="457200" indent="-457200">
              <a:lnSpc>
                <a:spcPct val="150000"/>
              </a:lnSpc>
              <a:buFont typeface="Wingdings" panose="05000000000000000000" pitchFamily="2" charset="2"/>
              <a:buChar char="q"/>
            </a:pPr>
            <a:r>
              <a:rPr lang="en-PH" sz="3000" dirty="0">
                <a:latin typeface="Calibri (Body)"/>
              </a:rPr>
              <a:t>Inferential statistics allow us to make conclusions that extend beyond the data we have in hand.</a:t>
            </a:r>
          </a:p>
          <a:p>
            <a:pPr marL="457200" indent="-457200">
              <a:lnSpc>
                <a:spcPct val="150000"/>
              </a:lnSpc>
              <a:buFont typeface="Wingdings" panose="05000000000000000000" pitchFamily="2" charset="2"/>
              <a:buChar char="q"/>
            </a:pPr>
            <a:r>
              <a:rPr lang="en-PH" sz="3000" dirty="0">
                <a:latin typeface="Calibri (Body)"/>
              </a:rPr>
              <a:t>Inferential statistics can help us make decisions about data if there is uncertainty.</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Autofit/>
          </a:bodyPr>
          <a:lstStyle/>
          <a:p>
            <a:r>
              <a:rPr lang="en-PH" sz="4900" b="1" dirty="0"/>
              <a:t>Inferential Statistics</a:t>
            </a:r>
          </a:p>
        </p:txBody>
      </p:sp>
    </p:spTree>
    <p:extLst>
      <p:ext uri="{BB962C8B-B14F-4D97-AF65-F5344CB8AC3E}">
        <p14:creationId xmlns:p14="http://schemas.microsoft.com/office/powerpoint/2010/main" val="36429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808754"/>
            <a:ext cx="8927592" cy="2062103"/>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Mean is the arithmetic average of a data set.</a:t>
            </a:r>
          </a:p>
          <a:p>
            <a:pPr marL="457200" indent="-457200">
              <a:buFont typeface="Wingdings" panose="05000000000000000000" pitchFamily="2" charset="2"/>
              <a:buChar char="§"/>
            </a:pPr>
            <a:endParaRPr lang="en-US" sz="3200" b="0" i="0" dirty="0">
              <a:solidFill>
                <a:srgbClr val="333333"/>
              </a:solidFill>
              <a:effectLst/>
              <a:latin typeface="Roboto" panose="02000000000000000000" pitchFamily="2" charset="0"/>
            </a:endParaRPr>
          </a:p>
          <a:p>
            <a:pPr marL="457200" indent="-457200">
              <a:buFont typeface="Wingdings" panose="05000000000000000000" pitchFamily="2" charset="2"/>
              <a:buChar char="§"/>
            </a:pPr>
            <a:r>
              <a:rPr lang="en-US" sz="3200" dirty="0">
                <a:solidFill>
                  <a:srgbClr val="333333"/>
                </a:solidFill>
                <a:latin typeface="Roboto" panose="02000000000000000000" pitchFamily="2" charset="0"/>
              </a:rPr>
              <a:t>The middle number if we lined up our data from smallest to largest.</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Mean</a:t>
            </a:r>
          </a:p>
        </p:txBody>
      </p:sp>
    </p:spTree>
    <p:extLst>
      <p:ext uri="{BB962C8B-B14F-4D97-AF65-F5344CB8AC3E}">
        <p14:creationId xmlns:p14="http://schemas.microsoft.com/office/powerpoint/2010/main" val="298520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1077218"/>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The median is the middle number in a data set.</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Median</a:t>
            </a:r>
          </a:p>
        </p:txBody>
      </p:sp>
    </p:spTree>
    <p:extLst>
      <p:ext uri="{BB962C8B-B14F-4D97-AF65-F5344CB8AC3E}">
        <p14:creationId xmlns:p14="http://schemas.microsoft.com/office/powerpoint/2010/main" val="47608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1632204" y="1523600"/>
            <a:ext cx="8927592" cy="3539430"/>
          </a:xfrm>
          <a:prstGeom prst="rect">
            <a:avLst/>
          </a:prstGeom>
          <a:noFill/>
        </p:spPr>
        <p:txBody>
          <a:bodyPr wrap="square" rtlCol="0">
            <a:spAutoFit/>
          </a:bodyPr>
          <a:lstStyle/>
          <a:p>
            <a:pPr marL="457200" indent="-457200">
              <a:buFont typeface="Wingdings" panose="05000000000000000000" pitchFamily="2" charset="2"/>
              <a:buChar char="§"/>
            </a:pPr>
            <a:r>
              <a:rPr lang="en-US" sz="3200" b="0" i="0" dirty="0">
                <a:solidFill>
                  <a:srgbClr val="333333"/>
                </a:solidFill>
                <a:effectLst/>
                <a:latin typeface="Roboto" panose="02000000000000000000" pitchFamily="2" charset="0"/>
              </a:rPr>
              <a:t>The mode is the value that occurs the most often in a data set</a:t>
            </a:r>
          </a:p>
          <a:p>
            <a:pPr marL="457200" indent="-457200">
              <a:buFont typeface="Wingdings" panose="05000000000000000000" pitchFamily="2" charset="2"/>
              <a:buChar char="§"/>
            </a:pPr>
            <a:endParaRPr lang="en-US" sz="3200" dirty="0">
              <a:solidFill>
                <a:srgbClr val="333333"/>
              </a:solidFill>
              <a:latin typeface="Roboto" panose="02000000000000000000" pitchFamily="2" charset="0"/>
            </a:endParaRPr>
          </a:p>
          <a:p>
            <a:pPr marL="457200" indent="-457200">
              <a:buFont typeface="Wingdings" panose="05000000000000000000" pitchFamily="2" charset="2"/>
              <a:buChar char="§"/>
            </a:pPr>
            <a:r>
              <a:rPr lang="en-US" sz="3200" dirty="0">
                <a:solidFill>
                  <a:srgbClr val="333333"/>
                </a:solidFill>
                <a:latin typeface="Roboto" panose="02000000000000000000" pitchFamily="2" charset="0"/>
              </a:rPr>
              <a:t>The word mode comes from the </a:t>
            </a:r>
            <a:r>
              <a:rPr lang="en-US" sz="3200" dirty="0" err="1">
                <a:solidFill>
                  <a:srgbClr val="333333"/>
                </a:solidFill>
                <a:latin typeface="Roboto" panose="02000000000000000000" pitchFamily="2" charset="0"/>
              </a:rPr>
              <a:t>latin</a:t>
            </a:r>
            <a:r>
              <a:rPr lang="en-US" sz="3200" dirty="0">
                <a:solidFill>
                  <a:srgbClr val="333333"/>
                </a:solidFill>
                <a:latin typeface="Roboto" panose="02000000000000000000" pitchFamily="2" charset="0"/>
              </a:rPr>
              <a:t> word modus, which means “manner, fashion or style” and gives us the French expression a la mode, meaning fashionable</a:t>
            </a:r>
            <a:endParaRPr lang="en-US" sz="3000" dirty="0"/>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rmAutofit fontScale="90000"/>
          </a:bodyPr>
          <a:lstStyle/>
          <a:p>
            <a:r>
              <a:rPr lang="en-PH" b="1" dirty="0"/>
              <a:t>Mode</a:t>
            </a:r>
          </a:p>
        </p:txBody>
      </p:sp>
    </p:spTree>
    <p:extLst>
      <p:ext uri="{BB962C8B-B14F-4D97-AF65-F5344CB8AC3E}">
        <p14:creationId xmlns:p14="http://schemas.microsoft.com/office/powerpoint/2010/main" val="15977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538348" y="1129207"/>
            <a:ext cx="11115303" cy="713272"/>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PH" sz="3000" dirty="0">
                <a:latin typeface="Calibri (Body)"/>
              </a:rPr>
              <a:t>A distribution shows us how often each value occurs in a data set.</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Autofit/>
          </a:bodyPr>
          <a:lstStyle/>
          <a:p>
            <a:r>
              <a:rPr lang="en-PH" sz="4900" b="1" dirty="0"/>
              <a:t>Distribution</a:t>
            </a:r>
          </a:p>
        </p:txBody>
      </p:sp>
    </p:spTree>
    <p:extLst>
      <p:ext uri="{BB962C8B-B14F-4D97-AF65-F5344CB8AC3E}">
        <p14:creationId xmlns:p14="http://schemas.microsoft.com/office/powerpoint/2010/main" val="20404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CCRNFLRL</a:t>
            </a:r>
            <a:endParaRPr lang="en-PH" dirty="0"/>
          </a:p>
        </p:txBody>
      </p:sp>
      <p:sp>
        <p:nvSpPr>
          <p:cNvPr id="5" name="TextBox 4">
            <a:extLst>
              <a:ext uri="{FF2B5EF4-FFF2-40B4-BE49-F238E27FC236}">
                <a16:creationId xmlns:a16="http://schemas.microsoft.com/office/drawing/2014/main" id="{5D3DB76E-5333-0C5C-3566-98EDDB99D618}"/>
              </a:ext>
            </a:extLst>
          </p:cNvPr>
          <p:cNvSpPr txBox="1"/>
          <p:nvPr/>
        </p:nvSpPr>
        <p:spPr>
          <a:xfrm>
            <a:off x="538348" y="1129207"/>
            <a:ext cx="11115303" cy="2790764"/>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PH" sz="3000" dirty="0">
                <a:latin typeface="Calibri (Body)"/>
              </a:rPr>
              <a:t>A distribution of data that has roughly the same amount of data on either side of the middle, and has its most common values around the middle of the data.</a:t>
            </a:r>
          </a:p>
          <a:p>
            <a:pPr marL="457200" indent="-457200">
              <a:lnSpc>
                <a:spcPct val="150000"/>
              </a:lnSpc>
              <a:buFont typeface="Wingdings" panose="05000000000000000000" pitchFamily="2" charset="2"/>
              <a:buChar char="q"/>
            </a:pPr>
            <a:r>
              <a:rPr lang="en-PH" sz="3000" dirty="0">
                <a:latin typeface="Calibri (Body)"/>
              </a:rPr>
              <a:t>Data that are distributed normally have a symmetrical bell shape.</a:t>
            </a:r>
          </a:p>
        </p:txBody>
      </p:sp>
      <p:sp>
        <p:nvSpPr>
          <p:cNvPr id="9" name="Title 1">
            <a:extLst>
              <a:ext uri="{FF2B5EF4-FFF2-40B4-BE49-F238E27FC236}">
                <a16:creationId xmlns:a16="http://schemas.microsoft.com/office/drawing/2014/main" id="{8D541583-5370-0F81-E2F7-BA17AF7A7528}"/>
              </a:ext>
            </a:extLst>
          </p:cNvPr>
          <p:cNvSpPr>
            <a:spLocks noGrp="1"/>
          </p:cNvSpPr>
          <p:nvPr>
            <p:ph type="ctrTitle"/>
          </p:nvPr>
        </p:nvSpPr>
        <p:spPr>
          <a:xfrm>
            <a:off x="1524000" y="350846"/>
            <a:ext cx="9144000" cy="718459"/>
          </a:xfrm>
        </p:spPr>
        <p:txBody>
          <a:bodyPr>
            <a:noAutofit/>
          </a:bodyPr>
          <a:lstStyle/>
          <a:p>
            <a:r>
              <a:rPr lang="en-PH" sz="4900" b="1" dirty="0"/>
              <a:t>Normal</a:t>
            </a:r>
          </a:p>
        </p:txBody>
      </p:sp>
      <p:pic>
        <p:nvPicPr>
          <p:cNvPr id="3" name="Picture 2" descr="Chart&#10;&#10;Description automatically generated">
            <a:extLst>
              <a:ext uri="{FF2B5EF4-FFF2-40B4-BE49-F238E27FC236}">
                <a16:creationId xmlns:a16="http://schemas.microsoft.com/office/drawing/2014/main" id="{98F06A9E-6BC3-3C78-6ECC-D05D92E979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1405" y="4012489"/>
            <a:ext cx="3949188" cy="2034533"/>
          </a:xfrm>
          <a:prstGeom prst="rect">
            <a:avLst/>
          </a:prstGeom>
        </p:spPr>
      </p:pic>
    </p:spTree>
    <p:extLst>
      <p:ext uri="{BB962C8B-B14F-4D97-AF65-F5344CB8AC3E}">
        <p14:creationId xmlns:p14="http://schemas.microsoft.com/office/powerpoint/2010/main" val="2823203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2390</TotalTime>
  <Words>870</Words>
  <Application>Microsoft Office PowerPoint</Application>
  <PresentationFormat>Widescreen</PresentationFormat>
  <Paragraphs>193</Paragraphs>
  <Slides>36</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(Body)</vt:lpstr>
      <vt:lpstr>Calibri Light</vt:lpstr>
      <vt:lpstr>Cambria Math</vt:lpstr>
      <vt:lpstr>Roboto</vt:lpstr>
      <vt:lpstr>Wingdings</vt:lpstr>
      <vt:lpstr>Office Theme</vt:lpstr>
      <vt:lpstr>Statistics Review</vt:lpstr>
      <vt:lpstr>What can Statistics do?</vt:lpstr>
      <vt:lpstr>Descriptive Statistics</vt:lpstr>
      <vt:lpstr>Inferential Statistics</vt:lpstr>
      <vt:lpstr>Mean</vt:lpstr>
      <vt:lpstr>Median</vt:lpstr>
      <vt:lpstr>Mode</vt:lpstr>
      <vt:lpstr>Distribution</vt:lpstr>
      <vt:lpstr>Normal</vt:lpstr>
      <vt:lpstr>Symmetric Distribution </vt:lpstr>
      <vt:lpstr>Skewed Distribution</vt:lpstr>
      <vt:lpstr>Skewed Distribution</vt:lpstr>
      <vt:lpstr>PowerPoint Presentation</vt:lpstr>
      <vt:lpstr>PowerPoint Presentation</vt:lpstr>
      <vt:lpstr>PowerPoint Presentation</vt:lpstr>
      <vt:lpstr>PowerPoint Presentation</vt:lpstr>
      <vt:lpstr>PowerPoint Presentation</vt:lpstr>
      <vt:lpstr>PowerPoint Presentation</vt:lpstr>
      <vt:lpstr>Range</vt:lpstr>
      <vt:lpstr>Mean, Median, Mode and Range</vt:lpstr>
      <vt:lpstr>Mean</vt:lpstr>
      <vt:lpstr>Median</vt:lpstr>
      <vt:lpstr>Mode</vt:lpstr>
      <vt:lpstr>Range</vt:lpstr>
      <vt:lpstr>Mean, Median, Mode and Range</vt:lpstr>
      <vt:lpstr>Mean</vt:lpstr>
      <vt:lpstr>Median</vt:lpstr>
      <vt:lpstr>Mode</vt:lpstr>
      <vt:lpstr>Range</vt:lpstr>
      <vt:lpstr>Data Visualization</vt:lpstr>
      <vt:lpstr>Frequency Table</vt:lpstr>
      <vt:lpstr>Relative Frequency Table</vt:lpstr>
      <vt:lpstr>Bar Chart</vt:lpstr>
      <vt:lpstr>Bar Chart</vt:lpstr>
      <vt:lpstr>Pie Chart</vt:lpstr>
      <vt:lpstr>Pictograph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266</cp:revision>
  <dcterms:created xsi:type="dcterms:W3CDTF">2022-05-11T03:47:05Z</dcterms:created>
  <dcterms:modified xsi:type="dcterms:W3CDTF">2023-04-04T04:40:59Z</dcterms:modified>
</cp:coreProperties>
</file>