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432" r:id="rId2"/>
    <p:sldId id="440" r:id="rId3"/>
    <p:sldId id="444" r:id="rId4"/>
    <p:sldId id="447" r:id="rId5"/>
    <p:sldId id="445" r:id="rId6"/>
    <p:sldId id="460" r:id="rId7"/>
    <p:sldId id="448" r:id="rId8"/>
    <p:sldId id="446" r:id="rId9"/>
    <p:sldId id="464" r:id="rId10"/>
    <p:sldId id="465" r:id="rId11"/>
    <p:sldId id="466" r:id="rId12"/>
    <p:sldId id="467" r:id="rId13"/>
    <p:sldId id="468" r:id="rId14"/>
    <p:sldId id="463" r:id="rId15"/>
    <p:sldId id="450" r:id="rId16"/>
    <p:sldId id="452" r:id="rId17"/>
    <p:sldId id="453" r:id="rId18"/>
    <p:sldId id="454" r:id="rId19"/>
    <p:sldId id="455" r:id="rId20"/>
    <p:sldId id="456" r:id="rId21"/>
    <p:sldId id="457" r:id="rId22"/>
    <p:sldId id="469" r:id="rId23"/>
    <p:sldId id="459" r:id="rId24"/>
    <p:sldId id="470" r:id="rId25"/>
    <p:sldId id="461" r:id="rId26"/>
    <p:sldId id="46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66"/>
    <a:srgbClr val="FFFAEA"/>
    <a:srgbClr val="FF6600"/>
    <a:srgbClr val="FFFF66"/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39" autoAdjust="0"/>
    <p:restoredTop sz="78933" autoAdjust="0"/>
  </p:normalViewPr>
  <p:slideViewPr>
    <p:cSldViewPr snapToGrid="0">
      <p:cViewPr>
        <p:scale>
          <a:sx n="95" d="100"/>
          <a:sy n="95" d="100"/>
        </p:scale>
        <p:origin x="1648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88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8DA85-FF01-6B48-9147-34182FDA6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6CF9D-0729-D1FB-06A5-A80B2F0B6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32F49D-D92D-BA58-B3CD-07D6EB664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E98927-D1B4-FE75-F7E7-657F773FA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27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2A452-9F75-DFF8-A0DB-07807A03C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F7B12A-BF10-E752-9EE7-A87E1E9E58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D0625D-13EE-BC38-5D90-D75B0ECE7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BAB85-BE74-2EE7-D2DA-C023340D0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33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CCRNFLRL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CCRNFLRL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CCRNFLRL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CCRNFLRL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CCRNFLRL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8/26/25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CCRNFLRL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8/26/25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7.png"/><Relationship Id="rId7" Type="http://schemas.openxmlformats.org/officeDocument/2006/relationships/image" Target="../media/image3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17.png"/><Relationship Id="rId7" Type="http://schemas.openxmlformats.org/officeDocument/2006/relationships/image" Target="../media/image4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17.png"/><Relationship Id="rId7" Type="http://schemas.openxmlformats.org/officeDocument/2006/relationships/image" Target="../media/image4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7.png"/><Relationship Id="rId7" Type="http://schemas.openxmlformats.org/officeDocument/2006/relationships/image" Target="../media/image52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17.png"/><Relationship Id="rId7" Type="http://schemas.openxmlformats.org/officeDocument/2006/relationships/image" Target="../media/image58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17.png"/><Relationship Id="rId7" Type="http://schemas.openxmlformats.org/officeDocument/2006/relationships/image" Target="../media/image6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FB29E0E-5DA4-F678-26BB-EBBB63EC6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50D731-D9A3-871F-8A6B-EF5786C8A9C9}"/>
                  </a:ext>
                </a:extLst>
              </p:cNvPr>
              <p:cNvSpPr txBox="1"/>
              <p:nvPr/>
            </p:nvSpPr>
            <p:spPr>
              <a:xfrm>
                <a:off x="838200" y="4788352"/>
                <a:ext cx="8519160" cy="17081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100" b="1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States</a:t>
                </a:r>
                <a:r>
                  <a:rPr lang="en-GB" sz="2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GB" sz="2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GB" sz="2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100" b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Actions</a:t>
                </a:r>
                <a:r>
                  <a:rPr lang="en-GB" sz="2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𝒜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𝑈𝑃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𝐷𝑂𝑊𝑁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𝐿𝐸𝐹𝑇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𝑅𝐼𝐺𝐻𝑇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100" b="1" dirty="0">
                    <a:solidFill>
                      <a:srgbClr val="00B0F0"/>
                    </a:solidFill>
                    <a:ea typeface="Cambria Math" panose="02040503050406030204" pitchFamily="18" charset="0"/>
                  </a:rPr>
                  <a:t>Policy</a:t>
                </a:r>
                <a:r>
                  <a:rPr lang="en-GB" sz="2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PH" sz="2100"/>
                      <m:t>From</m:t>
                    </m:r>
                    <m:r>
                      <m:rPr>
                        <m:nor/>
                      </m:rPr>
                      <a:rPr lang="en-PH" sz="2100"/>
                      <m:t> </m:t>
                    </m:r>
                    <m:r>
                      <m:rPr>
                        <m:nor/>
                      </m:rPr>
                      <a:rPr lang="en-PH" sz="2100"/>
                      <m:t>every</m:t>
                    </m:r>
                    <m:r>
                      <m:rPr>
                        <m:nor/>
                      </m:rPr>
                      <a:rPr lang="en-PH" sz="2100"/>
                      <m:t> </m:t>
                    </m:r>
                    <m:r>
                      <m:rPr>
                        <m:nor/>
                      </m:rPr>
                      <a:rPr lang="en-PH" sz="2100"/>
                      <m:t>state</m:t>
                    </m:r>
                    <m:r>
                      <m:rPr>
                        <m:nor/>
                      </m:rPr>
                      <a:rPr lang="en-PH" sz="2100"/>
                      <m:t>, </m:t>
                    </m:r>
                    <m:r>
                      <m:rPr>
                        <m:nor/>
                      </m:rPr>
                      <a:rPr lang="en-PH" sz="2100"/>
                      <m:t>choose</m:t>
                    </m:r>
                    <m:r>
                      <m:rPr>
                        <m:nor/>
                      </m:rPr>
                      <a:rPr lang="en-PH" sz="2100"/>
                      <m:t> </m:t>
                    </m:r>
                    <m:r>
                      <m:rPr>
                        <m:nor/>
                      </m:rPr>
                      <a:rPr lang="en-PH" sz="2100"/>
                      <m:t>each</m:t>
                    </m:r>
                    <m:r>
                      <m:rPr>
                        <m:nor/>
                      </m:rPr>
                      <a:rPr lang="en-PH" sz="2100"/>
                      <m:t> </m:t>
                    </m:r>
                    <m:r>
                      <m:rPr>
                        <m:nor/>
                      </m:rPr>
                      <a:rPr lang="en-PH" sz="2100"/>
                      <m:t>action</m:t>
                    </m:r>
                    <m:r>
                      <m:rPr>
                        <m:nor/>
                      </m:rPr>
                      <a:rPr lang="en-PH" sz="2100"/>
                      <m:t> </m:t>
                    </m:r>
                    <m:r>
                      <m:rPr>
                        <m:nor/>
                      </m:rPr>
                      <a:rPr lang="en-PH" sz="2100"/>
                      <m:t>with</m:t>
                    </m:r>
                    <m:r>
                      <m:rPr>
                        <m:nor/>
                      </m:rPr>
                      <a:rPr lang="en-PH" sz="2100"/>
                      <m:t> </m:t>
                    </m:r>
                    <m:r>
                      <m:rPr>
                        <m:nor/>
                      </m:rPr>
                      <a:rPr lang="en-PH" sz="2100"/>
                      <m:t>probability</m:t>
                    </m:r>
                    <m:r>
                      <m:rPr>
                        <m:nor/>
                      </m:rPr>
                      <a:rPr lang="en-PH" sz="2100"/>
                      <m:t> 0.25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100" b="1" dirty="0">
                    <a:solidFill>
                      <a:srgbClr val="00B050"/>
                    </a:solidFill>
                    <a:ea typeface="Cambria Math" panose="02040503050406030204" pitchFamily="18" charset="0"/>
                  </a:rPr>
                  <a:t>Reward</a:t>
                </a:r>
                <a:r>
                  <a:rPr lang="en-GB" sz="2100" dirty="0">
                    <a:ea typeface="Cambria Math" panose="02040503050406030204" pitchFamily="18" charset="0"/>
                  </a:rPr>
                  <a:t> (</a:t>
                </a:r>
                <a14:m>
                  <m:oMath xmlns:m="http://schemas.openxmlformats.org/officeDocument/2006/math">
                    <m:r>
                      <a:rPr lang="en-GB" sz="2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ℛ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=−1) 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𝑝𝑒𝑟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𝑠𝑡𝑒𝑝</m:t>
                    </m:r>
                  </m:oMath>
                </a14:m>
                <a:endParaRPr lang="en-GB" sz="21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100" dirty="0">
                    <a:ea typeface="Cambria Math" panose="02040503050406030204" pitchFamily="18" charset="0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GB" sz="2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2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550D731-D9A3-871F-8A6B-EF5786C8A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88352"/>
                <a:ext cx="8519160" cy="1708160"/>
              </a:xfrm>
              <a:prstGeom prst="rect">
                <a:avLst/>
              </a:prstGeom>
              <a:blipFill>
                <a:blip r:embed="rId2"/>
                <a:stretch>
                  <a:fillRect l="-745" t="-735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241D281F-158E-27AF-9F2F-97116AD39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900" dirty="0"/>
              <a:t>Exercise 4: 3x3 </a:t>
            </a:r>
            <a:r>
              <a:rPr lang="en-US" sz="3900" dirty="0" err="1"/>
              <a:t>Gridworld</a:t>
            </a:r>
            <a:endParaRPr lang="en-US" sz="3900" dirty="0"/>
          </a:p>
        </p:txBody>
      </p:sp>
      <p:pic>
        <p:nvPicPr>
          <p:cNvPr id="27" name="Picture 2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60256A-C550-1F29-12D1-1BA88C2E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368" t="53425" r="35802" b="25544"/>
          <a:stretch/>
        </p:blipFill>
        <p:spPr>
          <a:xfrm>
            <a:off x="7279640" y="1532148"/>
            <a:ext cx="2890800" cy="180025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85550636-F4E0-186B-DF44-1ECE441372B1}"/>
              </a:ext>
            </a:extLst>
          </p:cNvPr>
          <p:cNvSpPr txBox="1"/>
          <p:nvPr/>
        </p:nvSpPr>
        <p:spPr>
          <a:xfrm>
            <a:off x="8297754" y="3293568"/>
            <a:ext cx="85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DOWN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1BC05C-E74D-810E-BAA6-9CD909E47D93}"/>
              </a:ext>
            </a:extLst>
          </p:cNvPr>
          <p:cNvSpPr txBox="1"/>
          <p:nvPr/>
        </p:nvSpPr>
        <p:spPr>
          <a:xfrm>
            <a:off x="8454317" y="1468290"/>
            <a:ext cx="54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UP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C19F54-FD26-1BF8-66D0-0922066098ED}"/>
              </a:ext>
            </a:extLst>
          </p:cNvPr>
          <p:cNvSpPr txBox="1"/>
          <p:nvPr/>
        </p:nvSpPr>
        <p:spPr>
          <a:xfrm>
            <a:off x="7183121" y="2367450"/>
            <a:ext cx="735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62CA4C-DD32-3838-A6AB-D99CAA67F1C6}"/>
              </a:ext>
            </a:extLst>
          </p:cNvPr>
          <p:cNvSpPr txBox="1"/>
          <p:nvPr/>
        </p:nvSpPr>
        <p:spPr>
          <a:xfrm>
            <a:off x="9434757" y="2367450"/>
            <a:ext cx="83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B4B7A8-E679-4FB1-067C-277B489C5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835972"/>
              </p:ext>
            </p:extLst>
          </p:nvPr>
        </p:nvGraphicFramePr>
        <p:xfrm>
          <a:off x="1757319" y="146829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2183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D48C75B-E911-5316-58DF-CAAC69B75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EAF393-4BC3-A3DB-C9E8-3B07DA557A6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EAF393-4BC3-A3DB-C9E8-3B07DA557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2A2A21-CE70-56AB-6244-4B56119B9C16}"/>
              </a:ext>
            </a:extLst>
          </p:cNvPr>
          <p:cNvGraphicFramePr>
            <a:graphicFrameLocks noGrp="1"/>
          </p:cNvGraphicFramePr>
          <p:nvPr/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F74CF-1BC8-5A9A-71DC-3BCF8A9C81C7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F74CF-1BC8-5A9A-71DC-3BCF8A9C8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EB90F2-0F83-7700-FFDE-5EA8BFCFEC9A}"/>
                  </a:ext>
                </a:extLst>
              </p:cNvPr>
              <p:cNvSpPr txBox="1"/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GB" sz="25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PH" sz="25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EB90F2-0F83-7700-FFDE-5EA8BFCFEC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163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C1AD3C5-E087-9ABD-40A5-DF81A0332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F1AE5-D678-0391-020A-427B82EC5E2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22F1AE5-D678-0391-020A-427B82EC5E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42E0D3-6D39-8FD5-4C2B-0429809096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790273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DDFD8F-C7BF-5DF7-3B81-0869FDB26A01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6DDFD8F-C7BF-5DF7-3B81-0869FDB26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BE6F34-4B80-8140-D86A-AC437610EF31}"/>
                  </a:ext>
                </a:extLst>
              </p:cNvPr>
              <p:cNvSpPr txBox="1"/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GB" sz="25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PH" sz="25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BE6F34-4B80-8140-D86A-AC437610E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8835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5BF6A16-7FD5-C515-CE27-17E33A8E0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D2EBF5-D28E-617B-EB61-2AD439719FB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5D2EBF5-D28E-617B-EB61-2AD439719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4991A3-145B-84B3-5397-01DAF65EF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07044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D75CC3-66F4-796B-0105-7B5439EEE1CA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D75CC3-66F4-796B-0105-7B5439EEE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45CB9A-75D1-4ED1-6BB5-DB95A4CBB183}"/>
                  </a:ext>
                </a:extLst>
              </p:cNvPr>
              <p:cNvSpPr txBox="1"/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GB" sz="25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PH" sz="25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945CB9A-75D1-4ED1-6BB5-DB95A4CBB1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61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7DCC023-BBE9-FEB7-B0F0-1EF497489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D479C4-AAFB-76AC-0E1A-0C15D965D3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BD479C4-AAFB-76AC-0E1A-0C15D965D3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CA99EA7-6940-1079-E74A-31792B92F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979699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EC98B5-6E48-1877-B26A-72560DB99AA2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EEC98B5-6E48-1877-B26A-72560DB99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2996F1-DE17-900E-EDCF-6E9BF1BA1E51}"/>
                  </a:ext>
                </a:extLst>
              </p:cNvPr>
              <p:cNvSpPr txBox="1"/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25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PH" sz="25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2996F1-DE17-900E-EDCF-6E9BF1BA1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6421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0C6E333-48C7-43D6-3F70-E8F768AD8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3AD76F-9800-A85E-18AC-5AED3126F9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53124"/>
              </p:ext>
            </p:extLst>
          </p:nvPr>
        </p:nvGraphicFramePr>
        <p:xfrm>
          <a:off x="4171900" y="2377821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E0DD844-3973-E827-EE22-90EB10E1A6B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E0DD844-3973-E827-EE22-90EB10E1A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413" t="-13208" r="-156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36013A-1674-BC3E-18A9-4F8E139F1AFE}"/>
                  </a:ext>
                </a:extLst>
              </p:cNvPr>
              <p:cNvSpPr txBox="1"/>
              <p:nvPr/>
            </p:nvSpPr>
            <p:spPr>
              <a:xfrm>
                <a:off x="3145885" y="6202551"/>
                <a:ext cx="5900229" cy="4154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𝑓𝑢𝑛𝑐𝑡𝑖𝑜𝑛𝑠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𝑔𝑟𝑖𝑑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36013A-1674-BC3E-18A9-4F8E139F1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85" y="6202551"/>
                <a:ext cx="5900229" cy="415498"/>
              </a:xfrm>
              <a:prstGeom prst="rect">
                <a:avLst/>
              </a:prstGeom>
              <a:blipFill>
                <a:blip r:embed="rId3"/>
                <a:stretch>
                  <a:fillRect b="-1351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534646-FC83-4897-452A-C1EC02704D29}"/>
                  </a:ext>
                </a:extLst>
              </p:cNvPr>
              <p:cNvSpPr txBox="1"/>
              <p:nvPr/>
            </p:nvSpPr>
            <p:spPr>
              <a:xfrm>
                <a:off x="5613399" y="5674446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534646-FC83-4897-452A-C1EC02704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399" y="5674446"/>
                <a:ext cx="965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49706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5050529-C281-1D53-2F6A-218C58DEC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45D430-BF72-FCA9-9E7E-28CD4E32B24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785909"/>
                <a:ext cx="10591800" cy="132556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45D430-BF72-FCA9-9E7E-28CD4E32B2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785909"/>
                <a:ext cx="10591800" cy="1325563"/>
              </a:xfrm>
              <a:blipFill>
                <a:blip r:embed="rId2"/>
                <a:stretch>
                  <a:fillRect l="-2156" t="-7547" r="-35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2CF5EC-2044-031F-9ADE-4E48CCEFA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116539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F70D30B-7215-EF7F-9FA8-C6714980E5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26352"/>
              </p:ext>
            </p:extLst>
          </p:nvPr>
        </p:nvGraphicFramePr>
        <p:xfrm>
          <a:off x="1510751" y="234696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p:sp>
        <p:nvSpPr>
          <p:cNvPr id="12" name="Quad Arrow 11">
            <a:extLst>
              <a:ext uri="{FF2B5EF4-FFF2-40B4-BE49-F238E27FC236}">
                <a16:creationId xmlns:a16="http://schemas.microsoft.com/office/drawing/2014/main" id="{FE27A121-4FA8-6C7D-8378-DA85AB8BABBA}"/>
              </a:ext>
            </a:extLst>
          </p:cNvPr>
          <p:cNvSpPr/>
          <p:nvPr/>
        </p:nvSpPr>
        <p:spPr>
          <a:xfrm>
            <a:off x="1714205" y="244077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Quad Arrow 12">
            <a:extLst>
              <a:ext uri="{FF2B5EF4-FFF2-40B4-BE49-F238E27FC236}">
                <a16:creationId xmlns:a16="http://schemas.microsoft.com/office/drawing/2014/main" id="{1AABEDA4-456E-F0CD-65AD-42B5E567B36A}"/>
              </a:ext>
            </a:extLst>
          </p:cNvPr>
          <p:cNvSpPr/>
          <p:nvPr/>
        </p:nvSpPr>
        <p:spPr>
          <a:xfrm>
            <a:off x="2984850" y="244077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Quad Arrow 13">
            <a:extLst>
              <a:ext uri="{FF2B5EF4-FFF2-40B4-BE49-F238E27FC236}">
                <a16:creationId xmlns:a16="http://schemas.microsoft.com/office/drawing/2014/main" id="{1C11445E-0C06-EF78-261E-07B4D33CBC6B}"/>
              </a:ext>
            </a:extLst>
          </p:cNvPr>
          <p:cNvSpPr/>
          <p:nvPr/>
        </p:nvSpPr>
        <p:spPr>
          <a:xfrm>
            <a:off x="2984850" y="35169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Quad Arrow 14">
            <a:extLst>
              <a:ext uri="{FF2B5EF4-FFF2-40B4-BE49-F238E27FC236}">
                <a16:creationId xmlns:a16="http://schemas.microsoft.com/office/drawing/2014/main" id="{ED8A9ED7-5DC3-76CD-0C8B-06330AB566A0}"/>
              </a:ext>
            </a:extLst>
          </p:cNvPr>
          <p:cNvSpPr/>
          <p:nvPr/>
        </p:nvSpPr>
        <p:spPr>
          <a:xfrm>
            <a:off x="1714205" y="35169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Quad Arrow 15">
            <a:extLst>
              <a:ext uri="{FF2B5EF4-FFF2-40B4-BE49-F238E27FC236}">
                <a16:creationId xmlns:a16="http://schemas.microsoft.com/office/drawing/2014/main" id="{62F07416-ABCC-C73B-65AB-7BE6C288F668}"/>
              </a:ext>
            </a:extLst>
          </p:cNvPr>
          <p:cNvSpPr/>
          <p:nvPr/>
        </p:nvSpPr>
        <p:spPr>
          <a:xfrm>
            <a:off x="4255495" y="35169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Quad Arrow 16">
            <a:extLst>
              <a:ext uri="{FF2B5EF4-FFF2-40B4-BE49-F238E27FC236}">
                <a16:creationId xmlns:a16="http://schemas.microsoft.com/office/drawing/2014/main" id="{44E04289-2A89-305C-C013-9F203CC279AB}"/>
              </a:ext>
            </a:extLst>
          </p:cNvPr>
          <p:cNvSpPr/>
          <p:nvPr/>
        </p:nvSpPr>
        <p:spPr>
          <a:xfrm>
            <a:off x="2984850" y="45900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271BFD-8B56-E9B4-9AB6-1328221C2651}"/>
                  </a:ext>
                </a:extLst>
              </p:cNvPr>
              <p:cNvSpPr txBox="1"/>
              <p:nvPr/>
            </p:nvSpPr>
            <p:spPr>
              <a:xfrm>
                <a:off x="2952250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E271BFD-8B56-E9B4-9AB6-1328221C2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50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35A55E-8DD9-D70E-2077-781AE1FB7C6E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335A55E-8DD9-D70E-2077-781AE1FB7C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21792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C68DF6A-A56A-73C0-5433-7F70FCFBA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4D8899-1CC8-D9A4-E473-C3D082C7F42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34D8899-1CC8-D9A4-E473-C3D082C7F4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209618-7D5E-182B-D792-1592AECAAA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992918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386DCB-A464-0FA5-D803-49BDFF101D0D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D386DCB-A464-0FA5-D803-49BDFF101D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F6648D-8B4D-762A-78FD-DF10A942A81A}"/>
                  </a:ext>
                </a:extLst>
              </p:cNvPr>
              <p:cNvSpPr txBox="1"/>
              <p:nvPr/>
            </p:nvSpPr>
            <p:spPr>
              <a:xfrm>
                <a:off x="838199" y="2377440"/>
                <a:ext cx="406997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8.  </m:t>
                      </m:r>
                      <m:sSub>
                        <m:sSubPr>
                          <m:ctrlPr>
                            <a:rPr lang="en-PH" sz="32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𝐿𝐸𝐹𝑇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F6648D-8B4D-762A-78FD-DF10A942A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377440"/>
                <a:ext cx="4069977" cy="58477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F68E95-24C0-840E-85B7-A79DBF62075B}"/>
                  </a:ext>
                </a:extLst>
              </p:cNvPr>
              <p:cNvSpPr txBox="1"/>
              <p:nvPr/>
            </p:nvSpPr>
            <p:spPr>
              <a:xfrm>
                <a:off x="838200" y="3136612"/>
                <a:ext cx="4069976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9.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F68E95-24C0-840E-85B7-A79DBF620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36612"/>
                <a:ext cx="4069976" cy="584775"/>
              </a:xfrm>
              <a:prstGeom prst="rect">
                <a:avLst/>
              </a:prstGeom>
              <a:blipFill>
                <a:blip r:embed="rId5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BD5A98-3A13-89FD-6770-B83EA6137BA8}"/>
                  </a:ext>
                </a:extLst>
              </p:cNvPr>
              <p:cNvSpPr txBox="1"/>
              <p:nvPr/>
            </p:nvSpPr>
            <p:spPr>
              <a:xfrm>
                <a:off x="838199" y="3895784"/>
                <a:ext cx="3599330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10.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BD5A98-3A13-89FD-6770-B83EA6137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95784"/>
                <a:ext cx="3599330" cy="584775"/>
              </a:xfrm>
              <a:prstGeom prst="rect">
                <a:avLst/>
              </a:prstGeom>
              <a:blipFill>
                <a:blip r:embed="rId6"/>
                <a:stretch>
                  <a:fillRect l="-348" r="-348"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596FAD-1073-5AAB-A8AF-8FA3D234D1AC}"/>
                  </a:ext>
                </a:extLst>
              </p:cNvPr>
              <p:cNvSpPr txBox="1"/>
              <p:nvPr/>
            </p:nvSpPr>
            <p:spPr>
              <a:xfrm>
                <a:off x="838200" y="4654956"/>
                <a:ext cx="4325682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11.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𝐷𝑂𝑊𝑁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3596FAD-1073-5AAB-A8AF-8FA3D234D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54956"/>
                <a:ext cx="4325682" cy="584775"/>
              </a:xfrm>
              <a:prstGeom prst="rect">
                <a:avLst/>
              </a:prstGeom>
              <a:blipFill>
                <a:blip r:embed="rId7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537B5C-7BD7-3389-B832-B0CE4756FA95}"/>
                  </a:ext>
                </a:extLst>
              </p:cNvPr>
              <p:cNvSpPr txBox="1"/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12. 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A537B5C-7BD7-3389-B832-B0CE4756F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694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740CED6-2837-35BD-FDFE-EEAA1994D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7F573A-6592-E39B-2B24-3E1D618C66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7F573A-6592-E39B-2B24-3E1D618C66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DDD7AD-5866-52D6-248A-E27859AD0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756262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66CA3B-B6F0-CB85-B2F3-4191189F2D45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B66CA3B-B6F0-CB85-B2F3-4191189F2D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A7EFA7-BE17-CDBB-BA20-781E2E7BB48C}"/>
                  </a:ext>
                </a:extLst>
              </p:cNvPr>
              <p:cNvSpPr txBox="1"/>
              <p:nvPr/>
            </p:nvSpPr>
            <p:spPr>
              <a:xfrm>
                <a:off x="838200" y="2377440"/>
                <a:ext cx="4029636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13.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𝐿𝐸𝐹𝑇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DA7EFA7-BE17-CDBB-BA20-781E2E7BB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7440"/>
                <a:ext cx="4029636" cy="584775"/>
              </a:xfrm>
              <a:prstGeom prst="rect">
                <a:avLst/>
              </a:prstGeom>
              <a:blipFill>
                <a:blip r:embed="rId4"/>
                <a:stretch>
                  <a:fillRect l="-938" r="-625" b="-20408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8C7037-CF64-DFA8-1A1E-024266CADAEA}"/>
                  </a:ext>
                </a:extLst>
              </p:cNvPr>
              <p:cNvSpPr txBox="1"/>
              <p:nvPr/>
            </p:nvSpPr>
            <p:spPr>
              <a:xfrm>
                <a:off x="838199" y="3136612"/>
                <a:ext cx="4352366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14.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8C7037-CF64-DFA8-1A1E-024266CAD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36612"/>
                <a:ext cx="4352366" cy="584775"/>
              </a:xfrm>
              <a:prstGeom prst="rect">
                <a:avLst/>
              </a:prstGeom>
              <a:blipFill>
                <a:blip r:embed="rId5"/>
                <a:stretch>
                  <a:fillRect b="-18367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C45D2-48DA-524C-45CC-46BB48758ADB}"/>
                  </a:ext>
                </a:extLst>
              </p:cNvPr>
              <p:cNvSpPr txBox="1"/>
              <p:nvPr/>
            </p:nvSpPr>
            <p:spPr>
              <a:xfrm>
                <a:off x="838201" y="3895784"/>
                <a:ext cx="3585882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15. 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0C45D2-48DA-524C-45CC-46BB48758A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895784"/>
                <a:ext cx="3585882" cy="584775"/>
              </a:xfrm>
              <a:prstGeom prst="rect">
                <a:avLst/>
              </a:prstGeom>
              <a:blipFill>
                <a:blip r:embed="rId6"/>
                <a:stretch>
                  <a:fillRect l="-1053" r="-702" b="-18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189725-C91F-27B2-4A2E-1F9E4606CC8D}"/>
                  </a:ext>
                </a:extLst>
              </p:cNvPr>
              <p:cNvSpPr txBox="1"/>
              <p:nvPr/>
            </p:nvSpPr>
            <p:spPr>
              <a:xfrm>
                <a:off x="838201" y="4654956"/>
                <a:ext cx="4352364" cy="584775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16.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𝐷𝑂𝑊𝑁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8189725-C91F-27B2-4A2E-1F9E4606C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4654956"/>
                <a:ext cx="4352364" cy="584775"/>
              </a:xfrm>
              <a:prstGeom prst="rect">
                <a:avLst/>
              </a:prstGeom>
              <a:blipFill>
                <a:blip r:embed="rId7"/>
                <a:stretch>
                  <a:fillRect l="-290" b="-18000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244887-EA93-39C4-57C8-E635AFF9DCF6}"/>
                  </a:ext>
                </a:extLst>
              </p:cNvPr>
              <p:cNvSpPr txBox="1"/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17. 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244887-EA93-39C4-57C8-E635AFF9D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34023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475EBD8C-2142-AA1C-DBB7-FBB6EB199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160C1-F3D7-3D10-F311-3984EDB5A0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C3160C1-F3D7-3D10-F311-3984EDB5A0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E47F721-ED59-B82A-5E0E-1E6ACD7D0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327942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B0392E-6C69-D89D-4563-CDC4993E38A2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5B0392E-6C69-D89D-4563-CDC4993E3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84F02E-8CA4-FECC-7E54-46508358A05D}"/>
                  </a:ext>
                </a:extLst>
              </p:cNvPr>
              <p:cNvSpPr txBox="1"/>
              <p:nvPr/>
            </p:nvSpPr>
            <p:spPr>
              <a:xfrm>
                <a:off x="838199" y="2377440"/>
                <a:ext cx="4264577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18.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𝐿𝐸𝐹𝑇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84F02E-8CA4-FECC-7E54-46508358A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377440"/>
                <a:ext cx="4264577" cy="58477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FD592C-5E24-855A-60AB-6583587F7E66}"/>
                  </a:ext>
                </a:extLst>
              </p:cNvPr>
              <p:cNvSpPr txBox="1"/>
              <p:nvPr/>
            </p:nvSpPr>
            <p:spPr>
              <a:xfrm>
                <a:off x="838200" y="3136612"/>
                <a:ext cx="4532508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19.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FD592C-5E24-855A-60AB-6583587F7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36612"/>
                <a:ext cx="4532508" cy="584775"/>
              </a:xfrm>
              <a:prstGeom prst="rect">
                <a:avLst/>
              </a:prstGeom>
              <a:blipFill>
                <a:blip r:embed="rId5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2808FF-BD92-5421-BA87-65FBD448D8ED}"/>
                  </a:ext>
                </a:extLst>
              </p:cNvPr>
              <p:cNvSpPr txBox="1"/>
              <p:nvPr/>
            </p:nvSpPr>
            <p:spPr>
              <a:xfrm>
                <a:off x="838199" y="3895784"/>
                <a:ext cx="3687786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2808FF-BD92-5421-BA87-65FBD448D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95784"/>
                <a:ext cx="3687786" cy="584775"/>
              </a:xfrm>
              <a:prstGeom prst="rect">
                <a:avLst/>
              </a:prstGeom>
              <a:blipFill>
                <a:blip r:embed="rId6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100DBE-5196-9DCE-F542-B793BEDC6A3B}"/>
                  </a:ext>
                </a:extLst>
              </p:cNvPr>
              <p:cNvSpPr txBox="1"/>
              <p:nvPr/>
            </p:nvSpPr>
            <p:spPr>
              <a:xfrm>
                <a:off x="838200" y="4654956"/>
                <a:ext cx="4379259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𝐷𝑂𝑊𝑁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100DBE-5196-9DCE-F542-B793BEDC6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54956"/>
                <a:ext cx="4379259" cy="584775"/>
              </a:xfrm>
              <a:prstGeom prst="rect">
                <a:avLst/>
              </a:prstGeom>
              <a:blipFill>
                <a:blip r:embed="rId7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26CD44-D52B-C275-8076-2453AE7FEF20}"/>
                  </a:ext>
                </a:extLst>
              </p:cNvPr>
              <p:cNvSpPr txBox="1"/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22. 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026CD44-D52B-C275-8076-2453AE7FE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834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4BC20C2-1452-D2BF-94B2-8295551E8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64E026-AE2E-B9E5-B53C-7C30DB58A7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64E026-AE2E-B9E5-B53C-7C30DB58A7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7D22DB-9FD2-5D82-0789-AEDD0437B5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72140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E115E0-404E-236F-26DC-790CB4FD51CB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8E115E0-404E-236F-26DC-790CB4FD5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72772C-9051-BD1F-7A6B-51C1C3AEBADD}"/>
                  </a:ext>
                </a:extLst>
              </p:cNvPr>
              <p:cNvSpPr txBox="1"/>
              <p:nvPr/>
            </p:nvSpPr>
            <p:spPr>
              <a:xfrm>
                <a:off x="838200" y="2377440"/>
                <a:ext cx="4083424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23.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𝐿𝐸𝐹𝑇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F72772C-9051-BD1F-7A6B-51C1C3AEBA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7440"/>
                <a:ext cx="4083424" cy="58477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2AA54D-3258-152F-777C-A17F4AD84A34}"/>
                  </a:ext>
                </a:extLst>
              </p:cNvPr>
              <p:cNvSpPr txBox="1"/>
              <p:nvPr/>
            </p:nvSpPr>
            <p:spPr>
              <a:xfrm>
                <a:off x="838199" y="3136612"/>
                <a:ext cx="4341751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24.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A2AA54D-3258-152F-777C-A17F4AD84A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36612"/>
                <a:ext cx="4341751" cy="584775"/>
              </a:xfrm>
              <a:prstGeom prst="rect">
                <a:avLst/>
              </a:prstGeom>
              <a:blipFill>
                <a:blip r:embed="rId5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19EF2-63FA-E5F0-CA3D-B8DA7032543D}"/>
                  </a:ext>
                </a:extLst>
              </p:cNvPr>
              <p:cNvSpPr txBox="1"/>
              <p:nvPr/>
            </p:nvSpPr>
            <p:spPr>
              <a:xfrm>
                <a:off x="838199" y="3895784"/>
                <a:ext cx="3578259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25.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1E19EF2-63FA-E5F0-CA3D-B8DA70325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95784"/>
                <a:ext cx="3578259" cy="584775"/>
              </a:xfrm>
              <a:prstGeom prst="rect">
                <a:avLst/>
              </a:prstGeom>
              <a:blipFill>
                <a:blip r:embed="rId6"/>
                <a:stretch>
                  <a:fillRect l="-702" r="-1053"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FB61C8-ED14-235E-26FE-817CB2CF2F79}"/>
                  </a:ext>
                </a:extLst>
              </p:cNvPr>
              <p:cNvSpPr txBox="1"/>
              <p:nvPr/>
            </p:nvSpPr>
            <p:spPr>
              <a:xfrm>
                <a:off x="838199" y="4654956"/>
                <a:ext cx="4432230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26.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𝐷𝑂𝑊𝑁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FB61C8-ED14-235E-26FE-817CB2CF2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654956"/>
                <a:ext cx="4432230" cy="584775"/>
              </a:xfrm>
              <a:prstGeom prst="rect">
                <a:avLst/>
              </a:prstGeom>
              <a:blipFill>
                <a:blip r:embed="rId7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F250AF-7DF8-373A-4F23-5B748854787F}"/>
                  </a:ext>
                </a:extLst>
              </p:cNvPr>
              <p:cNvSpPr txBox="1"/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27. 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6F250AF-7DF8-373A-4F23-5B7488547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1942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C6B1ED8-A737-9BA1-2A1C-91697286F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AF7AB-4C5C-EB5E-B41B-F37D15FB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900" dirty="0"/>
              <a:t>Exercise 4: 3x3 </a:t>
            </a:r>
            <a:r>
              <a:rPr lang="en-US" sz="3900" dirty="0" err="1"/>
              <a:t>Gridworld</a:t>
            </a:r>
            <a:endParaRPr lang="en-US" sz="39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A369A9-06F3-1A0D-ADA2-CC378BBCB9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368" t="53425" r="35802" b="25544"/>
          <a:stretch/>
        </p:blipFill>
        <p:spPr>
          <a:xfrm>
            <a:off x="7279640" y="1532148"/>
            <a:ext cx="2890800" cy="1800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4DAAFC-03E9-DE6B-0B6D-B21EC96B3C36}"/>
                  </a:ext>
                </a:extLst>
              </p:cNvPr>
              <p:cNvSpPr txBox="1"/>
              <p:nvPr/>
            </p:nvSpPr>
            <p:spPr>
              <a:xfrm>
                <a:off x="838200" y="5093826"/>
                <a:ext cx="10957560" cy="15081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300" dirty="0">
                    <a:ea typeface="Cambria Math" panose="02040503050406030204" pitchFamily="18" charset="0"/>
                  </a:rPr>
                  <a:t>Undiscounted MDP </a:t>
                </a:r>
                <a14:m>
                  <m:oMath xmlns:m="http://schemas.openxmlformats.org/officeDocument/2006/math">
                    <m:r>
                      <a:rPr lang="en-GB" sz="23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2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2300" dirty="0">
                    <a:ea typeface="Cambria Math" panose="02040503050406030204" pitchFamily="18" charset="0"/>
                  </a:rPr>
                  <a:t>)</a:t>
                </a: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300" dirty="0">
                    <a:ea typeface="Cambria Math" panose="02040503050406030204" pitchFamily="18" charset="0"/>
                  </a:rPr>
                  <a:t>Non-terminal states </a:t>
                </a:r>
                <a14:m>
                  <m:oMath xmlns:m="http://schemas.openxmlformats.org/officeDocument/2006/math"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GB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00" dirty="0"/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US" sz="2300" dirty="0">
                    <a:ea typeface="Cambria Math" panose="02040503050406030204" pitchFamily="18" charset="0"/>
                  </a:rPr>
                  <a:t>Terminal State </a:t>
                </a:r>
                <a14:m>
                  <m:oMath xmlns:m="http://schemas.openxmlformats.org/officeDocument/2006/math"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3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300" dirty="0">
                  <a:ea typeface="Cambria Math" panose="02040503050406030204" pitchFamily="18" charset="0"/>
                </a:endParaRP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GB" sz="2300" dirty="0">
                    <a:ea typeface="Cambria Math" panose="02040503050406030204" pitchFamily="18" charset="0"/>
                  </a:rPr>
                  <a:t>Agent follows a uniform random policy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4DAAFC-03E9-DE6B-0B6D-B21EC96B3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093826"/>
                <a:ext cx="10957560" cy="1508105"/>
              </a:xfrm>
              <a:prstGeom prst="rect">
                <a:avLst/>
              </a:prstGeom>
              <a:blipFill>
                <a:blip r:embed="rId3"/>
                <a:stretch>
                  <a:fillRect l="-695" t="-3361" b="-7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FE0E91A-BA72-2097-D648-708D18C37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60657"/>
              </p:ext>
            </p:extLst>
          </p:nvPr>
        </p:nvGraphicFramePr>
        <p:xfrm>
          <a:off x="1757319" y="146829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095176F-B673-52FB-23B0-F588D752EA9B}"/>
              </a:ext>
            </a:extLst>
          </p:cNvPr>
          <p:cNvSpPr txBox="1"/>
          <p:nvPr/>
        </p:nvSpPr>
        <p:spPr>
          <a:xfrm>
            <a:off x="8297754" y="3293568"/>
            <a:ext cx="85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9B1D5-478C-FB43-8385-0D514A96874D}"/>
              </a:ext>
            </a:extLst>
          </p:cNvPr>
          <p:cNvSpPr txBox="1"/>
          <p:nvPr/>
        </p:nvSpPr>
        <p:spPr>
          <a:xfrm>
            <a:off x="8454317" y="1468290"/>
            <a:ext cx="54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E077C4-55F3-9BDC-DDEB-209339C3FF58}"/>
              </a:ext>
            </a:extLst>
          </p:cNvPr>
          <p:cNvSpPr txBox="1"/>
          <p:nvPr/>
        </p:nvSpPr>
        <p:spPr>
          <a:xfrm>
            <a:off x="7183121" y="2367450"/>
            <a:ext cx="735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7D5F61-43E1-ABF5-ADF1-C8FB023187A0}"/>
              </a:ext>
            </a:extLst>
          </p:cNvPr>
          <p:cNvSpPr txBox="1"/>
          <p:nvPr/>
        </p:nvSpPr>
        <p:spPr>
          <a:xfrm>
            <a:off x="9434757" y="2367450"/>
            <a:ext cx="83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</p:spTree>
    <p:extLst>
      <p:ext uri="{BB962C8B-B14F-4D97-AF65-F5344CB8AC3E}">
        <p14:creationId xmlns:p14="http://schemas.microsoft.com/office/powerpoint/2010/main" val="2142162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2A137B4-8B71-D9DA-AAD0-46F6A26DC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FD0B36-4AC5-4040-3485-D8240A74ACD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EFD0B36-4AC5-4040-3485-D8240A74A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3B7C346-6C44-A77D-B256-2E6F6D63F1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17952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17F15C-8385-1FA0-EC0F-2AE12C566C9B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17F15C-8385-1FA0-EC0F-2AE12C566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0693D-D838-5380-6F65-194125A3611F}"/>
                  </a:ext>
                </a:extLst>
              </p:cNvPr>
              <p:cNvSpPr txBox="1"/>
              <p:nvPr/>
            </p:nvSpPr>
            <p:spPr>
              <a:xfrm>
                <a:off x="838200" y="2377440"/>
                <a:ext cx="4110318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28.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𝐿𝐸𝐹𝑇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40693D-D838-5380-6F65-194125A36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7440"/>
                <a:ext cx="4110318" cy="584775"/>
              </a:xfrm>
              <a:prstGeom prst="rect">
                <a:avLst/>
              </a:prstGeom>
              <a:blipFill>
                <a:blip r:embed="rId4"/>
                <a:stretch>
                  <a:fillRect b="-2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295BDB-5960-962F-FA3C-8D65F86ED5FC}"/>
                  </a:ext>
                </a:extLst>
              </p:cNvPr>
              <p:cNvSpPr txBox="1"/>
              <p:nvPr/>
            </p:nvSpPr>
            <p:spPr>
              <a:xfrm>
                <a:off x="838200" y="3136612"/>
                <a:ext cx="4368558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29.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295BDB-5960-962F-FA3C-8D65F86ED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36612"/>
                <a:ext cx="4368558" cy="584775"/>
              </a:xfrm>
              <a:prstGeom prst="rect">
                <a:avLst/>
              </a:prstGeom>
              <a:blipFill>
                <a:blip r:embed="rId5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DDC456-30B3-7FC5-6A67-ED580172E6D9}"/>
                  </a:ext>
                </a:extLst>
              </p:cNvPr>
              <p:cNvSpPr txBox="1"/>
              <p:nvPr/>
            </p:nvSpPr>
            <p:spPr>
              <a:xfrm>
                <a:off x="838199" y="3895784"/>
                <a:ext cx="3564046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DDC456-30B3-7FC5-6A67-ED580172E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895784"/>
                <a:ext cx="3564046" cy="584775"/>
              </a:xfrm>
              <a:prstGeom prst="rect">
                <a:avLst/>
              </a:prstGeom>
              <a:blipFill>
                <a:blip r:embed="rId6"/>
                <a:stretch>
                  <a:fillRect l="-1056" r="-1056"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CFF185-BC6E-11C0-71B4-5E8217336E86}"/>
                  </a:ext>
                </a:extLst>
              </p:cNvPr>
              <p:cNvSpPr txBox="1"/>
              <p:nvPr/>
            </p:nvSpPr>
            <p:spPr>
              <a:xfrm>
                <a:off x="838199" y="4654956"/>
                <a:ext cx="4368558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𝐷𝑂𝑊𝑁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CFF185-BC6E-11C0-71B4-5E8217336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4654956"/>
                <a:ext cx="4368558" cy="584775"/>
              </a:xfrm>
              <a:prstGeom prst="rect">
                <a:avLst/>
              </a:prstGeom>
              <a:blipFill>
                <a:blip r:embed="rId7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F7AF45-710E-96B1-363D-FB4838CBF3DA}"/>
                  </a:ext>
                </a:extLst>
              </p:cNvPr>
              <p:cNvSpPr txBox="1"/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32. 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FF7AF45-710E-96B1-363D-FB4838CBF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641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F37802E-7AA7-973C-EBB6-E9CB914EA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EBB861-BD3B-AC63-0B79-96D9DCE3224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DEBB861-BD3B-AC63-0B79-96D9DCE32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DF05A2-A271-50E2-49D5-613E409EEB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630418"/>
              </p:ext>
            </p:extLst>
          </p:nvPr>
        </p:nvGraphicFramePr>
        <p:xfrm>
          <a:off x="6833050" y="237744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6A93E5-9A2B-83B0-1280-A923C3AE99C6}"/>
                  </a:ext>
                </a:extLst>
              </p:cNvPr>
              <p:cNvSpPr txBox="1"/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6A93E5-9A2B-83B0-1280-A923C3AE9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4549" y="5760060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2ED62D-6DC4-41E9-4293-CE20F860CD25}"/>
                  </a:ext>
                </a:extLst>
              </p:cNvPr>
              <p:cNvSpPr txBox="1"/>
              <p:nvPr/>
            </p:nvSpPr>
            <p:spPr>
              <a:xfrm>
                <a:off x="838200" y="2377440"/>
                <a:ext cx="4056530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𝐿𝐸𝐹𝑇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F2ED62D-6DC4-41E9-4293-CE20F860C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77440"/>
                <a:ext cx="4056530" cy="584775"/>
              </a:xfrm>
              <a:prstGeom prst="rect">
                <a:avLst/>
              </a:prstGeom>
              <a:blipFill>
                <a:blip r:embed="rId4"/>
                <a:stretch>
                  <a:fillRect l="-619" r="-619" b="-20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DEAC8-FD9B-AE23-D67B-1E503A0612C9}"/>
                  </a:ext>
                </a:extLst>
              </p:cNvPr>
              <p:cNvSpPr txBox="1"/>
              <p:nvPr/>
            </p:nvSpPr>
            <p:spPr>
              <a:xfrm>
                <a:off x="838199" y="3136612"/>
                <a:ext cx="4485565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𝑅𝐼𝐺𝐻𝑇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9FDEAC8-FD9B-AE23-D67B-1E503A061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36612"/>
                <a:ext cx="4485565" cy="584775"/>
              </a:xfrm>
              <a:prstGeom prst="rect">
                <a:avLst/>
              </a:prstGeom>
              <a:blipFill>
                <a:blip r:embed="rId5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169F92-1BE1-CB16-2A5E-3007094174E4}"/>
                  </a:ext>
                </a:extLst>
              </p:cNvPr>
              <p:cNvSpPr txBox="1"/>
              <p:nvPr/>
            </p:nvSpPr>
            <p:spPr>
              <a:xfrm>
                <a:off x="838200" y="3895784"/>
                <a:ext cx="3848200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35.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𝑈𝑃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169F92-1BE1-CB16-2A5E-300709417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895784"/>
                <a:ext cx="3848200" cy="584775"/>
              </a:xfrm>
              <a:prstGeom prst="rect">
                <a:avLst/>
              </a:prstGeom>
              <a:blipFill>
                <a:blip r:embed="rId6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ABA1F8-FD13-0A5E-4669-5EA62C7BF512}"/>
                  </a:ext>
                </a:extLst>
              </p:cNvPr>
              <p:cNvSpPr txBox="1"/>
              <p:nvPr/>
            </p:nvSpPr>
            <p:spPr>
              <a:xfrm>
                <a:off x="838200" y="4654956"/>
                <a:ext cx="4428486" cy="58477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dirty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PH" sz="32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PH" sz="3200" i="1" dirty="0" err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3200" b="0" i="1" dirty="0" smtClean="0">
                              <a:latin typeface="Cambria Math" panose="02040503050406030204" pitchFamily="18" charset="0"/>
                            </a:rPr>
                            <m:t>𝐷𝑂𝑊𝑁</m:t>
                          </m:r>
                        </m:e>
                      </m:d>
                      <m:r>
                        <a:rPr lang="en-PH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b="0" i="1" dirty="0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GB" sz="32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ABA1F8-FD13-0A5E-4669-5EA62C7BF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54956"/>
                <a:ext cx="4428486" cy="584775"/>
              </a:xfrm>
              <a:prstGeom prst="rect">
                <a:avLst/>
              </a:prstGeom>
              <a:blipFill>
                <a:blip r:embed="rId7"/>
                <a:stretch>
                  <a:fillRect b="-1800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C143F7-515B-E0A3-7438-30E6730EF5FA}"/>
                  </a:ext>
                </a:extLst>
              </p:cNvPr>
              <p:cNvSpPr txBox="1"/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37. 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C143F7-515B-E0A3-7438-30E6730EF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518093"/>
                <a:ext cx="2859742" cy="553998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4793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47306EB-32CC-91C5-E460-4FF25861E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F9E5F4-18D5-9B0C-3692-9096FF005016}"/>
                  </a:ext>
                </a:extLst>
              </p:cNvPr>
              <p:cNvSpPr txBox="1"/>
              <p:nvPr/>
            </p:nvSpPr>
            <p:spPr>
              <a:xfrm>
                <a:off x="3145885" y="6202551"/>
                <a:ext cx="5900229" cy="4154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1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𝑛𝑒𝑤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𝑝𝑜𝑙𝑖𝑐𝑖𝑒𝑠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GB" sz="21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𝑔𝑟𝑖𝑑</m:t>
                      </m:r>
                    </m:oMath>
                  </m:oMathPara>
                </a14:m>
                <a:endParaRPr lang="en-US" sz="21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3F9E5F4-18D5-9B0C-3692-9096FF005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885" y="6202551"/>
                <a:ext cx="5900229" cy="415498"/>
              </a:xfrm>
              <a:prstGeom prst="rect">
                <a:avLst/>
              </a:prstGeom>
              <a:blipFill>
                <a:blip r:embed="rId2"/>
                <a:stretch>
                  <a:fillRect b="-1351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7D49E0-455B-FE9D-EDAC-3195EE0FFF3D}"/>
                  </a:ext>
                </a:extLst>
              </p:cNvPr>
              <p:cNvSpPr txBox="1"/>
              <p:nvPr/>
            </p:nvSpPr>
            <p:spPr>
              <a:xfrm>
                <a:off x="2952250" y="5674446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B7D49E0-455B-FE9D-EDAC-3195EE0FFF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50" y="5674446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2AE2C2-CDAC-8363-F285-B52CE57F60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785909"/>
                <a:ext cx="10591800" cy="1325563"/>
              </a:xfrm>
              <a:prstGeom prst="rect">
                <a:avLst/>
              </a:prstGeom>
            </p:spPr>
            <p:txBody>
              <a:bodyPr>
                <a:normAutofit fontScale="90000"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2:  </a:t>
                </a:r>
                <a:r>
                  <a:rPr lang="en-US" b="0" dirty="0"/>
                  <a:t>Compute the action-value function and update the policy of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52AE2C2-CDAC-8363-F285-B52CE57F6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85909"/>
                <a:ext cx="10591800" cy="1325563"/>
              </a:xfrm>
              <a:prstGeom prst="rect">
                <a:avLst/>
              </a:prstGeom>
              <a:blipFill>
                <a:blip r:embed="rId4"/>
                <a:stretch>
                  <a:fillRect l="-2156" t="-12264" r="-359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12B0CC-97E8-12A0-0AEF-C617DF329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556202"/>
              </p:ext>
            </p:extLst>
          </p:nvPr>
        </p:nvGraphicFramePr>
        <p:xfrm>
          <a:off x="6908510" y="234696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0ED2F46-665A-5EFF-7317-7743B85C5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18011"/>
              </p:ext>
            </p:extLst>
          </p:nvPr>
        </p:nvGraphicFramePr>
        <p:xfrm>
          <a:off x="1510751" y="234696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p:sp>
        <p:nvSpPr>
          <p:cNvPr id="10" name="Quad Arrow 9">
            <a:extLst>
              <a:ext uri="{FF2B5EF4-FFF2-40B4-BE49-F238E27FC236}">
                <a16:creationId xmlns:a16="http://schemas.microsoft.com/office/drawing/2014/main" id="{9DA828EB-9280-6A25-2C8E-EF6E8C2FD17C}"/>
              </a:ext>
            </a:extLst>
          </p:cNvPr>
          <p:cNvSpPr/>
          <p:nvPr/>
        </p:nvSpPr>
        <p:spPr>
          <a:xfrm>
            <a:off x="1714205" y="244077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Quad Arrow 10">
            <a:extLst>
              <a:ext uri="{FF2B5EF4-FFF2-40B4-BE49-F238E27FC236}">
                <a16:creationId xmlns:a16="http://schemas.microsoft.com/office/drawing/2014/main" id="{9AAD427E-82BD-20A3-5FA9-E55BE94E0989}"/>
              </a:ext>
            </a:extLst>
          </p:cNvPr>
          <p:cNvSpPr/>
          <p:nvPr/>
        </p:nvSpPr>
        <p:spPr>
          <a:xfrm>
            <a:off x="2984850" y="244077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Quad Arrow 11">
            <a:extLst>
              <a:ext uri="{FF2B5EF4-FFF2-40B4-BE49-F238E27FC236}">
                <a16:creationId xmlns:a16="http://schemas.microsoft.com/office/drawing/2014/main" id="{2A36D0F4-0ECA-1695-4847-44AB8CD5B16F}"/>
              </a:ext>
            </a:extLst>
          </p:cNvPr>
          <p:cNvSpPr/>
          <p:nvPr/>
        </p:nvSpPr>
        <p:spPr>
          <a:xfrm>
            <a:off x="2984850" y="35169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Quad Arrow 12">
            <a:extLst>
              <a:ext uri="{FF2B5EF4-FFF2-40B4-BE49-F238E27FC236}">
                <a16:creationId xmlns:a16="http://schemas.microsoft.com/office/drawing/2014/main" id="{0E83768F-2211-B2A1-ED07-55F00C1E10EC}"/>
              </a:ext>
            </a:extLst>
          </p:cNvPr>
          <p:cNvSpPr/>
          <p:nvPr/>
        </p:nvSpPr>
        <p:spPr>
          <a:xfrm>
            <a:off x="1714205" y="35169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Quad Arrow 13">
            <a:extLst>
              <a:ext uri="{FF2B5EF4-FFF2-40B4-BE49-F238E27FC236}">
                <a16:creationId xmlns:a16="http://schemas.microsoft.com/office/drawing/2014/main" id="{7775E69C-6CDE-FAB9-93B5-A67E2B627A96}"/>
              </a:ext>
            </a:extLst>
          </p:cNvPr>
          <p:cNvSpPr/>
          <p:nvPr/>
        </p:nvSpPr>
        <p:spPr>
          <a:xfrm>
            <a:off x="4255495" y="35169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Quad Arrow 15">
            <a:extLst>
              <a:ext uri="{FF2B5EF4-FFF2-40B4-BE49-F238E27FC236}">
                <a16:creationId xmlns:a16="http://schemas.microsoft.com/office/drawing/2014/main" id="{19C62610-8BC1-D809-C939-F5786C374C3A}"/>
              </a:ext>
            </a:extLst>
          </p:cNvPr>
          <p:cNvSpPr/>
          <p:nvPr/>
        </p:nvSpPr>
        <p:spPr>
          <a:xfrm>
            <a:off x="2984850" y="4590060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B9DB2E-C81C-F217-B5F1-E2D5301D1E54}"/>
                  </a:ext>
                </a:extLst>
              </p:cNvPr>
              <p:cNvSpPr txBox="1"/>
              <p:nvPr/>
            </p:nvSpPr>
            <p:spPr>
              <a:xfrm>
                <a:off x="8350009" y="5674446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FB9DB2E-C81C-F217-B5F1-E2D5301D1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009" y="5674446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67751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4964F35-A85B-F1D3-CC79-70BAB12E0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BCD8E75-DB49-319B-E850-2678E6A1E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638725"/>
              </p:ext>
            </p:extLst>
          </p:nvPr>
        </p:nvGraphicFramePr>
        <p:xfrm>
          <a:off x="6908510" y="234696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/>
                        <a:t>?</a:t>
                      </a:r>
                      <a:endParaRPr lang="en-US" sz="3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8EA3823D-5F9A-C4B4-AE78-6F1A557FBC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785909"/>
                <a:ext cx="10887635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3: </a:t>
                </a:r>
                <a:r>
                  <a:rPr lang="en-US" b="0" dirty="0"/>
                  <a:t>Use DP to find the optimal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b="0" dirty="0"/>
                  <a:t> of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8EA3823D-5F9A-C4B4-AE78-6F1A557FB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785909"/>
                <a:ext cx="10887635" cy="1325563"/>
              </a:xfrm>
              <a:prstGeom prst="rect">
                <a:avLst/>
              </a:prstGeom>
              <a:blipFill>
                <a:blip r:embed="rId3"/>
                <a:stretch>
                  <a:fillRect l="-2212" t="-1320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9A8644-34FF-24AF-6CAF-7E8E9B3FE604}"/>
                  </a:ext>
                </a:extLst>
              </p:cNvPr>
              <p:cNvSpPr txBox="1"/>
              <p:nvPr/>
            </p:nvSpPr>
            <p:spPr>
              <a:xfrm>
                <a:off x="838200" y="2346960"/>
                <a:ext cx="246977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39.</m:t>
                      </m:r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99A8644-34FF-24AF-6CAF-7E8E9B3FE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46960"/>
                <a:ext cx="2469778" cy="553998"/>
              </a:xfrm>
              <a:prstGeom prst="rect">
                <a:avLst/>
              </a:prstGeom>
              <a:blipFill>
                <a:blip r:embed="rId4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551CE-AC51-65A2-448B-4C4219AA7E30}"/>
                  </a:ext>
                </a:extLst>
              </p:cNvPr>
              <p:cNvSpPr txBox="1"/>
              <p:nvPr/>
            </p:nvSpPr>
            <p:spPr>
              <a:xfrm>
                <a:off x="838199" y="3136446"/>
                <a:ext cx="246977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40. 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2551CE-AC51-65A2-448B-4C4219AA7E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36446"/>
                <a:ext cx="2469778" cy="553998"/>
              </a:xfrm>
              <a:prstGeom prst="rect">
                <a:avLst/>
              </a:prstGeom>
              <a:blipFill>
                <a:blip r:embed="rId5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915F2F-3350-75D7-4DB1-6EFDC2B3776C}"/>
                  </a:ext>
                </a:extLst>
              </p:cNvPr>
              <p:cNvSpPr txBox="1"/>
              <p:nvPr/>
            </p:nvSpPr>
            <p:spPr>
              <a:xfrm>
                <a:off x="838198" y="3925932"/>
                <a:ext cx="246977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41.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915F2F-3350-75D7-4DB1-6EFDC2B37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925932"/>
                <a:ext cx="2469778" cy="553998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D89C0F-FC02-7CD6-C05B-B30C2BCA1885}"/>
                  </a:ext>
                </a:extLst>
              </p:cNvPr>
              <p:cNvSpPr txBox="1"/>
              <p:nvPr/>
            </p:nvSpPr>
            <p:spPr>
              <a:xfrm>
                <a:off x="838198" y="5364948"/>
                <a:ext cx="246977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43.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D89C0F-FC02-7CD6-C05B-B30C2BCA1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364948"/>
                <a:ext cx="2469778" cy="553998"/>
              </a:xfrm>
              <a:prstGeom prst="rect">
                <a:avLst/>
              </a:prstGeom>
              <a:blipFill>
                <a:blip r:embed="rId7"/>
                <a:stretch>
                  <a:fillRect b="-1875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3754-7496-66CB-5ACE-B08C37301D0C}"/>
                  </a:ext>
                </a:extLst>
              </p:cNvPr>
              <p:cNvSpPr txBox="1"/>
              <p:nvPr/>
            </p:nvSpPr>
            <p:spPr>
              <a:xfrm>
                <a:off x="838198" y="6135135"/>
                <a:ext cx="246977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i="1" dirty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3000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i="1" dirty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30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PH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E433754-7496-66CB-5ACE-B08C37301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6135135"/>
                <a:ext cx="2469778" cy="553998"/>
              </a:xfrm>
              <a:prstGeom prst="rect">
                <a:avLst/>
              </a:prstGeom>
              <a:blipFill>
                <a:blip r:embed="rId8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B5F5F2-3168-87FE-4365-3B24A0992696}"/>
                  </a:ext>
                </a:extLst>
              </p:cNvPr>
              <p:cNvSpPr txBox="1"/>
              <p:nvPr/>
            </p:nvSpPr>
            <p:spPr>
              <a:xfrm>
                <a:off x="838198" y="4594762"/>
                <a:ext cx="2469778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42.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0B5F5F2-3168-87FE-4365-3B24A0992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594762"/>
                <a:ext cx="2469778" cy="553998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4495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845BD8F-4099-7965-7FB6-A567D2FF2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EB6691-DE3C-B7B8-BA61-D66999F87A62}"/>
              </a:ext>
            </a:extLst>
          </p:cNvPr>
          <p:cNvGraphicFramePr>
            <a:graphicFrameLocks noGrp="1"/>
          </p:cNvGraphicFramePr>
          <p:nvPr/>
        </p:nvGraphicFramePr>
        <p:xfrm>
          <a:off x="6908510" y="234696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/>
                        <a:t>?</a:t>
                      </a:r>
                      <a:endParaRPr lang="en-US" sz="3000" b="1" dirty="0"/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92DF83CC-F787-615D-8313-B77E5DB65AA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8" y="785909"/>
                <a:ext cx="11353801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3: </a:t>
                </a:r>
                <a:r>
                  <a:rPr lang="en-US" b="0" dirty="0"/>
                  <a:t>Use DP to find the optimal action-value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b="0" dirty="0"/>
                  <a:t> of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92DF83CC-F787-615D-8313-B77E5DB65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785909"/>
                <a:ext cx="11353801" cy="1325563"/>
              </a:xfrm>
              <a:prstGeom prst="rect">
                <a:avLst/>
              </a:prstGeom>
              <a:blipFill>
                <a:blip r:embed="rId3"/>
                <a:stretch>
                  <a:fillRect l="-2121" t="-1320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EDD0CE-6CF8-655D-F7BE-453C22C1A3B5}"/>
                  </a:ext>
                </a:extLst>
              </p:cNvPr>
              <p:cNvSpPr txBox="1"/>
              <p:nvPr/>
            </p:nvSpPr>
            <p:spPr>
              <a:xfrm>
                <a:off x="838200" y="2346960"/>
                <a:ext cx="28194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 dirty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3000" b="0" i="1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4EDD0CE-6CF8-655D-F7BE-453C22C1A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46960"/>
                <a:ext cx="2819400" cy="553998"/>
              </a:xfrm>
              <a:prstGeom prst="rect">
                <a:avLst/>
              </a:prstGeom>
              <a:blipFill>
                <a:blip r:embed="rId4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70F3FF-B0B0-341B-106C-CDEE9882EEFD}"/>
                  </a:ext>
                </a:extLst>
              </p:cNvPr>
              <p:cNvSpPr txBox="1"/>
              <p:nvPr/>
            </p:nvSpPr>
            <p:spPr>
              <a:xfrm>
                <a:off x="838199" y="3136446"/>
                <a:ext cx="28194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GB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F70F3FF-B0B0-341B-106C-CDEE9882E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36446"/>
                <a:ext cx="2819400" cy="553998"/>
              </a:xfrm>
              <a:prstGeom prst="rect">
                <a:avLst/>
              </a:prstGeom>
              <a:blipFill>
                <a:blip r:embed="rId5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9B20A3-54E8-B50C-D277-E3A6E4BA5C3A}"/>
                  </a:ext>
                </a:extLst>
              </p:cNvPr>
              <p:cNvSpPr txBox="1"/>
              <p:nvPr/>
            </p:nvSpPr>
            <p:spPr>
              <a:xfrm>
                <a:off x="838198" y="3925932"/>
                <a:ext cx="28194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9B20A3-54E8-B50C-D277-E3A6E4BA5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925932"/>
                <a:ext cx="2819400" cy="553998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2AAF82-B45E-3E13-EF5B-895286D6D748}"/>
                  </a:ext>
                </a:extLst>
              </p:cNvPr>
              <p:cNvSpPr txBox="1"/>
              <p:nvPr/>
            </p:nvSpPr>
            <p:spPr>
              <a:xfrm>
                <a:off x="838198" y="5405979"/>
                <a:ext cx="28194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GB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2AAF82-B45E-3E13-EF5B-895286D6D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405979"/>
                <a:ext cx="2819400" cy="553998"/>
              </a:xfrm>
              <a:prstGeom prst="rect">
                <a:avLst/>
              </a:prstGeom>
              <a:blipFill>
                <a:blip r:embed="rId7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92EE40-514B-2B06-EAF8-2CB5E27FB3CF}"/>
                  </a:ext>
                </a:extLst>
              </p:cNvPr>
              <p:cNvSpPr txBox="1"/>
              <p:nvPr/>
            </p:nvSpPr>
            <p:spPr>
              <a:xfrm>
                <a:off x="838198" y="6117378"/>
                <a:ext cx="28194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50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GB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092EE40-514B-2B06-EAF8-2CB5E27FB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6117378"/>
                <a:ext cx="2819400" cy="553998"/>
              </a:xfrm>
              <a:prstGeom prst="rect">
                <a:avLst/>
              </a:prstGeom>
              <a:blipFill>
                <a:blip r:embed="rId8"/>
                <a:stretch>
                  <a:fillRect l="-442"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3450BA-A625-3AAA-FCB7-40F13F0E0ACF}"/>
                  </a:ext>
                </a:extLst>
              </p:cNvPr>
              <p:cNvSpPr txBox="1"/>
              <p:nvPr/>
            </p:nvSpPr>
            <p:spPr>
              <a:xfrm>
                <a:off x="838198" y="4649293"/>
                <a:ext cx="2819400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GB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𝒜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23450BA-A625-3AAA-FCB7-40F13F0E0A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4649293"/>
                <a:ext cx="2819400" cy="553998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28291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BA9FA6D-7542-DE97-76EB-A41CDAF41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10FBB0-DDB9-3BBA-94F8-9EB7245685AF}"/>
              </a:ext>
            </a:extLst>
          </p:cNvPr>
          <p:cNvGraphicFramePr>
            <a:graphicFrameLocks noGrp="1"/>
          </p:cNvGraphicFramePr>
          <p:nvPr/>
        </p:nvGraphicFramePr>
        <p:xfrm>
          <a:off x="6908510" y="234696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000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699B644-C2A5-1C71-CE3D-1A3FD52B63C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3: </a:t>
                </a:r>
                <a:r>
                  <a:rPr lang="en-US" b="0" dirty="0"/>
                  <a:t>Use DP to find the optimal policy</a:t>
                </a:r>
                <a:r>
                  <a:rPr lang="en-PH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b="0" dirty="0"/>
                  <a:t> of states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C699B644-C2A5-1C71-CE3D-1A3FD52B6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  <a:blipFill>
                <a:blip r:embed="rId3"/>
                <a:stretch>
                  <a:fillRect l="-2413" t="-13208" r="-2895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D283D1-6241-DFA2-2875-7D43AA16EBEC}"/>
                  </a:ext>
                </a:extLst>
              </p:cNvPr>
              <p:cNvSpPr txBox="1"/>
              <p:nvPr/>
            </p:nvSpPr>
            <p:spPr>
              <a:xfrm>
                <a:off x="838200" y="2346960"/>
                <a:ext cx="2469776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3000" dirty="0"/>
                  <a:t> 51.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sz="3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sz="3000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l-GR" sz="3000" b="0" i="1" u="none" strike="noStrike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PH" sz="3000" b="0" i="1" u="none" strike="noStrike" dirty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PH" sz="3000" b="0" i="1" u="none" strike="noStrike" dirty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3000" b="0" i="1" u="none" strike="noStrike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?</m:t>
                    </m:r>
                  </m:oMath>
                </a14:m>
                <a:endParaRPr lang="en-US" sz="3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D283D1-6241-DFA2-2875-7D43AA16E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346960"/>
                <a:ext cx="2469776" cy="553998"/>
              </a:xfrm>
              <a:prstGeom prst="rect">
                <a:avLst/>
              </a:prstGeom>
              <a:blipFill>
                <a:blip r:embed="rId4"/>
                <a:stretch>
                  <a:fillRect l="-2010" t="-8511" b="-2766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1C6C76-0DB5-DA95-8BE2-8818A8202BD4}"/>
                  </a:ext>
                </a:extLst>
              </p:cNvPr>
              <p:cNvSpPr txBox="1"/>
              <p:nvPr/>
            </p:nvSpPr>
            <p:spPr>
              <a:xfrm>
                <a:off x="838199" y="3136446"/>
                <a:ext cx="2469776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52 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F1C6C76-0DB5-DA95-8BE2-8818A8202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136446"/>
                <a:ext cx="2469776" cy="553998"/>
              </a:xfrm>
              <a:prstGeom prst="rect">
                <a:avLst/>
              </a:prstGeom>
              <a:blipFill>
                <a:blip r:embed="rId5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7980DB-DD2B-26AA-1610-89EACC1263C6}"/>
                  </a:ext>
                </a:extLst>
              </p:cNvPr>
              <p:cNvSpPr txBox="1"/>
              <p:nvPr/>
            </p:nvSpPr>
            <p:spPr>
              <a:xfrm>
                <a:off x="838198" y="3925932"/>
                <a:ext cx="2631143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000" i="1" dirty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sz="3000" b="0" i="1" dirty="0" smtClean="0">
                          <a:latin typeface="Cambria Math" panose="02040503050406030204" pitchFamily="18" charset="0"/>
                        </a:rPr>
                        <m:t>3.  </m:t>
                      </m:r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7980DB-DD2B-26AA-1610-89EACC126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3925932"/>
                <a:ext cx="2631143" cy="553998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8E1B-8889-A603-0804-B4EEA34D1626}"/>
                  </a:ext>
                </a:extLst>
              </p:cNvPr>
              <p:cNvSpPr txBox="1"/>
              <p:nvPr/>
            </p:nvSpPr>
            <p:spPr>
              <a:xfrm>
                <a:off x="838198" y="5467160"/>
                <a:ext cx="2631143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55. 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9568E1B-8889-A603-0804-B4EEA34D1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5467160"/>
                <a:ext cx="2631143" cy="553998"/>
              </a:xfrm>
              <a:prstGeom prst="rect">
                <a:avLst/>
              </a:prstGeom>
              <a:blipFill>
                <a:blip r:embed="rId7"/>
                <a:stretch>
                  <a:fillRect b="-1702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50DF3A-3A9A-7F98-0C40-F445990A2579}"/>
                  </a:ext>
                </a:extLst>
              </p:cNvPr>
              <p:cNvSpPr txBox="1"/>
              <p:nvPr/>
            </p:nvSpPr>
            <p:spPr>
              <a:xfrm>
                <a:off x="838198" y="6256646"/>
                <a:ext cx="2631143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56. 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PH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550DF3A-3A9A-7F98-0C40-F445990A2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8" y="6256646"/>
                <a:ext cx="2631143" cy="553998"/>
              </a:xfrm>
              <a:prstGeom prst="rect">
                <a:avLst/>
              </a:prstGeom>
              <a:blipFill>
                <a:blip r:embed="rId8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734183-9D6C-B38E-561B-5A77AD614167}"/>
                  </a:ext>
                </a:extLst>
              </p:cNvPr>
              <p:cNvSpPr txBox="1"/>
              <p:nvPr/>
            </p:nvSpPr>
            <p:spPr>
              <a:xfrm>
                <a:off x="838197" y="4696546"/>
                <a:ext cx="2631143" cy="55399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54. </m:t>
                          </m:r>
                          <m:r>
                            <a:rPr lang="el-GR" sz="3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GB" sz="30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l-GR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l-GR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000" b="0" i="1" u="none" strike="noStrike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PH" sz="30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0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3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734183-9D6C-B38E-561B-5A77AD614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7" y="4696546"/>
                <a:ext cx="2631143" cy="553998"/>
              </a:xfrm>
              <a:prstGeom prst="rect">
                <a:avLst/>
              </a:prstGeom>
              <a:blipFill>
                <a:blip r:embed="rId9"/>
                <a:stretch>
                  <a:fillRect b="-19149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62806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54AB64-9055-3D6A-1D69-AF1457D1C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9374A5-EFE2-B653-B885-F59EF6ABD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29837"/>
              </p:ext>
            </p:extLst>
          </p:nvPr>
        </p:nvGraphicFramePr>
        <p:xfrm>
          <a:off x="1435292" y="259080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5B706480-04FF-D6D5-1E54-BACB76ECCDA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Final Step:  </a:t>
                </a:r>
                <a:r>
                  <a:rPr lang="en-GB" b="0" dirty="0"/>
                  <a:t>Map the optimal 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and the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b="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GB" b="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</a:t>
                </a:r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5B706480-04FF-D6D5-1E54-BACB76ECC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413" t="-1320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DD0DCA-8E83-E142-01E9-7F817320DF91}"/>
                  </a:ext>
                </a:extLst>
              </p:cNvPr>
              <p:cNvSpPr txBox="1"/>
              <p:nvPr/>
            </p:nvSpPr>
            <p:spPr>
              <a:xfrm>
                <a:off x="409277" y="6125462"/>
                <a:ext cx="5507430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7. 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𝑜𝑝𝑡𝑖𝑚𝑎𝑙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𝑓𝑢𝑛𝑐𝑡𝑖𝑜𝑛𝑠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𝑔𝑟𝑖𝑑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DD0DCA-8E83-E142-01E9-7F817320D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77" y="6125462"/>
                <a:ext cx="5507430" cy="369332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9276AC-E64D-D387-3BFB-827CCFAADA5E}"/>
                  </a:ext>
                </a:extLst>
              </p:cNvPr>
              <p:cNvSpPr txBox="1"/>
              <p:nvPr/>
            </p:nvSpPr>
            <p:spPr>
              <a:xfrm>
                <a:off x="6594143" y="6125462"/>
                <a:ext cx="4476931" cy="36933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8. 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𝑃𝑢𝑡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𝑜𝑝𝑡𝑖𝑚𝑎𝑙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𝑝𝑜𝑙𝑖𝑐𝑦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3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3 </m:t>
                      </m:r>
                      <m:r>
                        <a:rPr lang="en-GB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𝑔𝑟𝑖𝑑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C9276AC-E64D-D387-3BFB-827CCFAAD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143" y="6125462"/>
                <a:ext cx="4476931" cy="369332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8CA625-245F-34A4-29F4-EA3B7F47ED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87582"/>
              </p:ext>
            </p:extLst>
          </p:nvPr>
        </p:nvGraphicFramePr>
        <p:xfrm>
          <a:off x="6908508" y="259080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52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94A67B5-FB3B-5B4A-9505-C6FFEA7D3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ABD3-EE95-43B5-19DA-E17E07C61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900" dirty="0"/>
              <a:t>Exercise 4: 3x3 </a:t>
            </a:r>
            <a:r>
              <a:rPr lang="en-US" sz="3900" dirty="0" err="1"/>
              <a:t>Gridworld</a:t>
            </a:r>
            <a:endParaRPr lang="en-US" sz="39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B9B18E-1BD5-9C12-9D55-421B56B368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368" t="53425" r="35802" b="25544"/>
          <a:stretch/>
        </p:blipFill>
        <p:spPr>
          <a:xfrm>
            <a:off x="7279640" y="1532148"/>
            <a:ext cx="2890800" cy="18002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1858E9-F9B4-79C7-E6C0-D37B98DC8A75}"/>
              </a:ext>
            </a:extLst>
          </p:cNvPr>
          <p:cNvSpPr txBox="1"/>
          <p:nvPr/>
        </p:nvSpPr>
        <p:spPr>
          <a:xfrm>
            <a:off x="838200" y="4772148"/>
            <a:ext cx="1095756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2400" b="1" dirty="0"/>
              <a:t>Rules:</a:t>
            </a:r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PH" sz="2400" dirty="0"/>
              <a:t>From each state, actions move you in that direction if possible, otherwise you stay in the same square.</a:t>
            </a:r>
          </a:p>
          <a:p>
            <a:pPr marL="342900" indent="-342900">
              <a:buClr>
                <a:srgbClr val="0070C0"/>
              </a:buClr>
              <a:buFont typeface="Wingdings" pitchFamily="2" charset="2"/>
              <a:buChar char="§"/>
            </a:pPr>
            <a:r>
              <a:rPr lang="en-GB" sz="2400" dirty="0">
                <a:ea typeface="Cambria Math" panose="02040503050406030204" pitchFamily="18" charset="0"/>
              </a:rPr>
              <a:t>Reward is -1 until the terminal state is reached.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286FAD-06C9-7D13-B107-09B8168EA008}"/>
              </a:ext>
            </a:extLst>
          </p:cNvPr>
          <p:cNvSpPr txBox="1"/>
          <p:nvPr/>
        </p:nvSpPr>
        <p:spPr>
          <a:xfrm>
            <a:off x="8297754" y="3293568"/>
            <a:ext cx="85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DB5660-AC90-FE87-06CC-8CF69A4D2956}"/>
              </a:ext>
            </a:extLst>
          </p:cNvPr>
          <p:cNvSpPr txBox="1"/>
          <p:nvPr/>
        </p:nvSpPr>
        <p:spPr>
          <a:xfrm>
            <a:off x="8454317" y="1468290"/>
            <a:ext cx="54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02F4C8-9A7F-7942-F64C-0BE85635F8AC}"/>
              </a:ext>
            </a:extLst>
          </p:cNvPr>
          <p:cNvSpPr txBox="1"/>
          <p:nvPr/>
        </p:nvSpPr>
        <p:spPr>
          <a:xfrm>
            <a:off x="7183121" y="2367450"/>
            <a:ext cx="735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89A428-A13D-59E2-1D81-ED832D5C00FF}"/>
              </a:ext>
            </a:extLst>
          </p:cNvPr>
          <p:cNvSpPr txBox="1"/>
          <p:nvPr/>
        </p:nvSpPr>
        <p:spPr>
          <a:xfrm>
            <a:off x="9434757" y="2367450"/>
            <a:ext cx="83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777A195-F119-6801-69FA-6747C8E99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9531320"/>
              </p:ext>
            </p:extLst>
          </p:nvPr>
        </p:nvGraphicFramePr>
        <p:xfrm>
          <a:off x="1757319" y="146829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294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F546755-D999-901D-3B9E-8320069D9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314A-50C2-220B-61EF-A1F10F82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727"/>
            <a:ext cx="10515600" cy="1325563"/>
          </a:xfrm>
        </p:spPr>
        <p:txBody>
          <a:bodyPr>
            <a:normAutofit/>
          </a:bodyPr>
          <a:lstStyle/>
          <a:p>
            <a:r>
              <a:rPr lang="en-US" sz="3900" dirty="0"/>
              <a:t>Exercise 4: 3x3 </a:t>
            </a:r>
            <a:r>
              <a:rPr lang="en-US" sz="3900" dirty="0" err="1"/>
              <a:t>Gridworld</a:t>
            </a:r>
            <a:endParaRPr lang="en-US" sz="3900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863DD7-3A34-FFF2-8193-8946B1D8CD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368" t="53425" r="35802" b="25544"/>
          <a:stretch/>
        </p:blipFill>
        <p:spPr>
          <a:xfrm>
            <a:off x="7279640" y="1532148"/>
            <a:ext cx="2890800" cy="18002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B7DC3D-1941-512D-9E60-3B2E19782690}"/>
                  </a:ext>
                </a:extLst>
              </p:cNvPr>
              <p:cNvSpPr txBox="1"/>
              <p:nvPr/>
            </p:nvSpPr>
            <p:spPr>
              <a:xfrm>
                <a:off x="838200" y="5128093"/>
                <a:ext cx="1095756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PH" sz="2400" b="1" dirty="0"/>
                  <a:t>Goal</a:t>
                </a: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PH" sz="2400" dirty="0"/>
                  <a:t>The goal is to reach state </a:t>
                </a:r>
                <a14:m>
                  <m:oMath xmlns:m="http://schemas.openxmlformats.org/officeDocument/2006/math"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PH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PH" sz="2400" dirty="0"/>
                  <a:t>which gives </a:t>
                </a:r>
                <a:r>
                  <a:rPr lang="en-PH" sz="2400" b="1" dirty="0"/>
                  <a:t>0 reward</a:t>
                </a:r>
                <a:r>
                  <a:rPr lang="en-PH" sz="2400" dirty="0"/>
                  <a:t> and ends the episode.</a:t>
                </a:r>
              </a:p>
              <a:p>
                <a:pPr marL="342900" indent="-342900">
                  <a:buClr>
                    <a:srgbClr val="0070C0"/>
                  </a:buClr>
                  <a:buFont typeface="Wingdings" pitchFamily="2" charset="2"/>
                  <a:buChar char="§"/>
                </a:pPr>
                <a:r>
                  <a:rPr lang="en-PH" sz="2400" dirty="0"/>
                  <a:t>To reach the goal, we need to find the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PH" sz="2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B7DC3D-1941-512D-9E60-3B2E19782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128093"/>
                <a:ext cx="10957560" cy="1200329"/>
              </a:xfrm>
              <a:prstGeom prst="rect">
                <a:avLst/>
              </a:prstGeom>
              <a:blipFill>
                <a:blip r:embed="rId4"/>
                <a:stretch>
                  <a:fillRect l="-927" t="-4167" b="-1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37E6D34-8387-5A36-A4DB-F6B7E0EB823A}"/>
              </a:ext>
            </a:extLst>
          </p:cNvPr>
          <p:cNvSpPr txBox="1"/>
          <p:nvPr/>
        </p:nvSpPr>
        <p:spPr>
          <a:xfrm>
            <a:off x="8297754" y="3293568"/>
            <a:ext cx="8545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DOWN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C34C3B-6D9D-448B-CE7A-9D3E9E698B6F}"/>
              </a:ext>
            </a:extLst>
          </p:cNvPr>
          <p:cNvSpPr txBox="1"/>
          <p:nvPr/>
        </p:nvSpPr>
        <p:spPr>
          <a:xfrm>
            <a:off x="8454317" y="1468290"/>
            <a:ext cx="5414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3CD28C-6BB6-D53B-C0DE-A982CB803F7A}"/>
              </a:ext>
            </a:extLst>
          </p:cNvPr>
          <p:cNvSpPr txBox="1"/>
          <p:nvPr/>
        </p:nvSpPr>
        <p:spPr>
          <a:xfrm>
            <a:off x="7183121" y="2367450"/>
            <a:ext cx="735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LEFT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83BD67-9338-FFE3-E438-E5C28F1B9BDC}"/>
              </a:ext>
            </a:extLst>
          </p:cNvPr>
          <p:cNvSpPr txBox="1"/>
          <p:nvPr/>
        </p:nvSpPr>
        <p:spPr>
          <a:xfrm>
            <a:off x="9434757" y="2367450"/>
            <a:ext cx="8322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0" i="1" dirty="0">
                <a:latin typeface="Cambria Math" panose="02040503050406030204" pitchFamily="18" charset="0"/>
                <a:ea typeface="Cambria Math" panose="02040503050406030204" pitchFamily="18" charset="0"/>
              </a:rPr>
              <a:t>RIGHT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90824CB-140D-0D93-0100-F1634B3D584B}"/>
              </a:ext>
            </a:extLst>
          </p:cNvPr>
          <p:cNvGraphicFramePr>
            <a:graphicFrameLocks noGrp="1"/>
          </p:cNvGraphicFramePr>
          <p:nvPr/>
        </p:nvGraphicFramePr>
        <p:xfrm>
          <a:off x="1757319" y="146829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008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AFB9058-F429-31AB-6EEA-4B43511BEB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611451"/>
              </p:ext>
            </p:extLst>
          </p:nvPr>
        </p:nvGraphicFramePr>
        <p:xfrm>
          <a:off x="7204534" y="1659445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p:sp>
        <p:nvSpPr>
          <p:cNvPr id="8" name="Quad Arrow 7">
            <a:extLst>
              <a:ext uri="{FF2B5EF4-FFF2-40B4-BE49-F238E27FC236}">
                <a16:creationId xmlns:a16="http://schemas.microsoft.com/office/drawing/2014/main" id="{0A0E6F59-92F7-7E42-0801-6848F052F2DB}"/>
              </a:ext>
            </a:extLst>
          </p:cNvPr>
          <p:cNvSpPr/>
          <p:nvPr/>
        </p:nvSpPr>
        <p:spPr>
          <a:xfrm>
            <a:off x="7407988" y="1753255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Quad Arrow 8">
            <a:extLst>
              <a:ext uri="{FF2B5EF4-FFF2-40B4-BE49-F238E27FC236}">
                <a16:creationId xmlns:a16="http://schemas.microsoft.com/office/drawing/2014/main" id="{F51E659C-83C9-08D9-D2FE-E6F0BB7B6F05}"/>
              </a:ext>
            </a:extLst>
          </p:cNvPr>
          <p:cNvSpPr/>
          <p:nvPr/>
        </p:nvSpPr>
        <p:spPr>
          <a:xfrm>
            <a:off x="8678633" y="1753255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Quad Arrow 9">
            <a:extLst>
              <a:ext uri="{FF2B5EF4-FFF2-40B4-BE49-F238E27FC236}">
                <a16:creationId xmlns:a16="http://schemas.microsoft.com/office/drawing/2014/main" id="{381A00CB-33DD-0138-41D2-5A1E1878F9B0}"/>
              </a:ext>
            </a:extLst>
          </p:cNvPr>
          <p:cNvSpPr/>
          <p:nvPr/>
        </p:nvSpPr>
        <p:spPr>
          <a:xfrm>
            <a:off x="8678633" y="2829445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Quad Arrow 10">
            <a:extLst>
              <a:ext uri="{FF2B5EF4-FFF2-40B4-BE49-F238E27FC236}">
                <a16:creationId xmlns:a16="http://schemas.microsoft.com/office/drawing/2014/main" id="{87A2F043-8211-F7BB-F7F1-371BCC813A57}"/>
              </a:ext>
            </a:extLst>
          </p:cNvPr>
          <p:cNvSpPr/>
          <p:nvPr/>
        </p:nvSpPr>
        <p:spPr>
          <a:xfrm>
            <a:off x="7407988" y="2829445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Quad Arrow 11">
            <a:extLst>
              <a:ext uri="{FF2B5EF4-FFF2-40B4-BE49-F238E27FC236}">
                <a16:creationId xmlns:a16="http://schemas.microsoft.com/office/drawing/2014/main" id="{9CD84042-E89F-DC4E-C583-4C3D8DA3BDC6}"/>
              </a:ext>
            </a:extLst>
          </p:cNvPr>
          <p:cNvSpPr/>
          <p:nvPr/>
        </p:nvSpPr>
        <p:spPr>
          <a:xfrm>
            <a:off x="9949278" y="2829445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Quad Arrow 12">
            <a:extLst>
              <a:ext uri="{FF2B5EF4-FFF2-40B4-BE49-F238E27FC236}">
                <a16:creationId xmlns:a16="http://schemas.microsoft.com/office/drawing/2014/main" id="{70DF243D-271C-FFA9-EF8D-A4770BEC3300}"/>
              </a:ext>
            </a:extLst>
          </p:cNvPr>
          <p:cNvSpPr/>
          <p:nvPr/>
        </p:nvSpPr>
        <p:spPr>
          <a:xfrm>
            <a:off x="8678633" y="3902545"/>
            <a:ext cx="900000" cy="900000"/>
          </a:xfrm>
          <a:prstGeom prst="quad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2C3771D-71D7-CA17-03B8-B55560117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6066"/>
              </p:ext>
            </p:extLst>
          </p:nvPr>
        </p:nvGraphicFramePr>
        <p:xfrm>
          <a:off x="1652835" y="1659445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9D9F90-5CCC-F0D3-C896-9B036EDE86C9}"/>
                  </a:ext>
                </a:extLst>
              </p:cNvPr>
              <p:cNvSpPr txBox="1"/>
              <p:nvPr/>
            </p:nvSpPr>
            <p:spPr>
              <a:xfrm>
                <a:off x="2129889" y="5105791"/>
                <a:ext cx="28940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𝑓𝑢𝑛𝑐𝑡𝑖𝑜𝑛𝑠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9D9F90-5CCC-F0D3-C896-9B036EDE86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9889" y="5105791"/>
                <a:ext cx="289408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D68963-5A6A-1A5A-3A77-88FA23C262B2}"/>
                  </a:ext>
                </a:extLst>
              </p:cNvPr>
              <p:cNvSpPr txBox="1"/>
              <p:nvPr/>
            </p:nvSpPr>
            <p:spPr>
              <a:xfrm>
                <a:off x="7355280" y="5105791"/>
                <a:ext cx="35467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𝑢𝑛𝑖𝑓𝑜𝑟𝑚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𝑟𝑎𝑛𝑑𝑜𝑚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𝑝𝑜𝑙𝑖𝑐𝑦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0D68963-5A6A-1A5A-3A77-88FA23C26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5280" y="5105791"/>
                <a:ext cx="3546706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76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45FF3C9-FB4A-B4FF-4A35-E55DE257BA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7789306"/>
                  </p:ext>
                </p:extLst>
              </p:nvPr>
            </p:nvGraphicFramePr>
            <p:xfrm>
              <a:off x="3002280" y="1508760"/>
              <a:ext cx="6187440" cy="384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6860">
                      <a:extLst>
                        <a:ext uri="{9D8B030D-6E8A-4147-A177-3AD203B41FA5}">
                          <a16:colId xmlns:a16="http://schemas.microsoft.com/office/drawing/2014/main" val="247059419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3343338561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1532649074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4065968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0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4624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0344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76936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3624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8190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29363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45FF3C9-FB4A-B4FF-4A35-E55DE257BA0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57789306"/>
                  </p:ext>
                </p:extLst>
              </p:nvPr>
            </p:nvGraphicFramePr>
            <p:xfrm>
              <a:off x="3002280" y="1508760"/>
              <a:ext cx="6187440" cy="384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6860">
                      <a:extLst>
                        <a:ext uri="{9D8B030D-6E8A-4147-A177-3AD203B41FA5}">
                          <a16:colId xmlns:a16="http://schemas.microsoft.com/office/drawing/2014/main" val="247059419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3343338561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1532649074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4065968704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820" r="-200820" b="-63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820" r="-100820" b="-63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820" r="-820" b="-6395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057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462472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034406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769369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362438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819032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29363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22069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AF932E-6ACA-2AB5-38A0-7CA220312A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states A,B,D,E,F,H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FAF932E-6ACA-2AB5-38A0-7CA220312A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 t="-12264" r="-1568" b="-20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C9A7675-4223-CC83-3D22-911DBEC1E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85038"/>
                  </p:ext>
                </p:extLst>
              </p:nvPr>
            </p:nvGraphicFramePr>
            <p:xfrm>
              <a:off x="3002280" y="2231611"/>
              <a:ext cx="6187440" cy="384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6860">
                      <a:extLst>
                        <a:ext uri="{9D8B030D-6E8A-4147-A177-3AD203B41FA5}">
                          <a16:colId xmlns:a16="http://schemas.microsoft.com/office/drawing/2014/main" val="247059419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3343338561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1532649074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40659687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GB" sz="3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𝒔</m:t>
                                </m:r>
                                <m:r>
                                  <a:rPr lang="en-GB" sz="3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05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46247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03440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76936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36243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81903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293637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EC9A7675-4223-CC83-3D22-911DBEC1EF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885038"/>
                  </p:ext>
                </p:extLst>
              </p:nvPr>
            </p:nvGraphicFramePr>
            <p:xfrm>
              <a:off x="3002280" y="2231611"/>
              <a:ext cx="6187440" cy="3840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6860">
                      <a:extLst>
                        <a:ext uri="{9D8B030D-6E8A-4147-A177-3AD203B41FA5}">
                          <a16:colId xmlns:a16="http://schemas.microsoft.com/office/drawing/2014/main" val="247059419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3343338561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1532649074"/>
                        </a:ext>
                      </a:extLst>
                    </a:gridCol>
                    <a:gridCol w="1546860">
                      <a:extLst>
                        <a:ext uri="{9D8B030D-6E8A-4147-A177-3AD203B41FA5}">
                          <a16:colId xmlns:a16="http://schemas.microsoft.com/office/drawing/2014/main" val="4065968704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 sz="3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820" r="-200820" b="-63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0820" r="-100820" b="-6395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0820" r="-820" b="-6395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39057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A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2462472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6034406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7769369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E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91362438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778190324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H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>
                            <a:lumMod val="9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000" dirty="0"/>
                            <a:t>?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929363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18299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1EE340-23A2-35A5-F566-785AFE03FB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9589576"/>
              </p:ext>
            </p:extLst>
          </p:nvPr>
        </p:nvGraphicFramePr>
        <p:xfrm>
          <a:off x="6908510" y="259080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2DA53A11-DF2A-FC94-5648-D66D3903FC0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2DA53A11-DF2A-FC94-5648-D66D3903F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413" t="-1320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43475D-E8A9-0C2D-6FED-1141D53334B5}"/>
                  </a:ext>
                </a:extLst>
              </p:cNvPr>
              <p:cNvSpPr txBox="1"/>
              <p:nvPr/>
            </p:nvSpPr>
            <p:spPr>
              <a:xfrm>
                <a:off x="8350009" y="5887425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343475D-E8A9-0C2D-6FED-1141D5333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009" y="5887425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2E06AB-61A6-C914-5B2F-8D3DC18A000C}"/>
                  </a:ext>
                </a:extLst>
              </p:cNvPr>
              <p:cNvSpPr txBox="1"/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1. </m:t>
                      </m:r>
                      <m:sSub>
                        <m:sSubPr>
                          <m:ctrlPr>
                            <a:rPr lang="en-GB" sz="25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PH" sz="25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2E06AB-61A6-C914-5B2F-8D3DC18A0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0928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FEF2DBE-1C93-E88D-B419-052CD2AEF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F3F94D6-6AEB-A073-AD44-F9C5F58621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547149"/>
              </p:ext>
            </p:extLst>
          </p:nvPr>
        </p:nvGraphicFramePr>
        <p:xfrm>
          <a:off x="6908510" y="2590800"/>
          <a:ext cx="3848199" cy="324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82733">
                  <a:extLst>
                    <a:ext uri="{9D8B030D-6E8A-4147-A177-3AD203B41FA5}">
                      <a16:colId xmlns:a16="http://schemas.microsoft.com/office/drawing/2014/main" val="3375932888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3168524881"/>
                    </a:ext>
                  </a:extLst>
                </a:gridCol>
                <a:gridCol w="1282733">
                  <a:extLst>
                    <a:ext uri="{9D8B030D-6E8A-4147-A177-3AD203B41FA5}">
                      <a16:colId xmlns:a16="http://schemas.microsoft.com/office/drawing/2014/main" val="235166510"/>
                    </a:ext>
                  </a:extLst>
                </a:gridCol>
              </a:tblGrid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677844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053955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?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9106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14F56DB9-CC14-7C72-552C-BE4A6443F7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</p:spPr>
            <p:txBody>
              <a:bodyPr/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Step 1:  </a:t>
                </a:r>
                <a:r>
                  <a:rPr lang="en-US" b="0" dirty="0"/>
                  <a:t>Compute the value function of state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dirty="0"/>
                  <a:t> at </a:t>
                </a:r>
                <a14:m>
                  <m:oMath xmlns:m="http://schemas.openxmlformats.org/officeDocument/2006/math">
                    <m:r>
                      <a:rPr lang="en-GB" b="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/>
              </a:p>
            </p:txBody>
          </p:sp>
        </mc:Choice>
        <mc:Fallback>
          <p:sp>
            <p:nvSpPr>
              <p:cNvPr id="15" name="Title 1">
                <a:extLst>
                  <a:ext uri="{FF2B5EF4-FFF2-40B4-BE49-F238E27FC236}">
                    <a16:creationId xmlns:a16="http://schemas.microsoft.com/office/drawing/2014/main" id="{14F56DB9-CC14-7C72-552C-BE4A6443F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85909"/>
                <a:ext cx="10515600" cy="1325563"/>
              </a:xfrm>
              <a:prstGeom prst="rect">
                <a:avLst/>
              </a:prstGeom>
              <a:blipFill>
                <a:blip r:embed="rId2"/>
                <a:stretch>
                  <a:fillRect l="-2413" t="-13208" b="-19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780A61-C3AE-E16C-A203-B971C74F1585}"/>
                  </a:ext>
                </a:extLst>
              </p:cNvPr>
              <p:cNvSpPr txBox="1"/>
              <p:nvPr/>
            </p:nvSpPr>
            <p:spPr>
              <a:xfrm>
                <a:off x="8350009" y="5887425"/>
                <a:ext cx="9652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780A61-C3AE-E16C-A203-B971C74F15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009" y="5887425"/>
                <a:ext cx="9652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01F639-8A5E-9997-D57F-DABA5F3636E4}"/>
                  </a:ext>
                </a:extLst>
              </p:cNvPr>
              <p:cNvSpPr txBox="1"/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5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sz="2500" b="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b>
                        <m:sSubPr>
                          <m:ctrlPr>
                            <a:rPr lang="en-GB" sz="250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d>
                        <m:dPr>
                          <m:ctrlPr>
                            <a:rPr lang="en-GB" sz="25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500" b="0" i="1" dirty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PH" sz="2500" b="0" i="1" u="none" strike="noStrike" dirty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500" b="0" i="1" u="none" strike="noStrike" dirty="0" smtClean="0">
                          <a:solidFill>
                            <a:srgbClr val="000000"/>
                          </a:solidFill>
                          <a:effectLst/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5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E01F639-8A5E-9997-D57F-DABA5F363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17413"/>
                <a:ext cx="2794000" cy="477054"/>
              </a:xfrm>
              <a:prstGeom prst="rect">
                <a:avLst/>
              </a:prstGeom>
              <a:blipFill>
                <a:blip r:embed="rId4"/>
                <a:stretch>
                  <a:fillRect b="-14634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170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5605</TotalTime>
  <Words>1240</Words>
  <Application>Microsoft Macintosh PowerPoint</Application>
  <PresentationFormat>Widescreen</PresentationFormat>
  <Paragraphs>370</Paragraphs>
  <Slides>26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Aptos Display</vt:lpstr>
      <vt:lpstr>Arial</vt:lpstr>
      <vt:lpstr>Cambria Math</vt:lpstr>
      <vt:lpstr>Wingdings</vt:lpstr>
      <vt:lpstr>Office Theme</vt:lpstr>
      <vt:lpstr>Exercise 4: 3x3 Gridworld</vt:lpstr>
      <vt:lpstr>Exercise 4: 3x3 Gridworld</vt:lpstr>
      <vt:lpstr>Exercise 4: 3x3 Gridworld</vt:lpstr>
      <vt:lpstr>Exercise 4: 3x3 Gridworld</vt:lpstr>
      <vt:lpstr>PowerPoint Presentation</vt:lpstr>
      <vt:lpstr>PowerPoint Presentation</vt:lpstr>
      <vt:lpstr>Step 1:  Compute the value function of states A,B,D,E,F,H at k=1</vt:lpstr>
      <vt:lpstr>PowerPoint Presentation</vt:lpstr>
      <vt:lpstr>PowerPoint Presentation</vt:lpstr>
      <vt:lpstr>Step 1:  Compute the value function of state D at k=1</vt:lpstr>
      <vt:lpstr>Step 1:  Compute the value function of state E at k=1</vt:lpstr>
      <vt:lpstr>Step 1:  Compute the value function of state F at k=1</vt:lpstr>
      <vt:lpstr>Step 1:  Compute the value function of state H at k=1</vt:lpstr>
      <vt:lpstr>PowerPoint Presentation</vt:lpstr>
      <vt:lpstr>Step 2:  Compute the action-value function and update the policy of states A,B,D,E,F,H at k=1</vt:lpstr>
      <vt:lpstr>Step 2:  Compute the action-value function and update the policy of state A at k=1</vt:lpstr>
      <vt:lpstr>Step 2:  Compute the action-value function and update the policy of state B at k=1</vt:lpstr>
      <vt:lpstr>Step 2:  Compute the action-value function and update the policy of state D at k=1</vt:lpstr>
      <vt:lpstr>Step 2:  Compute the action-value function and update the policy of state E at k=1</vt:lpstr>
      <vt:lpstr>Step 2:  Compute the action-value function and update the policy of state F at k=1</vt:lpstr>
      <vt:lpstr>Step 2:  Compute the action-value function and update the policy of state H at k=1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767</cp:revision>
  <dcterms:created xsi:type="dcterms:W3CDTF">2024-08-08T01:29:50Z</dcterms:created>
  <dcterms:modified xsi:type="dcterms:W3CDTF">2025-08-26T07:03:45Z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