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0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FDC5-677C-4103-AB8F-38FC1C1BE75B}" type="datetimeFigureOut">
              <a:rPr lang="en-PH" smtClean="0"/>
              <a:t>9/10/25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3300-D6C4-4208-839F-AED88CFAA0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260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C3300-D6C4-4208-839F-AED88CFAA0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16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4F69-A852-20CB-FCE0-C33E5C5C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4C371-F588-4894-14BE-C1EB35380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CD9D-71FB-616F-D8F6-FF0D0573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171-2343-A5F7-4552-B0996813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7067-1187-C04B-EF23-CD66572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5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2798-9943-4927-517F-7FD4BE7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CF233-57A8-9E64-0471-F7C660849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D1E3-15C3-E6EE-CE80-C6CECB4C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58EE-630D-5F5A-6544-E29E5A8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73F6-4399-3965-7D10-382EFFFF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779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4408-6BAD-3B50-C172-46DD8A682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82E3A-CE75-0A1C-9E99-A9022CB54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1ED8-3833-9833-6611-07604C70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BDDC-3D47-0D35-41FD-3D394EEC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B034-4CD0-D87E-84E6-A7F4F1E9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53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65DA-A1EB-2495-3947-3ECF598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C3BF-C51E-13E0-A51E-710F068A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57EF-FF6E-1715-7EB9-BEF3A30B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DC5B-9B50-EF23-B301-E2EACB86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275D-8984-1FF8-1954-2A20B25C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74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BC18-EF48-4ECE-DE8F-A63775B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25A2-622F-9062-99A8-BDEEE7FB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B477-E395-8AE6-F876-35B89BFD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FFDE-9F1C-4C25-8679-30718FBF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48DE-745E-9E88-3C21-93D42330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08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682-01DA-7177-0618-8F608249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117F-A150-6511-DB55-34C3A3869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0AF0-B46B-882B-2036-73F77537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5844-AF3B-50E2-62EC-C013E044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009A-7D24-460C-7116-6332EF19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2E7F-AEFB-4ACA-6F1B-291060E0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5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E3D6-18CB-9065-6B5E-2144BCF9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FFEF-AC9F-415E-9D6C-1D1183F8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AF860-7E43-8E84-C503-13F23D32C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5929F-73F3-9B37-13C0-C471C68F1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E0044-2210-18BA-B07B-CF7FEF29C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E6404-ACE6-7691-DD39-8DE3E753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FD119-43D2-C544-E22A-92A2CC63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6F96B-0F8A-6CE3-90FC-0EDA08E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913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AE3F-5E84-9F21-805D-EB83A235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0671B-22CD-941B-D709-F986CB48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A8F7-F830-6605-9A9D-00B197D2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91FC-21E6-4089-7CEE-51104DFC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627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5ED30-7511-C887-2869-6183776C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5789-106B-323A-7172-3A5236C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BD24-0442-F177-EED0-A1B5788F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960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6FA9-29D3-1EC9-BCC0-16579D3B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B56B-8583-FE7F-B2B2-F18317B7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D8C3-D6F3-E4DD-A2CA-C3A40C47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F3053-02A8-698F-EA6C-99FD7B79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2F9-ADC5-F04B-0666-61F4D3EB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DA69-1687-2312-287D-DC6EF23E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79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6403-8A3C-5B4C-3736-5BD75FCE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71839-E1CE-E08B-9FE1-822B3B8FB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8BAD1-2FF0-9924-582E-B3940A538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53840-0591-7D78-2CC7-19FAD6D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A7588-FB0C-E550-EDF0-C2F98E1D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82848-2E78-CBD9-A847-F8D28449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4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76926-8E59-FAAD-ADC1-F662892E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D59E-8A6D-BC6D-70A8-140DB63D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8504-8E00-B5E4-38D4-B5D0126DA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0462-3CE4-14FA-61E5-22F1811F7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4D0D-0429-A582-81AA-9EA196F90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94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AD26-A5BE-F37C-EC77-ECB0DAC5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8EC9-57A6-B9F3-2AA7-ED821875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7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Play Blackjack in small groups. One student acts as the </a:t>
            </a:r>
            <a:r>
              <a:rPr lang="en-US" sz="2100" b="1" dirty="0"/>
              <a:t>dealer</a:t>
            </a:r>
            <a:r>
              <a:rPr lang="en-US" sz="2100" dirty="0"/>
              <a:t>, the others are </a:t>
            </a:r>
            <a:r>
              <a:rPr lang="en-US" sz="2100" b="1" dirty="0"/>
              <a:t>players</a:t>
            </a:r>
            <a:r>
              <a:rPr lang="en-US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Use a </a:t>
            </a:r>
            <a:r>
              <a:rPr lang="en-US" sz="2100" b="1" dirty="0"/>
              <a:t>fixed policy</a:t>
            </a:r>
            <a:r>
              <a:rPr lang="en-US" sz="2100" dirty="0"/>
              <a:t>:</a:t>
            </a:r>
          </a:p>
          <a:p>
            <a:pPr lvl="1"/>
            <a:r>
              <a:rPr lang="en-US" sz="2100" i="1" dirty="0"/>
              <a:t>Hit if your total &lt; 20, otherwise Stand.</a:t>
            </a: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For each episode (a full hand until win/loss/draw):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100" dirty="0"/>
              <a:t>Record the </a:t>
            </a:r>
            <a:r>
              <a:rPr lang="en-US" sz="2100" b="1" dirty="0"/>
              <a:t>sequence of states, actions, and rewards</a:t>
            </a:r>
            <a:r>
              <a:rPr lang="en-US" sz="2100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100" dirty="0"/>
              <a:t>Compute </a:t>
            </a:r>
            <a:r>
              <a:rPr lang="en-US" sz="2100" b="1" dirty="0"/>
              <a:t>MC updates</a:t>
            </a:r>
            <a:r>
              <a:rPr lang="en-US" sz="2100" dirty="0"/>
              <a:t> (after the episode).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100" dirty="0"/>
              <a:t>Compute </a:t>
            </a:r>
            <a:r>
              <a:rPr lang="en-US" sz="2100" b="1" dirty="0"/>
              <a:t>TD(0) updates</a:t>
            </a:r>
            <a:r>
              <a:rPr lang="en-US" sz="2100" dirty="0"/>
              <a:t> (during the episode).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Compare how the two methods update the value table.</a:t>
            </a:r>
          </a:p>
          <a:p>
            <a:endParaRPr lang="en-PH" sz="2100" dirty="0"/>
          </a:p>
        </p:txBody>
      </p:sp>
    </p:spTree>
    <p:extLst>
      <p:ext uri="{BB962C8B-B14F-4D97-AF65-F5344CB8AC3E}">
        <p14:creationId xmlns:p14="http://schemas.microsoft.com/office/powerpoint/2010/main" val="35763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C9CD-659E-CA93-8904-C49652C2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Part A: Record an Episode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FF89F81-3F29-F924-D3A2-9BF9F433444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969512"/>
                  </p:ext>
                </p:extLst>
              </p:nvPr>
            </p:nvGraphicFramePr>
            <p:xfrm>
              <a:off x="838200" y="2240280"/>
              <a:ext cx="10515600" cy="23774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0200964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17688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700389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89921052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9983545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State (Player Sum, Dealer Showing, Usable Ace?)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Action (Hit=1, Stand=0)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endParaRPr lang="en-PH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0588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28915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06310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8786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END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56102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FF89F81-3F29-F924-D3A2-9BF9F433444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969512"/>
                  </p:ext>
                </p:extLst>
              </p:nvPr>
            </p:nvGraphicFramePr>
            <p:xfrm>
              <a:off x="838200" y="2240280"/>
              <a:ext cx="10515600" cy="23774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0200964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17688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700389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89921052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9983545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State (Player Sum, Dealer Showing, Usable Ace?)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Action (Hit=1, Stand=0)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2667" r="-100580" b="-17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0588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2891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0631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8786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END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5610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29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4F31-01F6-7B3B-B35B-A80C86B3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B: Monte Carlo Update (First-Visit)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0C8-FF8C-90E1-E06D-34D75366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episode, compute the </a:t>
            </a:r>
            <a:r>
              <a:rPr lang="en-US" b="1" dirty="0"/>
              <a:t>return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For each state visited </a:t>
            </a:r>
            <a:r>
              <a:rPr lang="en-US" b="1" dirty="0"/>
              <a:t>first time</a:t>
            </a:r>
            <a:r>
              <a:rPr lang="en-US" dirty="0"/>
              <a:t> in the episode:</a:t>
            </a:r>
            <a:endParaRPr lang="en-PH" dirty="0"/>
          </a:p>
        </p:txBody>
      </p:sp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84997CC8-6058-3453-B061-E67AEE8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31" y="4161352"/>
            <a:ext cx="5860465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70B97-1204-F5C5-544A-9B10172928E5}"/>
                  </a:ext>
                </a:extLst>
              </p:cNvPr>
              <p:cNvSpPr txBox="1"/>
              <p:nvPr/>
            </p:nvSpPr>
            <p:spPr>
              <a:xfrm>
                <a:off x="4190551" y="2340618"/>
                <a:ext cx="3810897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2500" b="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500" b="0" i="1" u="none" strike="noStrike" dirty="0" smtClean="0">
                          <a:solidFill>
                            <a:srgbClr val="4A5565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PH" sz="2500" b="0" i="1" u="none" strike="noStrike" dirty="0" smtClean="0">
                          <a:solidFill>
                            <a:srgbClr val="4A5565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PH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PH" sz="2500" i="1" dirty="0">
                          <a:solidFill>
                            <a:srgbClr val="4A5565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PH" sz="2500" b="0" i="1" u="none" strike="noStrike" dirty="0" smtClean="0">
                          <a:solidFill>
                            <a:srgbClr val="4A5565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r>
                        <a:rPr lang="en-PH" sz="2500" i="1" dirty="0" smtClean="0">
                          <a:solidFill>
                            <a:srgbClr val="4A556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0" i="1" dirty="0" smtClean="0">
                          <a:solidFill>
                            <a:srgbClr val="4A5565"/>
                          </a:solidFill>
                          <a:latin typeface="Cambria Math" panose="02040503050406030204" pitchFamily="18" charset="0"/>
                        </a:rPr>
                        <m:t>  .</m:t>
                      </m:r>
                      <m:sSub>
                        <m:sSubPr>
                          <m:ctrlPr>
                            <a:rPr lang="en-PH" sz="250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70B97-1204-F5C5-544A-9B101729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51" y="2340618"/>
                <a:ext cx="3810897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85810-A0E2-CA12-24C4-2B40B913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C804-CEDF-39B7-CD6C-76C1C467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B: Monte Carlo Update (First-Visit)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4A328-9A72-B0D2-E54E-BCA5050A3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Record the </a:t>
                </a:r>
                <a:r>
                  <a:rPr lang="en-US" b="1" dirty="0"/>
                  <a:t>sequence of states, actions, and rewards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for manual calculations.</a:t>
                </a:r>
                <a:endParaRPr lang="en-PH" dirty="0"/>
              </a:p>
              <a:p>
                <a:endParaRPr lang="en-US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4A328-9A72-B0D2-E54E-BCA5050A3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8561D7-DAAC-1AF0-7CA5-B3C8AE2E0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87711"/>
                  </p:ext>
                </p:extLst>
              </p:nvPr>
            </p:nvGraphicFramePr>
            <p:xfrm>
              <a:off x="838200" y="3029473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20627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99696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97074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3625926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235160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r>
                            <a:rPr lang="en-PH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lang="en-PH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Visit Count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1775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9554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9403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8561D7-DAAC-1AF0-7CA5-B3C8AE2E0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87711"/>
                  </p:ext>
                </p:extLst>
              </p:nvPr>
            </p:nvGraphicFramePr>
            <p:xfrm>
              <a:off x="838200" y="3029473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20627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99696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97074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3625926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235160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" t="-6667" r="-40087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0" t="-6667" r="-30087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11" t="-6667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80" t="-6667" r="-10058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80" t="-6667" r="-58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1775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955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94031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155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5D13-D45F-8B56-F256-D66CC50E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C: TD(0)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C227E-86C8-98EF-D5A7-FE8430B65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</a:t>
                </a:r>
                <a:r>
                  <a:rPr lang="en-US" b="1" dirty="0"/>
                  <a:t>during the episode</a:t>
                </a:r>
                <a:r>
                  <a:rPr lang="en-US" dirty="0"/>
                  <a:t> for each transition: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1.0</m:t>
                    </m:r>
                  </m:oMath>
                </a14:m>
                <a:r>
                  <a:rPr lang="en-US" dirty="0"/>
                  <a:t>, choose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r>
                  <a:rPr lang="en-US" dirty="0"/>
                  <a:t> for manual calculations.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C227E-86C8-98EF-D5A7-FE8430B65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E95C7432-1D40-F106-570A-67D44038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2737982" y="2772402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57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DC8B-A877-7EE2-D7B7-49A8BA5D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C: TD(0) update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3525F79-45FC-C376-3A32-83CFE6C295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209764"/>
                  </p:ext>
                </p:extLst>
              </p:nvPr>
            </p:nvGraphicFramePr>
            <p:xfrm>
              <a:off x="1589313" y="2807195"/>
              <a:ext cx="9013374" cy="1101865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7034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3525F79-45FC-C376-3A32-83CFE6C295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209764"/>
                  </p:ext>
                </p:extLst>
              </p:nvPr>
            </p:nvGraphicFramePr>
            <p:xfrm>
              <a:off x="1589313" y="2807195"/>
              <a:ext cx="9013374" cy="1101865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6667" r="-402033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667" r="-3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6667" r="-2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626" t="-6667" r="-10122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595" t="-6667" r="-81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7034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936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270</Words>
  <Application>Microsoft Macintosh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Exercise 5</vt:lpstr>
      <vt:lpstr>Part A: Record an Episode </vt:lpstr>
      <vt:lpstr>Part B: Monte Carlo Update (First-Visit)</vt:lpstr>
      <vt:lpstr>Part B: Monte Carlo Update (First-Visit)</vt:lpstr>
      <vt:lpstr>Part C: TD(0) update</vt:lpstr>
      <vt:lpstr>Part C: TD(0)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SLY Ponio</dc:creator>
  <cp:lastModifiedBy>Elizer Jr. D. Ponio</cp:lastModifiedBy>
  <cp:revision>22</cp:revision>
  <dcterms:created xsi:type="dcterms:W3CDTF">2025-09-10T02:20:51Z</dcterms:created>
  <dcterms:modified xsi:type="dcterms:W3CDTF">2025-09-10T05:33:34Z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2025-09-10T05:12:52Z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e854e9ef-7a9d-401c-b1f4-feaeb0a31982</vt:lpwstr>
  </property>
  <property fmtid="{D5CDD505-2E9C-101B-9397-08002B2CF9AE}" pid="8" name="MSIP_Label_8a813f4b-519a-4481-a498-85770f517757_ContentBits">
    <vt:lpwstr>0</vt:lpwstr>
  </property>
  <property fmtid="{D5CDD505-2E9C-101B-9397-08002B2CF9AE}" pid="9" name="MSIP_Label_8a813f4b-519a-4481-a498-85770f517757_Tag">
    <vt:lpwstr>50, 3, 0, 1</vt:lpwstr>
  </property>
</Properties>
</file>