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5" r:id="rId2"/>
    <p:sldId id="270" r:id="rId3"/>
    <p:sldId id="271" r:id="rId4"/>
    <p:sldId id="272" r:id="rId5"/>
    <p:sldId id="269" r:id="rId6"/>
    <p:sldId id="268" r:id="rId7"/>
    <p:sldId id="273" r:id="rId8"/>
    <p:sldId id="274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9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F8FDC5-677C-4103-AB8F-38FC1C1BE75B}" type="datetimeFigureOut">
              <a:rPr lang="en-PH" smtClean="0"/>
              <a:t>9/10/25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3C3300-D6C4-4208-839F-AED88CFAA05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42607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3C3300-D6C4-4208-839F-AED88CFAA057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6219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4F69-A852-20CB-FCE0-C33E5C5C2C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84C371-F588-4894-14BE-C1EB35380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1CD9D-71FB-616F-D8F6-FF0D0573B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55171-2343-A5F7-4552-B0996813C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C7067-1187-C04B-EF23-CD66572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8757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92798-9943-4927-517F-7FD4BE7E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F233-57A8-9E64-0471-F7C660849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D1E3-15C3-E6EE-CE80-C6CECB4C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358EE-630D-5F5A-6544-E29E5A8F7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673F6-4399-3965-7D10-382EFFFF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07794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6C4408-6BAD-3B50-C172-46DD8A6823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82E3A-CE75-0A1C-9E99-A9022CB54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51ED8-3833-9833-6611-07604C70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3BDDC-3D47-0D35-41FD-3D394EECE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5B034-4CD0-D87E-84E6-A7F4F1E9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05334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165DA-A1EB-2495-3947-3ECF59825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C3BF-C51E-13E0-A51E-710F068A2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B57EF-FF6E-1715-7EB9-BEF3A30B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EDC5B-9B50-EF23-B301-E2EACB86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4275D-8984-1FF8-1954-2A20B25C3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27439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5BC18-EF48-4ECE-DE8F-A63775B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C925A2-622F-9062-99A8-BDEEE7FB5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3B477-E395-8AE6-F876-35B89BFD1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9FFDE-9F1C-4C25-8679-30718FBF4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F48DE-745E-9E88-3C21-93D423308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3087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0682-01DA-7177-0618-8F608249D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117F-A150-6511-DB55-34C3A3869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460AF0-B46B-882B-2036-73F775371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45844-AF3B-50E2-62EC-C013E044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22009A-7D24-460C-7116-6332EF19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22E7F-AEFB-4ACA-6F1B-291060E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755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2E3D6-18CB-9065-6B5E-2144BCF96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4FFEF-AC9F-415E-9D6C-1D1183F8E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AF860-7E43-8E84-C503-13F23D32C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45929F-73F3-9B37-13C0-C471C68F1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DE0044-2210-18BA-B07B-CF7FEF29CF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8E6404-ACE6-7691-DD39-8DE3E753B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6FD119-43D2-C544-E22A-92A2CC63E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6F96B-0F8A-6CE3-90FC-0EDA08E0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7913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AE3F-5E84-9F21-805D-EB83A2355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10671B-22CD-941B-D709-F986CB4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7A8F7-F830-6605-9A9D-00B197D2D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91FC-21E6-4089-7CEE-51104DFCA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4627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05ED30-7511-C887-2869-6183776C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15789-106B-323A-7172-3A5236C31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3BD24-0442-F177-EED0-A1B5788F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96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6FA9-29D3-1EC9-BCC0-16579D3B1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CB56B-8583-FE7F-B2B2-F18317B79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8D8C3-D6F3-E4DD-A2CA-C3A40C473A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8F3053-02A8-698F-EA6C-99FD7B79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A2F9-ADC5-F04B-0666-61F4D3EB5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8FDA69-1687-2312-287D-DC6EF23E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07995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26403-8A3C-5B4C-3736-5BD75FCE1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071839-E1CE-E08B-9FE1-822B3B8FB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8BAD1-2FF0-9924-582E-B3940A5385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C53840-0591-7D78-2CC7-19FAD6D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A7588-FB0C-E550-EDF0-C2F98E1D3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82848-2E78-CBD9-A847-F8D28449D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062436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76926-8E59-FAAD-ADC1-F662892E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CD59E-8A6D-BC6D-70A8-140DB63D7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8504-8E00-B5E4-38D4-B5D0126DA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AA32F7-B1EB-4268-A9F5-119A1FAD991F}" type="datetimeFigureOut">
              <a:rPr lang="en-PH" smtClean="0"/>
              <a:t>9/10/25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70462-3CE4-14FA-61E5-22F1811F78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84D0D-0429-A582-81AA-9EA196F90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33E0D2-3336-407D-A54A-0FDC6C244BF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60948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7C8E9-2B5A-9133-B687-F4B314CF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Example Episode: Player Loses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0000"/>
                              </a:solidFill>
                            </a:rPr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en-PH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82597C15-04B8-B418-F706-780B33E94A0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5408665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2649" r="-20000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2649" r="-100580" b="-907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 10,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867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C4888-8461-F8C4-830A-01247913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35AA-0141-D6FA-C0B1-A467204D4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3E3FE-790A-71A8-5B60-8051F1EDA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2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=(21,6,False)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V(21,6,False) = 0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(1−0)=1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F3E3FE-790A-71A8-5B60-8051F1EDA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997237E-BD37-158D-E80C-2690DC64D50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6203860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997237E-BD37-158D-E80C-2690DC64D50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6203860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12" t="-6897" r="-3024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897" r="-2006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18" t="-6897" r="-1018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398" t="-6897" r="-120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F1419120-10B3-8B4C-A705-D0B5CDE7A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E49AA8-5BE9-8F74-7EB3-EEE8ACEDCE12}"/>
              </a:ext>
            </a:extLst>
          </p:cNvPr>
          <p:cNvSpPr/>
          <p:nvPr/>
        </p:nvSpPr>
        <p:spPr>
          <a:xfrm>
            <a:off x="838200" y="5346158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61838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AF8-F219-9D39-ACAD-3A2D080A9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B02E-91FE-629C-710E-7123F75DD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38652-C141-C309-5C7D-9623604816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Start with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PH" sz="2000" dirty="0"/>
                  <a:t>.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(17,6,False)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0,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(21,6,False)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Update: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𝐹𝑎𝑙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𝑠𝑒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0+0.5(0+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(21,6,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)−0)=0</m:t>
                    </m:r>
                  </m:oMath>
                </a14:m>
                <a:endParaRPr lang="en-PH" sz="2400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C38652-C141-C309-5C7D-9623604816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487120-2ADC-4DFD-E2FE-851854DB86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0809229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𝐹𝑎𝑙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487120-2ADC-4DFD-E2FE-851854DB868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60809229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897" r="-39916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95" t="-6897" r="-30254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95" t="-6897" r="-20254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319" t="-6897" r="-100840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542" t="-6897" r="-1695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6897" r="-399160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95" t="-106897" r="-202542" b="-1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47" t="-206897" r="-503390" b="-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FF92752F-2B8D-D4D1-8D15-5BCC826D1D1C}"/>
              </a:ext>
            </a:extLst>
          </p:cNvPr>
          <p:cNvSpPr/>
          <p:nvPr/>
        </p:nvSpPr>
        <p:spPr>
          <a:xfrm>
            <a:off x="1589313" y="5798585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Picture 9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8512C8DA-2F96-889D-EB06-71224E55B7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3411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683EE-A506-23A5-EE7B-5D91548E5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EC809-CCE5-0F18-95D7-EC07E261D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3E23-0078-BACC-A9DF-74839D805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2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</a:t>
                </a:r>
                <a:r>
                  <a:rPr lang="en-PH" sz="2000"/>
                  <a:t>next state </a:t>
                </a:r>
                <a:r>
                  <a:rPr lang="en-PH" sz="2000" dirty="0"/>
                  <a:t>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𝐹𝑎𝑙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𝑠𝑒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</a:t>
                </a:r>
                <a14:m>
                  <m:oMath xmlns:m="http://schemas.openxmlformats.org/officeDocument/2006/math">
                    <m:r>
                      <a:rPr lang="en-PH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PH" sz="2400" dirty="0"/>
                  <a:t>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NONE/WIN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 value function: 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−0)=0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33E23-0078-BACC-A9DF-74839D805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6080C-5E4F-88EB-03A3-4673D6683A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5445754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𝑙𝑠𝑒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NONE/WIN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0DF6080C-5E4F-88EB-03A3-4673D6683A4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55445754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6897" r="-39916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1695" t="-6897" r="-30254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95" t="-6897" r="-20254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319" t="-6897" r="-10084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02542" t="-6897" r="-169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106897" r="-39916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695" t="-106897" r="-20254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000" t="-206897" r="-39916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NONE/WIN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88F7E76A-3B87-5AE0-FB0C-5A2543988B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588BFC2-2AB1-D5AE-E484-C2ED0CEB45BA}"/>
              </a:ext>
            </a:extLst>
          </p:cNvPr>
          <p:cNvSpPr/>
          <p:nvPr/>
        </p:nvSpPr>
        <p:spPr>
          <a:xfrm>
            <a:off x="1589313" y="5942106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7795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42CA2-24AE-46DE-FF5E-072F0D872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C956-9799-4811-56CF-A82EA5087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D8264-7CDA-E2AF-3AFC-DDAB1B7F6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3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all previously visited states</a:t>
                </a:r>
              </a:p>
              <a:p>
                <a:pPr marL="0" indent="0">
                  <a:buNone/>
                </a:pPr>
                <a:r>
                  <a:rPr lang="en-PH" sz="2000" dirty="0"/>
                  <a:t>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17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𝐹𝑎𝑙𝑠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</a:t>
                </a:r>
                <a14:m>
                  <m:oMath xmlns:m="http://schemas.openxmlformats.org/officeDocument/2006/math">
                    <m:r>
                      <a:rPr lang="en-PH" sz="24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PH" sz="2400" dirty="0"/>
                  <a:t>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21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𝐹𝑎𝑙𝑠𝑒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 value function: 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17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400" b="0" i="1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−0)=0</m:t>
                    </m:r>
                    <m:r>
                      <a:rPr lang="en-GB" sz="2400" b="0" i="1" dirty="0" smtClean="0">
                        <a:latin typeface="Cambria Math" panose="02040503050406030204" pitchFamily="18" charset="0"/>
                      </a:rPr>
                      <m:t>.25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D8264-7CDA-E2AF-3AFC-DDAB1B7F6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5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22B506-901D-3CA6-D08B-2BF23F4BFF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0232298"/>
                  </p:ext>
                </p:extLst>
              </p:nvPr>
            </p:nvGraphicFramePr>
            <p:xfrm>
              <a:off x="1589313" y="5352543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(1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𝐹𝑎𝑙𝑠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𝐹𝑎𝑙𝑠</m:t>
                                </m:r>
                                <m:r>
                                  <a:rPr lang="en-GB" sz="1800" b="0" i="1" dirty="0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NONE/WIN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122B506-901D-3CA6-D08B-2BF23F4BFF3A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30232298"/>
                  </p:ext>
                </p:extLst>
              </p:nvPr>
            </p:nvGraphicFramePr>
            <p:xfrm>
              <a:off x="1589313" y="5352543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6897" r="-39916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1695" t="-6897" r="-30254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95" t="-6897" r="-20254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319" t="-6897" r="-10084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2542" t="-6897" r="-169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106897" r="-39916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1695" t="-106897" r="-202542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0.25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206897" r="-39916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NONE/WIN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+0.5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B5B8FCFD-9DAE-E275-6D3F-6AE4E28972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6233DBD-D1B9-151F-444C-C4621B8367CC}"/>
              </a:ext>
            </a:extLst>
          </p:cNvPr>
          <p:cNvSpPr/>
          <p:nvPr/>
        </p:nvSpPr>
        <p:spPr>
          <a:xfrm>
            <a:off x="1589313" y="5716286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038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16455-5839-4BC5-7FE6-3E76D2CB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59AE-8392-A764-EF6F-3E5F22D9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A7B51FA4-BB2B-9733-D26A-ADC04B44985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49407737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B8EC937-377B-7D6A-985A-0A0D32C40F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7" y="1804988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497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E48A-A407-C6A4-3BFD-200130719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=(15,10,F)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i="0" dirty="0">
                    <a:latin typeface="+mj-lt"/>
                  </a:rPr>
                  <a:t>V(15,10,False) = 0</a:t>
                </a:r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15,10,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55E32A-9121-469D-4987-B2E51C58F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A6D3CEC-F66F-9E71-288B-74687322981D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337849203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8D6A4ABC-31DF-75F4-C190-4F8092FC5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DE2C39-8FC7-1B6D-59DB-6116F878CC66}"/>
              </a:ext>
            </a:extLst>
          </p:cNvPr>
          <p:cNvSpPr/>
          <p:nvPr/>
        </p:nvSpPr>
        <p:spPr>
          <a:xfrm>
            <a:off x="838200" y="4975413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0262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67DCD-91C4-933F-302F-7E689B997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61279-0F23-C066-97CC-6413B80C0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=(19,10,F)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V(19,10,False) = 0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PH" sz="2000" b="0" i="0" dirty="0" smtClean="0"/>
                          <m:t>9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,10,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(−1−0)=−1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68E76C-7ABE-0A8C-34B3-2D4F9A63B8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462F9EB-F82F-AB73-B57A-F05B3E6ACE5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10739564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290" t="-6667" r="-30087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99711" t="-6667" r="-20000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580" t="-6667" r="-10058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0580" t="-6667" r="-58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(15,10,False)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(19,10,False)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–1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5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1EC5663B-49F4-4502-E548-08392A321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BE804E-9004-15CF-45F8-52E56011D317}"/>
              </a:ext>
            </a:extLst>
          </p:cNvPr>
          <p:cNvSpPr/>
          <p:nvPr/>
        </p:nvSpPr>
        <p:spPr>
          <a:xfrm>
            <a:off x="838200" y="5346158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80992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D26D3-A761-8A45-2EF1-4641632EF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708B6-5B93-B054-18BB-A21C9AF5A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  <a:endParaRPr lang="en-PH" sz="2000" dirty="0"/>
              </a:p>
              <a:p>
                <a:pPr marL="0" indent="0">
                  <a:buNone/>
                </a:pPr>
                <a:r>
                  <a:rPr lang="en-PH" sz="2000" dirty="0"/>
                  <a:t>Start with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PH" sz="2000" dirty="0"/>
                  <a:t>.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(15,10,F)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0,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(19,10,F)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Update: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0+0.5(0+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)−0)=0</m:t>
                    </m:r>
                  </m:oMath>
                </a14:m>
                <a:endParaRPr lang="en-PH" sz="2400" dirty="0"/>
              </a:p>
              <a:p>
                <a:pPr marL="0" indent="0">
                  <a:buNone/>
                </a:pPr>
                <a:endParaRPr lang="en-PH" sz="2000" dirty="0"/>
              </a:p>
              <a:p>
                <a:pPr marL="0" indent="0">
                  <a:buNone/>
                </a:pPr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66E56E-E7AC-1B86-76C3-AF8C15ADFE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smtClean="0">
                                    <a:latin typeface="Cambria Math" panose="02040503050406030204" pitchFamily="18" charset="0"/>
                                  </a:rPr>
                                  <m:t>19,10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23E7371-CB4F-BBB6-9CFB-B64D3B10E00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875969044"/>
                  </p:ext>
                </p:extLst>
              </p:nvPr>
            </p:nvGraphicFramePr>
            <p:xfrm>
              <a:off x="1589313" y="5442819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1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i="0" dirty="0">
                              <a:latin typeface="+mj-lt"/>
                            </a:rPr>
                            <a:t>0</a:t>
                          </a:r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5" t="-208333" r="-500000" b="-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0144140B-FADF-66D7-2DB2-ECC6B3788DF9}"/>
              </a:ext>
            </a:extLst>
          </p:cNvPr>
          <p:cNvSpPr/>
          <p:nvPr/>
        </p:nvSpPr>
        <p:spPr>
          <a:xfrm>
            <a:off x="1589313" y="5803840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0" name="Picture 9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91457F30-FCE5-C845-160D-CCC9D44599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60415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88C7F-4111-F34D-07C9-94D071182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78E8-E0DC-0978-8781-9B18B4DDA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</a:t>
            </a:r>
            <a:r>
              <a:rPr lang="en-US" b="1" dirty="0"/>
              <a:t>Temporal Difference(0) Update 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2</a:t>
                </a:r>
              </a:p>
              <a:p>
                <a:pPr marL="0" indent="0">
                  <a:buNone/>
                </a:pPr>
                <a:r>
                  <a:rPr lang="en-PH" sz="2000" dirty="0"/>
                  <a:t>Update each step immediately using</a:t>
                </a:r>
              </a:p>
              <a:p>
                <a:pPr marL="0" indent="0">
                  <a:buNone/>
                </a:pPr>
                <a:endParaRPr lang="en-PH" sz="20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State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(19,10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PH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H" sz="2400" dirty="0"/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Reward r = 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PH" sz="2400" dirty="0"/>
                  <a:t>, 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Next state = BUST</a:t>
                </a:r>
              </a:p>
              <a:p>
                <a:pPr marL="457200" indent="-457200">
                  <a:buFont typeface="+mj-lt"/>
                  <a:buAutoNum type="alphaLcPeriod"/>
                </a:pPr>
                <a:r>
                  <a:rPr lang="en-PH" sz="2400" dirty="0"/>
                  <a:t>Update value function: </a:t>
                </a:r>
                <a14:m>
                  <m:oMath xmlns:m="http://schemas.openxmlformats.org/officeDocument/2006/math">
                    <m:r>
                      <a:rPr lang="en-PH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15,10,</m:t>
                        </m:r>
                        <m:r>
                          <a:rPr lang="en-PH" sz="24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0+0.5(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PH" sz="2400" b="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−0)=0</m:t>
                    </m:r>
                  </m:oMath>
                </a14:m>
                <a:endParaRPr lang="en-PH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C4EB66-076C-4638-4766-ABBC62BF3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1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endParaRPr lang="en-PH" sz="1800" b="1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chemeClr val="bg1"/>
                              </a:solidFill>
                            </a:rPr>
                            <a:t>Next State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PH" sz="1800" b="1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endParaRPr lang="en-PH" sz="1800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0070C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0070C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sz="1800" b="0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sz="1800" b="0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(15,10,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PH" sz="18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19,10,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PH" sz="180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PH" sz="18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4215F530-2CC1-1F21-C399-E4FC6D59A17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932889996"/>
                  </p:ext>
                </p:extLst>
              </p:nvPr>
            </p:nvGraphicFramePr>
            <p:xfrm>
              <a:off x="1589313" y="5214620"/>
              <a:ext cx="9013374" cy="1097280"/>
            </p:xfrm>
            <a:graphic>
              <a:graphicData uri="http://schemas.openxmlformats.org/drawingml/2006/table">
                <a:tbl>
                  <a:tblPr/>
                  <a:tblGrid>
                    <a:gridCol w="1502229">
                      <a:extLst>
                        <a:ext uri="{9D8B030D-6E8A-4147-A177-3AD203B41FA5}">
                          <a16:colId xmlns:a16="http://schemas.microsoft.com/office/drawing/2014/main" val="204348696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82557844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3826713765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2734202428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1977549750"/>
                        </a:ext>
                      </a:extLst>
                    </a:gridCol>
                    <a:gridCol w="1502229">
                      <a:extLst>
                        <a:ext uri="{9D8B030D-6E8A-4147-A177-3AD203B41FA5}">
                          <a16:colId xmlns:a16="http://schemas.microsoft.com/office/drawing/2014/main" val="41729736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6667" r="-402033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667" r="-3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6667" r="-200405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1626" t="-6667" r="-101220" b="-22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9595" t="-6667" r="-810" b="-2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31182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104918" r="-40203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000" t="-104918" r="-20040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9298436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13" t="-208333" r="-402033" b="-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BUST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sz="1800" dirty="0"/>
                            <a:t>-0.5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0451309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7" name="Picture 6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4FAC20E8-8AC2-1267-DE85-CFCF023541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765" t="42288" r="5690" b="15524"/>
          <a:stretch>
            <a:fillRect/>
          </a:stretch>
        </p:blipFill>
        <p:spPr>
          <a:xfrm>
            <a:off x="5151729" y="1505457"/>
            <a:ext cx="6716036" cy="180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E35168D-C137-E21A-83A8-68F568CCB944}"/>
              </a:ext>
            </a:extLst>
          </p:cNvPr>
          <p:cNvSpPr/>
          <p:nvPr/>
        </p:nvSpPr>
        <p:spPr>
          <a:xfrm>
            <a:off x="1589313" y="5942106"/>
            <a:ext cx="9013374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6012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ABF68-7489-0F4D-94C0-344F61F2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E8E4-9011-86E4-CDEC-6F2FB6AF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Example Episode: </a:t>
            </a:r>
            <a:r>
              <a:rPr lang="en-PH" b="1"/>
              <a:t>Player Wins</a:t>
            </a:r>
            <a:endParaRPr lang="en-PH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78CEC2D-4984-F6D2-565B-D435F2B6E9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6861964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0000"/>
                              </a:solidFill>
                            </a:rPr>
                            <a:t>Action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endParaRPr lang="en-PH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Reward </a:t>
                          </a:r>
                          <a14:m>
                            <m:oMath xmlns:m="http://schemas.openxmlformats.org/officeDocument/2006/math">
                              <m:r>
                                <a:rPr lang="en-PH" b="1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oMath>
                          </a14:m>
                          <a:endParaRPr lang="en-PH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Stand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978CEC2D-4984-F6D2-565B-D435F2B6E9C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26861964"/>
                  </p:ext>
                </p:extLst>
              </p:nvPr>
            </p:nvGraphicFramePr>
            <p:xfrm>
              <a:off x="838200" y="2674069"/>
              <a:ext cx="10515600" cy="164592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504505912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783145166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11187263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276926268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99157711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>
                              <a:solidFill>
                                <a:schemeClr val="bg1"/>
                              </a:solidFill>
                            </a:rPr>
                            <a:t>Step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US" b="1">
                              <a:solidFill>
                                <a:schemeClr val="bg1"/>
                              </a:solidFill>
                            </a:rPr>
                            <a:t>State (Player Sum, Dealer, Usable Ace)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740" r="-200602" b="-89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2740" r="-101818" b="-89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chemeClr val="bg1"/>
                              </a:solidFill>
                            </a:rPr>
                            <a:t>Next 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78971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Hit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178121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 6, 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Stand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WIN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66774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9982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7679F-1641-E02A-C56F-1491A5C38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1282F-69D6-0BD2-A227-7542E4F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082B43F-5FAA-ACE6-E880-20885A32BA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0949621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FFC000"/>
                              </a:solidFill>
                            </a:rPr>
                            <a:t>Return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Old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New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E082B43F-5FAA-ACE6-E880-20885A32BAF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270949621"/>
                  </p:ext>
                </p:extLst>
              </p:nvPr>
            </p:nvGraphicFramePr>
            <p:xfrm>
              <a:off x="838200" y="4400671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12" t="-6897" r="-302424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6897" r="-200602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1818" t="-6897" r="-101818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9398" t="-6897" r="-1205" b="-2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F20496C8-684D-096D-7B99-D5079880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767" y="1804988"/>
            <a:ext cx="5860465" cy="180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4208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D58CB-E9FB-9911-00DE-C3950CDB5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A141-F2F6-6ABF-CB29-624F433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Sample Monte Carlo (First-Visit) Update</a:t>
            </a:r>
            <a:endParaRPr lang="en-P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88DBC-6B6F-8F60-5E8F-92D01D8863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PH" sz="2000" b="1" dirty="0"/>
                  <a:t>Step 1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State =(17,6,False)</a:t>
                </a: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Number of Visits: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7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=0  </m:t>
                    </m:r>
                  </m:oMath>
                </a14:m>
                <a:endParaRPr lang="en-PH" sz="2000" i="1" dirty="0"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i="0" dirty="0">
                    <a:latin typeface="+mj-lt"/>
                  </a:rPr>
                  <a:t>V(</a:t>
                </a:r>
                <a:r>
                  <a:rPr lang="en-PH" sz="2000" dirty="0">
                    <a:latin typeface="+mj-lt"/>
                  </a:rPr>
                  <a:t>17</a:t>
                </a:r>
                <a:r>
                  <a:rPr lang="en-PH" sz="2000" i="0" dirty="0">
                    <a:latin typeface="+mj-lt"/>
                  </a:rPr>
                  <a:t>,6,False) = 0</a:t>
                </a:r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Increment visit count: 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7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  </m:t>
                    </m:r>
                  </m:oMath>
                </a14:m>
                <a:endParaRPr lang="en-PH" sz="2000" dirty="0"/>
              </a:p>
              <a:p>
                <a:pPr marL="342900" indent="-342900">
                  <a:buFont typeface="+mj-lt"/>
                  <a:buAutoNum type="alphaLcPeriod"/>
                </a:pPr>
                <a:r>
                  <a:rPr lang="en-PH" sz="2000" dirty="0"/>
                  <a:t>Update value function</a:t>
                </a:r>
                <a14:m>
                  <m:oMath xmlns:m="http://schemas.openxmlformats.org/officeDocument/2006/math"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PH" sz="2000" dirty="0" smtClean="0"/>
                          <m:t>1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7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GB" sz="2000" b="0" i="0" dirty="0" smtClean="0"/>
                          <m:t>6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,</m:t>
                        </m:r>
                        <m:r>
                          <m:rPr>
                            <m:nor/>
                          </m:rPr>
                          <a:rPr lang="en-PH" sz="2000" dirty="0" smtClean="0"/>
                          <m:t>False</m:t>
                        </m:r>
                      </m:e>
                    </m:d>
                    <m:r>
                      <a:rPr lang="en-PH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0+</m:t>
                    </m:r>
                    <m:f>
                      <m:fPr>
                        <m:ctrlPr>
                          <a:rPr lang="en-PH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PH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PH" sz="2000" i="1" dirty="0" smtClean="0">
                        <a:latin typeface="Cambria Math" panose="02040503050406030204" pitchFamily="18" charset="0"/>
                      </a:rPr>
                      <m:t>(1−0)=1</m:t>
                    </m:r>
                  </m:oMath>
                </a14:m>
                <a:endParaRPr lang="en-PH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188DBC-6B6F-8F60-5E8F-92D01D886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4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A07452F-C843-E293-6182-DD57E429E0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053546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FFC000"/>
                              </a:solidFill>
                            </a:rPr>
                            <a:t>Return</a:t>
                          </a:r>
                          <a:r>
                            <a:rPr lang="en-PH" b="0" dirty="0">
                              <a:solidFill>
                                <a:srgbClr val="FFC00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b="0" i="1" dirty="0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oMath>
                          </a14:m>
                          <a:endParaRPr lang="en-PH" b="0" dirty="0">
                            <a:solidFill>
                              <a:srgbClr val="FFC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>
                              <a:solidFill>
                                <a:schemeClr val="bg1"/>
                              </a:solidFill>
                            </a:rPr>
                            <a:t>N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00B0F0"/>
                              </a:solidFill>
                            </a:rPr>
                            <a:t>Old</a:t>
                          </a:r>
                          <a:r>
                            <a:rPr lang="en-PH" dirty="0">
                              <a:solidFill>
                                <a:srgbClr val="00B0F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00B0F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b="1" dirty="0">
                              <a:solidFill>
                                <a:srgbClr val="92D050"/>
                              </a:solidFill>
                            </a:rPr>
                            <a:t>New</a:t>
                          </a:r>
                          <a:r>
                            <a:rPr lang="en-PH" dirty="0">
                              <a:solidFill>
                                <a:srgbClr val="92D050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PH" i="1" dirty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PH" dirty="0">
                            <a:solidFill>
                              <a:srgbClr val="92D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A07452F-C843-E293-6182-DD57E429E055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30535468"/>
                  </p:ext>
                </p:extLst>
              </p:nvPr>
            </p:nvGraphicFramePr>
            <p:xfrm>
              <a:off x="838200" y="4618672"/>
              <a:ext cx="10515600" cy="1097280"/>
            </p:xfrm>
            <a:graphic>
              <a:graphicData uri="http://schemas.openxmlformats.org/drawingml/2006/table">
                <a:tbl>
                  <a:tblPr/>
                  <a:tblGrid>
                    <a:gridCol w="2103120">
                      <a:extLst>
                        <a:ext uri="{9D8B030D-6E8A-4147-A177-3AD203B41FA5}">
                          <a16:colId xmlns:a16="http://schemas.microsoft.com/office/drawing/2014/main" val="3326986763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95823820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59156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140545074"/>
                        </a:ext>
                      </a:extLst>
                    </a:gridCol>
                    <a:gridCol w="2103120">
                      <a:extLst>
                        <a:ext uri="{9D8B030D-6E8A-4147-A177-3AD203B41FA5}">
                          <a16:colId xmlns:a16="http://schemas.microsoft.com/office/drawing/2014/main" val="22558506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>
                              <a:solidFill>
                                <a:schemeClr val="bg1"/>
                              </a:solidFill>
                            </a:rPr>
                            <a:t>State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212" t="-6897" r="-302424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6897" r="-200602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1818" t="-6897" r="-1018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9398" t="-6897" r="-1205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712719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(17,6,False)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769987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(21,6,False)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+1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buNone/>
                          </a:pPr>
                          <a:r>
                            <a:rPr lang="en-PH" dirty="0"/>
                            <a:t>0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88100880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 descr="A close-up of a math equation&#10;&#10;AI-generated content may be incorrect.">
            <a:extLst>
              <a:ext uri="{FF2B5EF4-FFF2-40B4-BE49-F238E27FC236}">
                <a16:creationId xmlns:a16="http://schemas.microsoft.com/office/drawing/2014/main" id="{D92238C7-9DED-9619-5ED3-8C4A84A36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5722" y="1690688"/>
            <a:ext cx="4688372" cy="14400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74391F1-3B80-397C-50F3-C05EF2FE66BA}"/>
              </a:ext>
            </a:extLst>
          </p:cNvPr>
          <p:cNvSpPr/>
          <p:nvPr/>
        </p:nvSpPr>
        <p:spPr>
          <a:xfrm>
            <a:off x="838200" y="4982415"/>
            <a:ext cx="10515600" cy="3697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5156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1082</Words>
  <Application>Microsoft Macintosh PowerPoint</Application>
  <PresentationFormat>Widescreen</PresentationFormat>
  <Paragraphs>286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Office Theme</vt:lpstr>
      <vt:lpstr>Example Episode: Player Loses</vt:lpstr>
      <vt:lpstr>Sample Monte Carlo (First-Visit) Update</vt:lpstr>
      <vt:lpstr>Sample Monte Carlo (First-Visit) Update</vt:lpstr>
      <vt:lpstr>Sample Monte Carlo (First-Visit) Update</vt:lpstr>
      <vt:lpstr>Sample Temporal Difference(0) Update </vt:lpstr>
      <vt:lpstr>Sample Temporal Difference(0) Update </vt:lpstr>
      <vt:lpstr>Example Episode: Player Wins</vt:lpstr>
      <vt:lpstr>Sample Monte Carlo (First-Visit) Update</vt:lpstr>
      <vt:lpstr>Sample Monte Carlo (First-Visit) Update</vt:lpstr>
      <vt:lpstr>Sample Monte Carlo (First-Visit) Update</vt:lpstr>
      <vt:lpstr>Sample Temporal Difference(0) Update </vt:lpstr>
      <vt:lpstr>Sample Temporal Difference(0) Update </vt:lpstr>
      <vt:lpstr>Sample Temporal Difference(0) Update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SLY Ponio</dc:creator>
  <cp:lastModifiedBy>Elizer Jr. D. Ponio</cp:lastModifiedBy>
  <cp:revision>22</cp:revision>
  <dcterms:created xsi:type="dcterms:W3CDTF">2025-09-10T02:20:51Z</dcterms:created>
  <dcterms:modified xsi:type="dcterms:W3CDTF">2025-09-10T05:34:10Z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2025-09-10T05:12:52Z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e854e9ef-7a9d-401c-b1f4-feaeb0a31982</vt:lpwstr>
  </property>
  <property fmtid="{D5CDD505-2E9C-101B-9397-08002B2CF9AE}" pid="8" name="MSIP_Label_8a813f4b-519a-4481-a498-85770f517757_ContentBits">
    <vt:lpwstr>0</vt:lpwstr>
  </property>
  <property fmtid="{D5CDD505-2E9C-101B-9397-08002B2CF9AE}" pid="9" name="MSIP_Label_8a813f4b-519a-4481-a498-85770f517757_Tag">
    <vt:lpwstr>50, 3, 0, 1</vt:lpwstr>
  </property>
</Properties>
</file>