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0" r:id="rId4"/>
    <p:sldId id="261" r:id="rId5"/>
    <p:sldId id="264" r:id="rId6"/>
    <p:sldId id="262" r:id="rId7"/>
    <p:sldId id="265" r:id="rId8"/>
    <p:sldId id="270" r:id="rId9"/>
    <p:sldId id="271" r:id="rId10"/>
    <p:sldId id="272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FDC5-677C-4103-AB8F-38FC1C1BE75B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3300-D6C4-4208-839F-AED88CFAA0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6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C3300-D6C4-4208-839F-AED88CFAA0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1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4F69-A852-20CB-FCE0-C33E5C5C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4C371-F588-4894-14BE-C1EB35380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CD9D-71FB-616F-D8F6-FF0D0573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171-2343-A5F7-4552-B0996813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7067-1187-C04B-EF23-CD66572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798-9943-4927-517F-7FD4BE7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CF233-57A8-9E64-0471-F7C66084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D1E3-15C3-E6EE-CE80-C6CECB4C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58EE-630D-5F5A-6544-E29E5A8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73F6-4399-3965-7D10-382EFFFF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7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4408-6BAD-3B50-C172-46DD8A68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2E3A-CE75-0A1C-9E99-A9022CB5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1ED8-3833-9833-6611-07604C70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BDDC-3D47-0D35-41FD-3D394EEC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B034-4CD0-D87E-84E6-A7F4F1E9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53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65DA-A1EB-2495-3947-3ECF598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C3BF-C51E-13E0-A51E-710F068A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57EF-FF6E-1715-7EB9-BEF3A30B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DC5B-9B50-EF23-B301-E2EACB86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275D-8984-1FF8-1954-2A20B25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4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C18-EF48-4ECE-DE8F-A63775B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25A2-622F-9062-99A8-BDEEE7FB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B477-E395-8AE6-F876-35B89BFD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FFDE-9F1C-4C25-8679-30718FB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48DE-745E-9E88-3C21-93D42330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08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682-01DA-7177-0618-8F608249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117F-A150-6511-DB55-34C3A386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0AF0-B46B-882B-2036-73F77537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5844-AF3B-50E2-62EC-C013E04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009A-7D24-460C-7116-6332EF19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2E7F-AEFB-4ACA-6F1B-291060E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5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E3D6-18CB-9065-6B5E-2144BCF9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FFEF-AC9F-415E-9D6C-1D1183F8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AF860-7E43-8E84-C503-13F23D32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5929F-73F3-9B37-13C0-C471C68F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E0044-2210-18BA-B07B-CF7FEF29C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6404-ACE6-7691-DD39-8DE3E753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FD119-43D2-C544-E22A-92A2CC63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6F96B-0F8A-6CE3-90FC-0EDA08E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1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AE3F-5E84-9F21-805D-EB83A235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671B-22CD-941B-D709-F986CB4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A8F7-F830-6605-9A9D-00B197D2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1FC-21E6-4089-7CEE-51104DFC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27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5ED30-7511-C887-2869-6183776C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5789-106B-323A-7172-3A5236C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BD24-0442-F177-EED0-A1B5788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96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FA9-29D3-1EC9-BCC0-16579D3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B56B-8583-FE7F-B2B2-F18317B7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D8C3-D6F3-E4DD-A2CA-C3A40C47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F3053-02A8-698F-EA6C-99FD7B7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2F9-ADC5-F04B-0666-61F4D3E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DA69-1687-2312-287D-DC6EF23E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9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6403-8A3C-5B4C-3736-5BD75FCE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71839-E1CE-E08B-9FE1-822B3B8FB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BAD1-2FF0-9924-582E-B3940A53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3840-0591-7D78-2CC7-19FAD6D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7588-FB0C-E550-EDF0-C2F98E1D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2848-2E78-CBD9-A847-F8D2844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76926-8E59-FAAD-ADC1-F662892E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D59E-8A6D-BC6D-70A8-140DB63D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8504-8E00-B5E4-38D4-B5D0126D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0462-3CE4-14FA-61E5-22F1811F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4D0D-0429-A582-81AA-9EA196F90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4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AD26-A5BE-F37C-EC77-ECB0DAC5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8EC9-57A6-B9F3-2AA7-ED821875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7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Play Blackjack in small groups. One student acts as the </a:t>
            </a:r>
            <a:r>
              <a:rPr lang="en-US" sz="2100" b="1" dirty="0"/>
              <a:t>dealer</a:t>
            </a:r>
            <a:r>
              <a:rPr lang="en-US" sz="2100" dirty="0"/>
              <a:t>, the others are </a:t>
            </a:r>
            <a:r>
              <a:rPr lang="en-US" sz="2100" b="1" dirty="0"/>
              <a:t>players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Use a </a:t>
            </a:r>
            <a:r>
              <a:rPr lang="en-US" sz="2100" b="1" dirty="0"/>
              <a:t>fixed policy</a:t>
            </a:r>
            <a:r>
              <a:rPr lang="en-US" sz="2100" dirty="0"/>
              <a:t>:</a:t>
            </a:r>
          </a:p>
          <a:p>
            <a:pPr lvl="1"/>
            <a:r>
              <a:rPr lang="en-US" sz="2100" i="1" dirty="0"/>
              <a:t>Hit if your total &lt; 20, otherwise Stand.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For each episode (a full hand until win/loss/draw):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Record the </a:t>
            </a:r>
            <a:r>
              <a:rPr lang="en-US" sz="2100" b="1" dirty="0"/>
              <a:t>sequence of states, actions, and rewards</a:t>
            </a:r>
            <a:r>
              <a:rPr lang="en-US" sz="2100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Compute </a:t>
            </a:r>
            <a:r>
              <a:rPr lang="en-US" sz="2100" b="1" dirty="0"/>
              <a:t>MC updates</a:t>
            </a:r>
            <a:r>
              <a:rPr lang="en-US" sz="2100" dirty="0"/>
              <a:t> (after the episode).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Compute </a:t>
            </a:r>
            <a:r>
              <a:rPr lang="en-US" sz="2100" b="1" dirty="0"/>
              <a:t>TD(0) updates</a:t>
            </a:r>
            <a:r>
              <a:rPr lang="en-US" sz="2100" dirty="0"/>
              <a:t> (during the episode).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Compare how the two methods update the value table.</a:t>
            </a:r>
          </a:p>
          <a:p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57630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7DCD-91C4-933F-302F-7E689B99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1279-0F23-C066-97CC-6413B80C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8E76C-7ABE-0A8C-34B3-2D4F9A63B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=(19,10,F)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V(19,10,False) = 0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(−1−0)=−1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8E76C-7ABE-0A8C-34B3-2D4F9A63B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62F9EB-F82F-AB73-B57A-F05B3E6ACE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739564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62F9EB-F82F-AB73-B57A-F05B3E6ACE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739564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EC5663B-49F4-4502-E548-08392A321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BE804E-9004-15CF-45F8-52E56011D317}"/>
              </a:ext>
            </a:extLst>
          </p:cNvPr>
          <p:cNvSpPr/>
          <p:nvPr/>
        </p:nvSpPr>
        <p:spPr>
          <a:xfrm>
            <a:off x="838200" y="5346158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9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26D3-A761-8A45-2EF1-4641632E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8B6-5B93-B054-18BB-A21C9AF5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E56E-E7AC-1B86-76C3-AF8C15ADF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Start with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PH" sz="2000" dirty="0"/>
                  <a:t>.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(15,10,F)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0,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(19,10,F)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Update: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15,10,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0+0.5(0+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(19,10,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)−0)=0</m:t>
                    </m:r>
                  </m:oMath>
                </a14:m>
                <a:endParaRPr lang="en-PH" sz="2400" dirty="0"/>
              </a:p>
              <a:p>
                <a:pPr marL="0" indent="0">
                  <a:buNone/>
                </a:pPr>
                <a:endParaRPr lang="en-PH" sz="2000" dirty="0"/>
              </a:p>
              <a:p>
                <a:pPr marL="0" indent="0">
                  <a:buNone/>
                </a:pPr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E56E-E7AC-1B86-76C3-AF8C15ADF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3E7371-CB4F-BBB6-9CFB-B64D3B10E0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69044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(15,10,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19,10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3E7371-CB4F-BBB6-9CFB-B64D3B10E0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69044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6667" r="-4020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667" r="-3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667" r="-2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26" t="-6667" r="-1012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95" t="-6667" r="-81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104918" r="-40203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4918" r="-200405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208333" r="-5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144140B-FADF-66D7-2DB2-ECC6B3788DF9}"/>
              </a:ext>
            </a:extLst>
          </p:cNvPr>
          <p:cNvSpPr/>
          <p:nvPr/>
        </p:nvSpPr>
        <p:spPr>
          <a:xfrm>
            <a:off x="1589313" y="5803840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Picture 9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91457F30-FCE5-C845-160D-CCC9D44599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41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88C7F-4111-F34D-07C9-94D07118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78E8-E0DC-0978-8781-9B18B4D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4EB66-076C-4638-4766-ABBC62BF3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2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(19,10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PH" sz="2400" dirty="0"/>
                  <a:t>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BUST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 value function: 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15,10,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−0)=0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4EB66-076C-4638-4766-ABBC62BF3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15F530-2CC1-1F21-C399-E4FC6D59A1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2889996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(15,10,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19,10,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19,10,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15F530-2CC1-1F21-C399-E4FC6D59A1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2889996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6667" r="-4020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667" r="-30040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667" r="-20040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26" t="-6667" r="-10122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95" t="-6667" r="-810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104918" r="-402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4918" r="-2004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208333" r="-4020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4FAC20E8-8AC2-1267-DE85-CFCF023541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35168D-C137-E21A-83A8-68F568CCB944}"/>
              </a:ext>
            </a:extLst>
          </p:cNvPr>
          <p:cNvSpPr/>
          <p:nvPr/>
        </p:nvSpPr>
        <p:spPr>
          <a:xfrm>
            <a:off x="1589313" y="5942106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60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C9CD-659E-CA93-8904-C49652C2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Part A: Record an Episode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F89F81-3F29-F924-D3A2-9BF9F43344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969512"/>
                  </p:ext>
                </p:extLst>
              </p:nvPr>
            </p:nvGraphicFramePr>
            <p:xfrm>
              <a:off x="838200" y="2240280"/>
              <a:ext cx="10515600" cy="23774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0200964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17688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700389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9921052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9983545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State (Player Sum, Dealer Showing, Usable Ace?)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Action (Hit=1, Stand=0)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0588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28915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06310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8786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END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5610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F89F81-3F29-F924-D3A2-9BF9F43344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969512"/>
                  </p:ext>
                </p:extLst>
              </p:nvPr>
            </p:nvGraphicFramePr>
            <p:xfrm>
              <a:off x="838200" y="2240280"/>
              <a:ext cx="10515600" cy="23774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0200964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17688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700389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9921052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9983545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State (Player Sum, Dealer Showing, Usable Ace?)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Action (Hit=1, Stand=0)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67" r="-100580" b="-1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0588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2891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0631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8786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END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5610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2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4F31-01F6-7B3B-B35B-A80C86B3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B: Monte Carlo Update (First-Visit)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0C8-FF8C-90E1-E06D-34D75366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episode, compute the </a:t>
            </a:r>
            <a:r>
              <a:rPr lang="en-US" b="1" dirty="0"/>
              <a:t>return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For each state visited </a:t>
            </a:r>
            <a:r>
              <a:rPr lang="en-US" b="1" dirty="0"/>
              <a:t>first time</a:t>
            </a:r>
            <a:r>
              <a:rPr lang="en-US" dirty="0"/>
              <a:t> in the episode:</a:t>
            </a:r>
            <a:endParaRPr lang="en-PH" dirty="0"/>
          </a:p>
        </p:txBody>
      </p:sp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84997CC8-6058-3453-B061-E67AEE8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31" y="4161352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70B97-1204-F5C5-544A-9B10172928E5}"/>
                  </a:ext>
                </a:extLst>
              </p:cNvPr>
              <p:cNvSpPr txBox="1"/>
              <p:nvPr/>
            </p:nvSpPr>
            <p:spPr>
              <a:xfrm>
                <a:off x="4190551" y="2340618"/>
                <a:ext cx="3810897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PH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PH" sz="2500" i="1" dirty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r>
                        <a:rPr lang="en-PH" sz="2500" i="1" dirty="0" smtClean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0" i="1" dirty="0" smtClean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  .</m:t>
                      </m:r>
                      <m:sSub>
                        <m:sSubPr>
                          <m:ctrlPr>
                            <a:rPr lang="en-PH" sz="250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70B97-1204-F5C5-544A-9B101729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51" y="2340618"/>
                <a:ext cx="3810897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5810-A0E2-CA12-24C4-2B40B913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C804-CEDF-39B7-CD6C-76C1C467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B: Monte Carlo Update (First-Visit)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4A328-9A72-B0D2-E54E-BCA5050A3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Record the </a:t>
                </a:r>
                <a:r>
                  <a:rPr lang="en-US" b="1" dirty="0"/>
                  <a:t>sequence of states, actions, and rewards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for manual calculations.</a:t>
                </a:r>
                <a:endParaRPr lang="en-PH" dirty="0"/>
              </a:p>
              <a:p>
                <a:endParaRPr lang="en-US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4A328-9A72-B0D2-E54E-BCA5050A3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8561D7-DAAC-1AF0-7CA5-B3C8AE2E0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87711"/>
                  </p:ext>
                </p:extLst>
              </p:nvPr>
            </p:nvGraphicFramePr>
            <p:xfrm>
              <a:off x="838200" y="3029473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20627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99696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97074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362592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235160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r>
                            <a:rPr lang="en-PH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en-PH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Visit Count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1775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9554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403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8561D7-DAAC-1AF0-7CA5-B3C8AE2E0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87711"/>
                  </p:ext>
                </p:extLst>
              </p:nvPr>
            </p:nvGraphicFramePr>
            <p:xfrm>
              <a:off x="838200" y="3029473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20627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99696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97074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362592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235160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" t="-6667" r="-40087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1775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955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4031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15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5D13-D45F-8B56-F256-D66CC50E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C: TD(0)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C227E-86C8-98EF-D5A7-FE8430B65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</a:t>
                </a:r>
                <a:r>
                  <a:rPr lang="en-US" b="1" dirty="0"/>
                  <a:t>during the episode</a:t>
                </a:r>
                <a:r>
                  <a:rPr lang="en-US" dirty="0"/>
                  <a:t> for each transition: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1.0</m:t>
                    </m:r>
                  </m:oMath>
                </a14:m>
                <a:r>
                  <a:rPr lang="en-US" dirty="0"/>
                  <a:t>, choose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r>
                  <a:rPr lang="en-US" dirty="0"/>
                  <a:t> for manual calculations.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C227E-86C8-98EF-D5A7-FE8430B65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E95C7432-1D40-F106-570A-67D44038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2737982" y="2772402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57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C8B-A877-7EE2-D7B7-49A8BA5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C: TD(0) update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25F79-45FC-C376-3A32-83CFE6C295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09764"/>
                  </p:ext>
                </p:extLst>
              </p:nvPr>
            </p:nvGraphicFramePr>
            <p:xfrm>
              <a:off x="1589313" y="2807195"/>
              <a:ext cx="9013374" cy="1101865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703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25F79-45FC-C376-3A32-83CFE6C295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09764"/>
                  </p:ext>
                </p:extLst>
              </p:nvPr>
            </p:nvGraphicFramePr>
            <p:xfrm>
              <a:off x="1589313" y="2807195"/>
              <a:ext cx="9013374" cy="1101865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6667" r="-4020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667" r="-3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6667" r="-2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26" t="-6667" r="-1012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595" t="-6667" r="-81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703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936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C8E9-2B5A-9133-B687-F4B314C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Example Episodes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597C15-04B8-B418-F706-780B33E94A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408665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0000"/>
                              </a:solidFill>
                            </a:rPr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en-PH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597C15-04B8-B418-F706-780B33E94A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408665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2649" r="-20000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49" r="-10058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867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6455-5839-4BC5-7FE6-3E76D2CB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59AE-8392-A764-EF6F-3E5F22D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7B51FA4-BB2B-9733-D26A-ADC04B4498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407737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7B51FA4-BB2B-9733-D26A-ADC04B4498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407737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B8EC937-377B-7D6A-985A-0A0D32C4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7" y="1804988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7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48A-A407-C6A4-3BFD-20013071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5E32A-9121-469D-4987-B2E51C58F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=(15,10,F)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i="0" dirty="0">
                    <a:latin typeface="+mj-lt"/>
                  </a:rPr>
                  <a:t>V(15,10,False) = 0</a:t>
                </a:r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(−1−0)=−1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5E32A-9121-469D-4987-B2E51C58F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6D3CEC-F66F-9E71-288B-7468732298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7849203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6D3CEC-F66F-9E71-288B-7468732298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7849203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8D6A4ABC-31DF-75F4-C190-4F8092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DE2C39-8FC7-1B6D-59DB-6116F878CC66}"/>
              </a:ext>
            </a:extLst>
          </p:cNvPr>
          <p:cNvSpPr/>
          <p:nvPr/>
        </p:nvSpPr>
        <p:spPr>
          <a:xfrm>
            <a:off x="838200" y="4975413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2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744</Words>
  <Application>Microsoft Office PowerPoint</Application>
  <PresentationFormat>Widescreen</PresentationFormat>
  <Paragraphs>185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Exercise 5</vt:lpstr>
      <vt:lpstr>Part A: Record an Episode </vt:lpstr>
      <vt:lpstr>Part B: Monte Carlo Update (First-Visit)</vt:lpstr>
      <vt:lpstr>Part B: Monte Carlo Update (First-Visit)</vt:lpstr>
      <vt:lpstr>Part C: TD(0) update</vt:lpstr>
      <vt:lpstr>Part C: TD(0) update</vt:lpstr>
      <vt:lpstr>Example Episodes</vt:lpstr>
      <vt:lpstr>Sample Monte Carlo (First-Visit) Update</vt:lpstr>
      <vt:lpstr>Sample Monte Carlo (First-Visit) Update</vt:lpstr>
      <vt:lpstr>Sample Monte Carlo (First-Visit) Update</vt:lpstr>
      <vt:lpstr>Sample Temporal Difference(0) Update </vt:lpstr>
      <vt:lpstr>Sample Temporal Difference(0) Update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SLY Ponio</dc:creator>
  <cp:lastModifiedBy>SLY Ponio</cp:lastModifiedBy>
  <cp:revision>11</cp:revision>
  <dcterms:created xsi:type="dcterms:W3CDTF">2025-09-10T02:20:51Z</dcterms:created>
  <dcterms:modified xsi:type="dcterms:W3CDTF">2025-09-10T03:28:23Z</dcterms:modified>
</cp:coreProperties>
</file>