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32" r:id="rId2"/>
    <p:sldId id="440" r:id="rId3"/>
    <p:sldId id="444" r:id="rId4"/>
    <p:sldId id="447" r:id="rId5"/>
    <p:sldId id="445" r:id="rId6"/>
    <p:sldId id="460" r:id="rId7"/>
    <p:sldId id="448" r:id="rId8"/>
    <p:sldId id="446" r:id="rId9"/>
    <p:sldId id="464" r:id="rId10"/>
    <p:sldId id="465" r:id="rId11"/>
    <p:sldId id="466" r:id="rId12"/>
    <p:sldId id="467" r:id="rId13"/>
    <p:sldId id="468" r:id="rId14"/>
    <p:sldId id="463" r:id="rId15"/>
    <p:sldId id="450" r:id="rId16"/>
    <p:sldId id="452" r:id="rId17"/>
    <p:sldId id="453" r:id="rId18"/>
    <p:sldId id="454" r:id="rId19"/>
    <p:sldId id="455" r:id="rId20"/>
    <p:sldId id="456" r:id="rId21"/>
    <p:sldId id="457" r:id="rId22"/>
    <p:sldId id="469" r:id="rId23"/>
    <p:sldId id="459" r:id="rId24"/>
    <p:sldId id="470" r:id="rId25"/>
    <p:sldId id="461" r:id="rId26"/>
    <p:sldId id="4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AEA"/>
    <a:srgbClr val="FF6600"/>
    <a:srgbClr val="FFFF66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39" autoAdjust="0"/>
    <p:restoredTop sz="78933" autoAdjust="0"/>
  </p:normalViewPr>
  <p:slideViewPr>
    <p:cSldViewPr snapToGrid="0">
      <p:cViewPr>
        <p:scale>
          <a:sx n="95" d="100"/>
          <a:sy n="95" d="100"/>
        </p:scale>
        <p:origin x="164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DA85-FF01-6B48-9147-34182FDA6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6CF9D-0729-D1FB-06A5-A80B2F0B6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2F49D-D92D-BA58-B3CD-07D6EB664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98927-D1B4-FE75-F7E7-657F773FA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A452-9F75-DFF8-A0DB-07807A03C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7B12A-BF10-E752-9EE7-A87E1E9E5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0625D-13EE-BC38-5D90-D75B0ECE7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BAB85-BE74-2EE7-D2DA-C023340D0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7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7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7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B29E0E-5DA4-F678-26BB-EBBB63EC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50D731-D9A3-871F-8A6B-EF5786C8A9C9}"/>
                  </a:ext>
                </a:extLst>
              </p:cNvPr>
              <p:cNvSpPr txBox="1"/>
              <p:nvPr/>
            </p:nvSpPr>
            <p:spPr>
              <a:xfrm>
                <a:off x="838200" y="4788352"/>
                <a:ext cx="8519160" cy="170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States</a:t>
                </a:r>
                <a:r>
                  <a:rPr lang="en-GB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Actions</a:t>
                </a:r>
                <a:r>
                  <a:rPr lang="en-GB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𝑈𝑃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𝐷𝑂𝑊𝑁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𝐿𝐸𝐹𝑇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𝑅𝐼𝐺𝐻𝑇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Policy</a:t>
                </a:r>
                <a:r>
                  <a:rPr lang="en-GB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PH" sz="2100"/>
                      <m:t>From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every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state</m:t>
                    </m:r>
                    <m:r>
                      <m:rPr>
                        <m:nor/>
                      </m:rPr>
                      <a:rPr lang="en-PH" sz="2100"/>
                      <m:t>, </m:t>
                    </m:r>
                    <m:r>
                      <m:rPr>
                        <m:nor/>
                      </m:rPr>
                      <a:rPr lang="en-PH" sz="2100"/>
                      <m:t>choose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each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action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with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probability</m:t>
                    </m:r>
                    <m:r>
                      <m:rPr>
                        <m:nor/>
                      </m:rPr>
                      <a:rPr lang="en-PH" sz="2100"/>
                      <m:t> 0.25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Reward</a:t>
                </a:r>
                <a:r>
                  <a:rPr lang="en-GB" sz="210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=−1)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dirty="0">
                    <a:ea typeface="Cambria Math" panose="02040503050406030204" pitchFamily="18" charset="0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GB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50D731-D9A3-871F-8A6B-EF5786C8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88352"/>
                <a:ext cx="8519160" cy="1708160"/>
              </a:xfrm>
              <a:prstGeom prst="rect">
                <a:avLst/>
              </a:prstGeom>
              <a:blipFill>
                <a:blip r:embed="rId2"/>
                <a:stretch>
                  <a:fillRect l="-745" t="-73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241D281F-158E-27AF-9F2F-97116AD3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60256A-C550-1F29-12D1-1BA88C2E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550636-F4E0-186B-DF44-1ECE441372B1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1BC05C-E74D-810E-BAA6-9CD909E47D93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19F54-FD26-1BF8-66D0-0922066098ED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62CA4C-DD32-3838-A6AB-D99CAA67F1C6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B4B7A8-E679-4FB1-067C-277B489C5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35972"/>
              </p:ext>
            </p:extLst>
          </p:nvPr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48C75B-E911-5316-58DF-CAAC69B75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EAF393-4BC3-A3DB-C9E8-3B07DA557A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EAF393-4BC3-A3DB-C9E8-3B07DA557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2A2A21-CE70-56AB-6244-4B56119B9C16}"/>
              </a:ext>
            </a:extLst>
          </p:cNvPr>
          <p:cNvGraphicFramePr>
            <a:graphicFrameLocks noGrp="1"/>
          </p:cNvGraphicFramePr>
          <p:nvPr/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F74CF-1BC8-5A9A-71DC-3BCF8A9C81C7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F74CF-1BC8-5A9A-71DC-3BCF8A9C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EB90F2-0F83-7700-FFDE-5EA8BFCFEC9A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EB90F2-0F83-7700-FFDE-5EA8BFCF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6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1AD3C5-E087-9ABD-40A5-DF81A033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F1AE5-D678-0391-020A-427B82EC5E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F1AE5-D678-0391-020A-427B82EC5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42E0D3-6D39-8FD5-4C2B-04298090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90273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DDFD8F-C7BF-5DF7-3B81-0869FDB26A01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DDFD8F-C7BF-5DF7-3B81-0869FDB2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BE6F34-4B80-8140-D86A-AC437610EF31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BE6F34-4B80-8140-D86A-AC437610E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8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BF6A16-7FD5-C515-CE27-17E33A8E0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D2EBF5-D28E-617B-EB61-2AD439719F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D2EBF5-D28E-617B-EB61-2AD439719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4991A3-145B-84B3-5397-01DAF65EF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07044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75CC3-66F4-796B-0105-7B5439EEE1CA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75CC3-66F4-796B-0105-7B5439EE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5CB9A-75D1-4ED1-6BB5-DB95A4CBB183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5CB9A-75D1-4ED1-6BB5-DB95A4CB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61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DCC023-BBE9-FEB7-B0F0-1EF497489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D479C4-AAFB-76AC-0E1A-0C15D965D3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D479C4-AAFB-76AC-0E1A-0C15D965D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A99EA7-6940-1079-E74A-31792B92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79699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EC98B5-6E48-1877-B26A-72560DB99AA2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EC98B5-6E48-1877-B26A-72560DB99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996F1-DE17-900E-EDCF-6E9BF1BA1E51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996F1-DE17-900E-EDCF-6E9BF1BA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2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C6E333-48C7-43D6-3F70-E8F768AD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3AD76F-9800-A85E-18AC-5AED3126F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53124"/>
              </p:ext>
            </p:extLst>
          </p:nvPr>
        </p:nvGraphicFramePr>
        <p:xfrm>
          <a:off x="4171900" y="2377821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E0DD844-3973-E827-EE22-90EB10E1A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E0DD844-3973-E827-EE22-90EB10E1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r="-156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6013A-1674-BC3E-18A9-4F8E139F1AFE}"/>
                  </a:ext>
                </a:extLst>
              </p:cNvPr>
              <p:cNvSpPr txBox="1"/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6013A-1674-BC3E-18A9-4F8E139F1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534646-FC83-4897-452A-C1EC02704D29}"/>
                  </a:ext>
                </a:extLst>
              </p:cNvPr>
              <p:cNvSpPr txBox="1"/>
              <p:nvPr/>
            </p:nvSpPr>
            <p:spPr>
              <a:xfrm>
                <a:off x="5613399" y="5674446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534646-FC83-4897-452A-C1EC02704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99" y="5674446"/>
                <a:ext cx="965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7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050529-C281-1D53-2F6A-218C58DEC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5D430-BF72-FCA9-9E7E-28CD4E32B2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85909"/>
                <a:ext cx="105918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5D430-BF72-FCA9-9E7E-28CD4E32B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85909"/>
                <a:ext cx="10591800" cy="1325563"/>
              </a:xfrm>
              <a:blipFill>
                <a:blip r:embed="rId2"/>
                <a:stretch>
                  <a:fillRect l="-2156" t="-7547" r="-3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2CF5EC-2044-031F-9ADE-4E48CCEFA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16539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70D30B-7215-EF7F-9FA8-C6714980E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26352"/>
              </p:ext>
            </p:extLst>
          </p:nvPr>
        </p:nvGraphicFramePr>
        <p:xfrm>
          <a:off x="1510751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12" name="Quad Arrow 11">
            <a:extLst>
              <a:ext uri="{FF2B5EF4-FFF2-40B4-BE49-F238E27FC236}">
                <a16:creationId xmlns:a16="http://schemas.microsoft.com/office/drawing/2014/main" id="{FE27A121-4FA8-6C7D-8378-DA85AB8BABBA}"/>
              </a:ext>
            </a:extLst>
          </p:cNvPr>
          <p:cNvSpPr/>
          <p:nvPr/>
        </p:nvSpPr>
        <p:spPr>
          <a:xfrm>
            <a:off x="1714205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Quad Arrow 12">
            <a:extLst>
              <a:ext uri="{FF2B5EF4-FFF2-40B4-BE49-F238E27FC236}">
                <a16:creationId xmlns:a16="http://schemas.microsoft.com/office/drawing/2014/main" id="{1AABEDA4-456E-F0CD-65AD-42B5E567B36A}"/>
              </a:ext>
            </a:extLst>
          </p:cNvPr>
          <p:cNvSpPr/>
          <p:nvPr/>
        </p:nvSpPr>
        <p:spPr>
          <a:xfrm>
            <a:off x="2984850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Quad Arrow 13">
            <a:extLst>
              <a:ext uri="{FF2B5EF4-FFF2-40B4-BE49-F238E27FC236}">
                <a16:creationId xmlns:a16="http://schemas.microsoft.com/office/drawing/2014/main" id="{1C11445E-0C06-EF78-261E-07B4D33CBC6B}"/>
              </a:ext>
            </a:extLst>
          </p:cNvPr>
          <p:cNvSpPr/>
          <p:nvPr/>
        </p:nvSpPr>
        <p:spPr>
          <a:xfrm>
            <a:off x="2984850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Quad Arrow 14">
            <a:extLst>
              <a:ext uri="{FF2B5EF4-FFF2-40B4-BE49-F238E27FC236}">
                <a16:creationId xmlns:a16="http://schemas.microsoft.com/office/drawing/2014/main" id="{ED8A9ED7-5DC3-76CD-0C8B-06330AB566A0}"/>
              </a:ext>
            </a:extLst>
          </p:cNvPr>
          <p:cNvSpPr/>
          <p:nvPr/>
        </p:nvSpPr>
        <p:spPr>
          <a:xfrm>
            <a:off x="171420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Quad Arrow 15">
            <a:extLst>
              <a:ext uri="{FF2B5EF4-FFF2-40B4-BE49-F238E27FC236}">
                <a16:creationId xmlns:a16="http://schemas.microsoft.com/office/drawing/2014/main" id="{62F07416-ABCC-C73B-65AB-7BE6C288F668}"/>
              </a:ext>
            </a:extLst>
          </p:cNvPr>
          <p:cNvSpPr/>
          <p:nvPr/>
        </p:nvSpPr>
        <p:spPr>
          <a:xfrm>
            <a:off x="425549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Quad Arrow 16">
            <a:extLst>
              <a:ext uri="{FF2B5EF4-FFF2-40B4-BE49-F238E27FC236}">
                <a16:creationId xmlns:a16="http://schemas.microsoft.com/office/drawing/2014/main" id="{44E04289-2A89-305C-C013-9F203CC279AB}"/>
              </a:ext>
            </a:extLst>
          </p:cNvPr>
          <p:cNvSpPr/>
          <p:nvPr/>
        </p:nvSpPr>
        <p:spPr>
          <a:xfrm>
            <a:off x="2984850" y="45900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271BFD-8B56-E9B4-9AB6-1328221C2651}"/>
                  </a:ext>
                </a:extLst>
              </p:cNvPr>
              <p:cNvSpPr txBox="1"/>
              <p:nvPr/>
            </p:nvSpPr>
            <p:spPr>
              <a:xfrm>
                <a:off x="2952250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271BFD-8B56-E9B4-9AB6-1328221C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50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35A55E-8DD9-D70E-2077-781AE1FB7C6E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35A55E-8DD9-D70E-2077-781AE1FB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17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68DF6A-A56A-73C0-5433-7F70FCFBA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4D8899-1CC8-D9A4-E473-C3D082C7F4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4D8899-1CC8-D9A4-E473-C3D082C7F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209618-7D5E-182B-D792-1592AECAA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92918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386DCB-A464-0FA5-D803-49BDFF101D0D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386DCB-A464-0FA5-D803-49BDFF101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6648D-8B4D-762A-78FD-DF10A942A81A}"/>
                  </a:ext>
                </a:extLst>
              </p:cNvPr>
              <p:cNvSpPr txBox="1"/>
              <p:nvPr/>
            </p:nvSpPr>
            <p:spPr>
              <a:xfrm>
                <a:off x="838199" y="2377440"/>
                <a:ext cx="406997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8.  </m:t>
                      </m:r>
                      <m:sSub>
                        <m:sSubPr>
                          <m:ctrlPr>
                            <a:rPr lang="en-PH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6648D-8B4D-762A-78FD-DF10A942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77440"/>
                <a:ext cx="4069977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68E95-24C0-840E-85B7-A79DBF62075B}"/>
                  </a:ext>
                </a:extLst>
              </p:cNvPr>
              <p:cNvSpPr txBox="1"/>
              <p:nvPr/>
            </p:nvSpPr>
            <p:spPr>
              <a:xfrm>
                <a:off x="838200" y="3136612"/>
                <a:ext cx="406997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9.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68E95-24C0-840E-85B7-A79DBF62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6612"/>
                <a:ext cx="4069976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BD5A98-3A13-89FD-6770-B83EA6137BA8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59933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10.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BD5A98-3A13-89FD-6770-B83EA613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599330" cy="584775"/>
              </a:xfrm>
              <a:prstGeom prst="rect">
                <a:avLst/>
              </a:prstGeom>
              <a:blipFill>
                <a:blip r:embed="rId6"/>
                <a:stretch>
                  <a:fillRect l="-348" r="-348"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96FAD-1073-5AAB-A8AF-8FA3D234D1AC}"/>
                  </a:ext>
                </a:extLst>
              </p:cNvPr>
              <p:cNvSpPr txBox="1"/>
              <p:nvPr/>
            </p:nvSpPr>
            <p:spPr>
              <a:xfrm>
                <a:off x="838200" y="4654956"/>
                <a:ext cx="4325682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11.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96FAD-1073-5AAB-A8AF-8FA3D234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4956"/>
                <a:ext cx="4325682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37B5C-7BD7-3389-B832-B0CE4756FA95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37B5C-7BD7-3389-B832-B0CE4756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94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40CED6-2837-35BD-FDFE-EEAA1994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7F573A-6592-E39B-2B24-3E1D618C66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7F573A-6592-E39B-2B24-3E1D618C6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DDD7AD-5866-52D6-248A-E27859AD0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56262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66CA3B-B6F0-CB85-B2F3-4191189F2D45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66CA3B-B6F0-CB85-B2F3-4191189F2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A7EFA7-BE17-CDBB-BA20-781E2E7BB48C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029636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13.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A7EFA7-BE17-CDBB-BA20-781E2E7BB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029636" cy="584775"/>
              </a:xfrm>
              <a:prstGeom prst="rect">
                <a:avLst/>
              </a:prstGeom>
              <a:blipFill>
                <a:blip r:embed="rId4"/>
                <a:stretch>
                  <a:fillRect l="-938" r="-625" b="-204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C7037-CF64-DFA8-1A1E-024266CADAEA}"/>
                  </a:ext>
                </a:extLst>
              </p:cNvPr>
              <p:cNvSpPr txBox="1"/>
              <p:nvPr/>
            </p:nvSpPr>
            <p:spPr>
              <a:xfrm>
                <a:off x="838199" y="3136612"/>
                <a:ext cx="4352366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14.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C7037-CF64-DFA8-1A1E-024266CA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612"/>
                <a:ext cx="4352366" cy="584775"/>
              </a:xfrm>
              <a:prstGeom prst="rect">
                <a:avLst/>
              </a:prstGeom>
              <a:blipFill>
                <a:blip r:embed="rId5"/>
                <a:stretch>
                  <a:fillRect b="-1836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C45D2-48DA-524C-45CC-46BB48758ADB}"/>
                  </a:ext>
                </a:extLst>
              </p:cNvPr>
              <p:cNvSpPr txBox="1"/>
              <p:nvPr/>
            </p:nvSpPr>
            <p:spPr>
              <a:xfrm>
                <a:off x="838201" y="3895784"/>
                <a:ext cx="3585882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15. 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C45D2-48DA-524C-45CC-46BB48758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895784"/>
                <a:ext cx="3585882" cy="584775"/>
              </a:xfrm>
              <a:prstGeom prst="rect">
                <a:avLst/>
              </a:prstGeom>
              <a:blipFill>
                <a:blip r:embed="rId6"/>
                <a:stretch>
                  <a:fillRect l="-1053" r="-702" b="-1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89725-C91F-27B2-4A2E-1F9E4606CC8D}"/>
                  </a:ext>
                </a:extLst>
              </p:cNvPr>
              <p:cNvSpPr txBox="1"/>
              <p:nvPr/>
            </p:nvSpPr>
            <p:spPr>
              <a:xfrm>
                <a:off x="838201" y="4654956"/>
                <a:ext cx="4352364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16.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89725-C91F-27B2-4A2E-1F9E4606C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654956"/>
                <a:ext cx="4352364" cy="584775"/>
              </a:xfrm>
              <a:prstGeom prst="rect">
                <a:avLst/>
              </a:prstGeom>
              <a:blipFill>
                <a:blip r:embed="rId7"/>
                <a:stretch>
                  <a:fillRect l="-290" b="-1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244887-EA93-39C4-57C8-E635AFF9DCF6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17. 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244887-EA93-39C4-57C8-E635AFF9D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0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5EBD8C-2142-AA1C-DBB7-FBB6EB19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160C1-F3D7-3D10-F311-3984EDB5A0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160C1-F3D7-3D10-F311-3984EDB5A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47F721-ED59-B82A-5E0E-1E6ACD7D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27942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B0392E-6C69-D89D-4563-CDC4993E38A2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B0392E-6C69-D89D-4563-CDC4993E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4F02E-8CA4-FECC-7E54-46508358A05D}"/>
                  </a:ext>
                </a:extLst>
              </p:cNvPr>
              <p:cNvSpPr txBox="1"/>
              <p:nvPr/>
            </p:nvSpPr>
            <p:spPr>
              <a:xfrm>
                <a:off x="838199" y="2377440"/>
                <a:ext cx="426457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18.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4F02E-8CA4-FECC-7E54-46508358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77440"/>
                <a:ext cx="4264577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FD592C-5E24-855A-60AB-6583587F7E66}"/>
                  </a:ext>
                </a:extLst>
              </p:cNvPr>
              <p:cNvSpPr txBox="1"/>
              <p:nvPr/>
            </p:nvSpPr>
            <p:spPr>
              <a:xfrm>
                <a:off x="838200" y="3136612"/>
                <a:ext cx="453250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19.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FD592C-5E24-855A-60AB-6583587F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6612"/>
                <a:ext cx="4532508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808FF-BD92-5421-BA87-65FBD448D8ED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68778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808FF-BD92-5421-BA87-65FBD448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687786" cy="584775"/>
              </a:xfrm>
              <a:prstGeom prst="rect">
                <a:avLst/>
              </a:prstGeom>
              <a:blipFill>
                <a:blip r:embed="rId6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00DBE-5196-9DCE-F542-B793BEDC6A3B}"/>
                  </a:ext>
                </a:extLst>
              </p:cNvPr>
              <p:cNvSpPr txBox="1"/>
              <p:nvPr/>
            </p:nvSpPr>
            <p:spPr>
              <a:xfrm>
                <a:off x="838200" y="4654956"/>
                <a:ext cx="4379259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00DBE-5196-9DCE-F542-B793BEDC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4956"/>
                <a:ext cx="4379259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26CD44-D52B-C275-8076-2453AE7FEF20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22. 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26CD44-D52B-C275-8076-2453AE7FE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34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BC20C2-1452-D2BF-94B2-8295551E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64E026-AE2E-B9E5-B53C-7C30DB58A7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64E026-AE2E-B9E5-B53C-7C30DB58A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7D22DB-9FD2-5D82-0789-AEDD0437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140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E115E0-404E-236F-26DC-790CB4FD51CB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E115E0-404E-236F-26DC-790CB4FD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72772C-9051-BD1F-7A6B-51C1C3AEBADD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08342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23.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72772C-9051-BD1F-7A6B-51C1C3AE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083424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2AA54D-3258-152F-777C-A17F4AD84A34}"/>
                  </a:ext>
                </a:extLst>
              </p:cNvPr>
              <p:cNvSpPr txBox="1"/>
              <p:nvPr/>
            </p:nvSpPr>
            <p:spPr>
              <a:xfrm>
                <a:off x="838199" y="3136612"/>
                <a:ext cx="4341751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24.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2AA54D-3258-152F-777C-A17F4AD84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612"/>
                <a:ext cx="4341751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9EF2-63FA-E5F0-CA3D-B8DA7032543D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578259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25.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9EF2-63FA-E5F0-CA3D-B8DA7032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578259" cy="584775"/>
              </a:xfrm>
              <a:prstGeom prst="rect">
                <a:avLst/>
              </a:prstGeom>
              <a:blipFill>
                <a:blip r:embed="rId6"/>
                <a:stretch>
                  <a:fillRect l="-702" r="-1053"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FB61C8-ED14-235E-26FE-817CB2CF2F79}"/>
                  </a:ext>
                </a:extLst>
              </p:cNvPr>
              <p:cNvSpPr txBox="1"/>
              <p:nvPr/>
            </p:nvSpPr>
            <p:spPr>
              <a:xfrm>
                <a:off x="838199" y="4654956"/>
                <a:ext cx="443223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26.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FB61C8-ED14-235E-26FE-817CB2CF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54956"/>
                <a:ext cx="4432230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F250AF-7DF8-373A-4F23-5B748854787F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27. 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F250AF-7DF8-373A-4F23-5B748854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9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6B1ED8-A737-9BA1-2A1C-91697286F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F7AB-4C5C-EB5E-B41B-F37D15FB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A369A9-06F3-1A0D-ADA2-CC378BBC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DAAFC-03E9-DE6B-0B6D-B21EC96B3C36}"/>
                  </a:ext>
                </a:extLst>
              </p:cNvPr>
              <p:cNvSpPr txBox="1"/>
              <p:nvPr/>
            </p:nvSpPr>
            <p:spPr>
              <a:xfrm>
                <a:off x="838200" y="5093826"/>
                <a:ext cx="10957560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300" dirty="0">
                    <a:ea typeface="Cambria Math" panose="02040503050406030204" pitchFamily="18" charset="0"/>
                  </a:rPr>
                  <a:t>Undiscounted MDP </a:t>
                </a:r>
                <a14:m>
                  <m:oMath xmlns:m="http://schemas.openxmlformats.org/officeDocument/2006/math">
                    <m:r>
                      <a:rPr lang="en-GB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300" dirty="0">
                    <a:ea typeface="Cambria Math" panose="02040503050406030204" pitchFamily="18" charset="0"/>
                  </a:rPr>
                  <a:t>)</a:t>
                </a: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300" dirty="0">
                    <a:ea typeface="Cambria Math" panose="02040503050406030204" pitchFamily="18" charset="0"/>
                  </a:rPr>
                  <a:t>Non-terminal states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US" sz="2300" dirty="0">
                    <a:ea typeface="Cambria Math" panose="02040503050406030204" pitchFamily="18" charset="0"/>
                  </a:rPr>
                  <a:t>Terminal State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300" dirty="0">
                    <a:ea typeface="Cambria Math" panose="02040503050406030204" pitchFamily="18" charset="0"/>
                  </a:rPr>
                  <a:t>Agent follows a uniform random policy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DAAFC-03E9-DE6B-0B6D-B21EC96B3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3826"/>
                <a:ext cx="10957560" cy="1508105"/>
              </a:xfrm>
              <a:prstGeom prst="rect">
                <a:avLst/>
              </a:prstGeom>
              <a:blipFill>
                <a:blip r:embed="rId3"/>
                <a:stretch>
                  <a:fillRect l="-695" t="-3361"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E0E91A-BA72-2097-D648-708D18C37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0657"/>
              </p:ext>
            </p:extLst>
          </p:nvPr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95176F-B673-52FB-23B0-F588D752EA9B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9B1D5-478C-FB43-8385-0D514A96874D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077C4-55F3-9BDC-DDEB-209339C3FF58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D5F61-43E1-ABF5-ADF1-C8FB023187A0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142162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A137B4-8B71-D9DA-AAD0-46F6A26DC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FD0B36-4AC5-4040-3485-D8240A74AC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FD0B36-4AC5-4040-3485-D8240A74A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B7C346-6C44-A77D-B256-2E6F6D63F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17952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17F15C-8385-1FA0-EC0F-2AE12C566C9B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17F15C-8385-1FA0-EC0F-2AE12C56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0693D-D838-5380-6F65-194125A3611F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11031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28.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0693D-D838-5380-6F65-194125A36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110318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295BDB-5960-962F-FA3C-8D65F86ED5FC}"/>
                  </a:ext>
                </a:extLst>
              </p:cNvPr>
              <p:cNvSpPr txBox="1"/>
              <p:nvPr/>
            </p:nvSpPr>
            <p:spPr>
              <a:xfrm>
                <a:off x="838200" y="3136612"/>
                <a:ext cx="436855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29.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295BDB-5960-962F-FA3C-8D65F86ED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6612"/>
                <a:ext cx="4368558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DC456-30B3-7FC5-6A67-ED580172E6D9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56404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DC456-30B3-7FC5-6A67-ED580172E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564046" cy="584775"/>
              </a:xfrm>
              <a:prstGeom prst="rect">
                <a:avLst/>
              </a:prstGeom>
              <a:blipFill>
                <a:blip r:embed="rId6"/>
                <a:stretch>
                  <a:fillRect l="-1056" r="-1056"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FF185-BC6E-11C0-71B4-5E8217336E86}"/>
                  </a:ext>
                </a:extLst>
              </p:cNvPr>
              <p:cNvSpPr txBox="1"/>
              <p:nvPr/>
            </p:nvSpPr>
            <p:spPr>
              <a:xfrm>
                <a:off x="838199" y="4654956"/>
                <a:ext cx="436855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FF185-BC6E-11C0-71B4-5E821733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54956"/>
                <a:ext cx="4368558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7AF45-710E-96B1-363D-FB4838CBF3DA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32. 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7AF45-710E-96B1-363D-FB4838CBF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37802E-7AA7-973C-EBB6-E9CB914E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EBB861-BD3B-AC63-0B79-96D9DCE322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EBB861-BD3B-AC63-0B79-96D9DCE32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DF05A2-A271-50E2-49D5-613E409E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30418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6A93E5-9A2B-83B0-1280-A923C3AE99C6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6A93E5-9A2B-83B0-1280-A923C3AE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ED62D-6DC4-41E9-4293-CE20F860CD25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05653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ED62D-6DC4-41E9-4293-CE20F860C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056530" cy="584775"/>
              </a:xfrm>
              <a:prstGeom prst="rect">
                <a:avLst/>
              </a:prstGeom>
              <a:blipFill>
                <a:blip r:embed="rId4"/>
                <a:stretch>
                  <a:fillRect l="-619" r="-619"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DEAC8-FD9B-AE23-D67B-1E503A0612C9}"/>
                  </a:ext>
                </a:extLst>
              </p:cNvPr>
              <p:cNvSpPr txBox="1"/>
              <p:nvPr/>
            </p:nvSpPr>
            <p:spPr>
              <a:xfrm>
                <a:off x="838199" y="3136612"/>
                <a:ext cx="4485565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DEAC8-FD9B-AE23-D67B-1E503A06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612"/>
                <a:ext cx="4485565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169F92-1BE1-CB16-2A5E-3007094174E4}"/>
                  </a:ext>
                </a:extLst>
              </p:cNvPr>
              <p:cNvSpPr txBox="1"/>
              <p:nvPr/>
            </p:nvSpPr>
            <p:spPr>
              <a:xfrm>
                <a:off x="838200" y="3895784"/>
                <a:ext cx="384820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35.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169F92-1BE1-CB16-2A5E-30070941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5784"/>
                <a:ext cx="3848200" cy="584775"/>
              </a:xfrm>
              <a:prstGeom prst="rect">
                <a:avLst/>
              </a:prstGeom>
              <a:blipFill>
                <a:blip r:embed="rId6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BA1F8-FD13-0A5E-4669-5EA62C7BF512}"/>
                  </a:ext>
                </a:extLst>
              </p:cNvPr>
              <p:cNvSpPr txBox="1"/>
              <p:nvPr/>
            </p:nvSpPr>
            <p:spPr>
              <a:xfrm>
                <a:off x="838200" y="4654956"/>
                <a:ext cx="442848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BA1F8-FD13-0A5E-4669-5EA62C7BF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4956"/>
                <a:ext cx="4428486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143F7-515B-E0A3-7438-30E6730EF5FA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37. 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143F7-515B-E0A3-7438-30E6730EF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79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7306EB-32CC-91C5-E460-4FF25861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F9E5F4-18D5-9B0C-3692-9096FF005016}"/>
                  </a:ext>
                </a:extLst>
              </p:cNvPr>
              <p:cNvSpPr txBox="1"/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𝑝𝑜𝑙𝑖𝑐𝑖𝑒𝑠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F9E5F4-18D5-9B0C-3692-9096FF00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D49E0-455B-FE9D-EDAC-3195EE0FFF3D}"/>
                  </a:ext>
                </a:extLst>
              </p:cNvPr>
              <p:cNvSpPr txBox="1"/>
              <p:nvPr/>
            </p:nvSpPr>
            <p:spPr>
              <a:xfrm>
                <a:off x="2952250" y="5674446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D49E0-455B-FE9D-EDAC-3195EE0F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50" y="5674446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2AE2C2-CDAC-8363-F285-B52CE57F60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91800" cy="1325563"/>
              </a:xfrm>
              <a:prstGeom prst="rect">
                <a:avLst/>
              </a:prstGeom>
            </p:spPr>
            <p:txBody>
              <a:bodyPr>
                <a:normAutofit fontScale="9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2AE2C2-CDAC-8363-F285-B52CE57F6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91800" cy="1325563"/>
              </a:xfrm>
              <a:prstGeom prst="rect">
                <a:avLst/>
              </a:prstGeom>
              <a:blipFill>
                <a:blip r:embed="rId4"/>
                <a:stretch>
                  <a:fillRect l="-2156" t="-12264" r="-359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12B0CC-97E8-12A0-0AEF-C617DF32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56202"/>
              </p:ext>
            </p:extLst>
          </p:nvPr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ED2F46-665A-5EFF-7317-7743B85C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18011"/>
              </p:ext>
            </p:extLst>
          </p:nvPr>
        </p:nvGraphicFramePr>
        <p:xfrm>
          <a:off x="1510751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10" name="Quad Arrow 9">
            <a:extLst>
              <a:ext uri="{FF2B5EF4-FFF2-40B4-BE49-F238E27FC236}">
                <a16:creationId xmlns:a16="http://schemas.microsoft.com/office/drawing/2014/main" id="{9DA828EB-9280-6A25-2C8E-EF6E8C2FD17C}"/>
              </a:ext>
            </a:extLst>
          </p:cNvPr>
          <p:cNvSpPr/>
          <p:nvPr/>
        </p:nvSpPr>
        <p:spPr>
          <a:xfrm>
            <a:off x="1714205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Quad Arrow 10">
            <a:extLst>
              <a:ext uri="{FF2B5EF4-FFF2-40B4-BE49-F238E27FC236}">
                <a16:creationId xmlns:a16="http://schemas.microsoft.com/office/drawing/2014/main" id="{9AAD427E-82BD-20A3-5FA9-E55BE94E0989}"/>
              </a:ext>
            </a:extLst>
          </p:cNvPr>
          <p:cNvSpPr/>
          <p:nvPr/>
        </p:nvSpPr>
        <p:spPr>
          <a:xfrm>
            <a:off x="2984850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Quad Arrow 11">
            <a:extLst>
              <a:ext uri="{FF2B5EF4-FFF2-40B4-BE49-F238E27FC236}">
                <a16:creationId xmlns:a16="http://schemas.microsoft.com/office/drawing/2014/main" id="{2A36D0F4-0ECA-1695-4847-44AB8CD5B16F}"/>
              </a:ext>
            </a:extLst>
          </p:cNvPr>
          <p:cNvSpPr/>
          <p:nvPr/>
        </p:nvSpPr>
        <p:spPr>
          <a:xfrm>
            <a:off x="2984850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Quad Arrow 12">
            <a:extLst>
              <a:ext uri="{FF2B5EF4-FFF2-40B4-BE49-F238E27FC236}">
                <a16:creationId xmlns:a16="http://schemas.microsoft.com/office/drawing/2014/main" id="{0E83768F-2211-B2A1-ED07-55F00C1E10EC}"/>
              </a:ext>
            </a:extLst>
          </p:cNvPr>
          <p:cNvSpPr/>
          <p:nvPr/>
        </p:nvSpPr>
        <p:spPr>
          <a:xfrm>
            <a:off x="171420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Quad Arrow 13">
            <a:extLst>
              <a:ext uri="{FF2B5EF4-FFF2-40B4-BE49-F238E27FC236}">
                <a16:creationId xmlns:a16="http://schemas.microsoft.com/office/drawing/2014/main" id="{7775E69C-6CDE-FAB9-93B5-A67E2B627A96}"/>
              </a:ext>
            </a:extLst>
          </p:cNvPr>
          <p:cNvSpPr/>
          <p:nvPr/>
        </p:nvSpPr>
        <p:spPr>
          <a:xfrm>
            <a:off x="425549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Quad Arrow 15">
            <a:extLst>
              <a:ext uri="{FF2B5EF4-FFF2-40B4-BE49-F238E27FC236}">
                <a16:creationId xmlns:a16="http://schemas.microsoft.com/office/drawing/2014/main" id="{19C62610-8BC1-D809-C939-F5786C374C3A}"/>
              </a:ext>
            </a:extLst>
          </p:cNvPr>
          <p:cNvSpPr/>
          <p:nvPr/>
        </p:nvSpPr>
        <p:spPr>
          <a:xfrm>
            <a:off x="2984850" y="45900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DB2E-C81C-F217-B5F1-E2D5301D1E54}"/>
                  </a:ext>
                </a:extLst>
              </p:cNvPr>
              <p:cNvSpPr txBox="1"/>
              <p:nvPr/>
            </p:nvSpPr>
            <p:spPr>
              <a:xfrm>
                <a:off x="8350009" y="5674446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DB2E-C81C-F217-B5F1-E2D5301D1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09" y="5674446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77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964F35-A85B-F1D3-CC79-70BAB12E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CD8E75-DB49-319B-E850-2678E6A1E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38725"/>
              </p:ext>
            </p:extLst>
          </p:nvPr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/>
                        <a:t>?</a:t>
                      </a:r>
                      <a:endParaRPr lang="en-US" sz="3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8EA3823D-5F9A-C4B4-AE78-6F1A557FBC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785909"/>
                <a:ext cx="10887635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3: </a:t>
                </a:r>
                <a:r>
                  <a:rPr lang="en-US" b="0" dirty="0"/>
                  <a:t>Use DP to find the 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8EA3823D-5F9A-C4B4-AE78-6F1A557FB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785909"/>
                <a:ext cx="10887635" cy="1325563"/>
              </a:xfrm>
              <a:prstGeom prst="rect">
                <a:avLst/>
              </a:prstGeom>
              <a:blipFill>
                <a:blip r:embed="rId3"/>
                <a:stretch>
                  <a:fillRect l="-2212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A8644-34FF-24AF-6CAF-7E8E9B3FE604}"/>
                  </a:ext>
                </a:extLst>
              </p:cNvPr>
              <p:cNvSpPr txBox="1"/>
              <p:nvPr/>
            </p:nvSpPr>
            <p:spPr>
              <a:xfrm>
                <a:off x="838200" y="2346960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39.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A8644-34FF-24AF-6CAF-7E8E9B3FE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6960"/>
                <a:ext cx="2469778" cy="553998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551CE-AC51-65A2-448B-4C4219AA7E30}"/>
                  </a:ext>
                </a:extLst>
              </p:cNvPr>
              <p:cNvSpPr txBox="1"/>
              <p:nvPr/>
            </p:nvSpPr>
            <p:spPr>
              <a:xfrm>
                <a:off x="838199" y="3136446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40. 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551CE-AC51-65A2-448B-4C4219AA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446"/>
                <a:ext cx="2469778" cy="553998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5F2F-3350-75D7-4DB1-6EFDC2B3776C}"/>
                  </a:ext>
                </a:extLst>
              </p:cNvPr>
              <p:cNvSpPr txBox="1"/>
              <p:nvPr/>
            </p:nvSpPr>
            <p:spPr>
              <a:xfrm>
                <a:off x="838198" y="3925932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41.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5F2F-3350-75D7-4DB1-6EFDC2B3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25932"/>
                <a:ext cx="2469778" cy="55399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D89C0F-FC02-7CD6-C05B-B30C2BCA1885}"/>
                  </a:ext>
                </a:extLst>
              </p:cNvPr>
              <p:cNvSpPr txBox="1"/>
              <p:nvPr/>
            </p:nvSpPr>
            <p:spPr>
              <a:xfrm>
                <a:off x="838198" y="4715418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42.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D89C0F-FC02-7CD6-C05B-B30C2BCA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715418"/>
                <a:ext cx="2469778" cy="553998"/>
              </a:xfrm>
              <a:prstGeom prst="rect">
                <a:avLst/>
              </a:prstGeom>
              <a:blipFill>
                <a:blip r:embed="rId7"/>
                <a:stretch>
                  <a:fillRect b="-17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3754-7496-66CB-5ACE-B08C37301D0C}"/>
                  </a:ext>
                </a:extLst>
              </p:cNvPr>
              <p:cNvSpPr txBox="1"/>
              <p:nvPr/>
            </p:nvSpPr>
            <p:spPr>
              <a:xfrm>
                <a:off x="838198" y="5586960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3754-7496-66CB-5ACE-B08C3730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586960"/>
                <a:ext cx="2469778" cy="553998"/>
              </a:xfrm>
              <a:prstGeom prst="rect">
                <a:avLst/>
              </a:prstGeom>
              <a:blipFill>
                <a:blip r:embed="rId8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44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45BD8F-4099-7965-7FB6-A567D2FF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EB6691-DE3C-B7B8-BA61-D66999F87A62}"/>
              </a:ext>
            </a:extLst>
          </p:cNvPr>
          <p:cNvGraphicFramePr>
            <a:graphicFrameLocks noGrp="1"/>
          </p:cNvGraphicFramePr>
          <p:nvPr/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/>
                        <a:t>?</a:t>
                      </a:r>
                      <a:endParaRPr lang="en-US" sz="3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2DF83CC-F787-615D-8313-B77E5DB65A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785909"/>
                <a:ext cx="11353801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3: </a:t>
                </a:r>
                <a:r>
                  <a:rPr lang="en-US" b="0" dirty="0"/>
                  <a:t>Use DP to find the optimal 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2DF83CC-F787-615D-8313-B77E5DB6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785909"/>
                <a:ext cx="11353801" cy="1325563"/>
              </a:xfrm>
              <a:prstGeom prst="rect">
                <a:avLst/>
              </a:prstGeom>
              <a:blipFill>
                <a:blip r:embed="rId3"/>
                <a:stretch>
                  <a:fillRect l="-2121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DD0CE-6CF8-655D-F7BE-453C22C1A3B5}"/>
                  </a:ext>
                </a:extLst>
              </p:cNvPr>
              <p:cNvSpPr txBox="1"/>
              <p:nvPr/>
            </p:nvSpPr>
            <p:spPr>
              <a:xfrm>
                <a:off x="838200" y="2346960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DD0CE-6CF8-655D-F7BE-453C22C1A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6960"/>
                <a:ext cx="2819400" cy="553998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70F3FF-B0B0-341B-106C-CDEE9882EEFD}"/>
                  </a:ext>
                </a:extLst>
              </p:cNvPr>
              <p:cNvSpPr txBox="1"/>
              <p:nvPr/>
            </p:nvSpPr>
            <p:spPr>
              <a:xfrm>
                <a:off x="838199" y="3136446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70F3FF-B0B0-341B-106C-CDEE9882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446"/>
                <a:ext cx="2819400" cy="553998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9B20A3-54E8-B50C-D277-E3A6E4BA5C3A}"/>
                  </a:ext>
                </a:extLst>
              </p:cNvPr>
              <p:cNvSpPr txBox="1"/>
              <p:nvPr/>
            </p:nvSpPr>
            <p:spPr>
              <a:xfrm>
                <a:off x="838198" y="3925932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9B20A3-54E8-B50C-D277-E3A6E4BA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25932"/>
                <a:ext cx="2819400" cy="55399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2AAF82-B45E-3E13-EF5B-895286D6D748}"/>
                  </a:ext>
                </a:extLst>
              </p:cNvPr>
              <p:cNvSpPr txBox="1"/>
              <p:nvPr/>
            </p:nvSpPr>
            <p:spPr>
              <a:xfrm>
                <a:off x="838198" y="4806694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2AAF82-B45E-3E13-EF5B-895286D6D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806694"/>
                <a:ext cx="2819400" cy="553998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92EE40-514B-2B06-EAF8-2CB5E27FB3CF}"/>
                  </a:ext>
                </a:extLst>
              </p:cNvPr>
              <p:cNvSpPr txBox="1"/>
              <p:nvPr/>
            </p:nvSpPr>
            <p:spPr>
              <a:xfrm>
                <a:off x="838198" y="5518093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92EE40-514B-2B06-EAF8-2CB5E27F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518093"/>
                <a:ext cx="2819400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829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A9FA6D-7542-DE97-76EB-A41CDAF4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10FBB0-DDB9-3BBA-94F8-9EB7245685AF}"/>
              </a:ext>
            </a:extLst>
          </p:cNvPr>
          <p:cNvGraphicFramePr>
            <a:graphicFrameLocks noGrp="1"/>
          </p:cNvGraphicFramePr>
          <p:nvPr/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699B644-C2A5-1C71-CE3D-1A3FD52B63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3: </a:t>
                </a:r>
                <a:r>
                  <a:rPr lang="en-US" b="0" dirty="0"/>
                  <a:t>Use DP to find the optimal policy</a:t>
                </a:r>
                <a:r>
                  <a:rPr lang="en-P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699B644-C2A5-1C71-CE3D-1A3FD52B6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2413" t="-13208" r="-289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D283D1-6241-DFA2-2875-7D43AA16EBEC}"/>
                  </a:ext>
                </a:extLst>
              </p:cNvPr>
              <p:cNvSpPr txBox="1"/>
              <p:nvPr/>
            </p:nvSpPr>
            <p:spPr>
              <a:xfrm>
                <a:off x="838200" y="2346960"/>
                <a:ext cx="246977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49.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l-GR" sz="30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PH" sz="30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D283D1-6241-DFA2-2875-7D43AA16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6960"/>
                <a:ext cx="2469776" cy="553998"/>
              </a:xfrm>
              <a:prstGeom prst="rect">
                <a:avLst/>
              </a:prstGeom>
              <a:blipFill>
                <a:blip r:embed="rId4"/>
                <a:stretch>
                  <a:fillRect l="-4523" t="-8511" b="-2766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C6C76-0DB5-DA95-8BE2-8818A8202BD4}"/>
                  </a:ext>
                </a:extLst>
              </p:cNvPr>
              <p:cNvSpPr txBox="1"/>
              <p:nvPr/>
            </p:nvSpPr>
            <p:spPr>
              <a:xfrm>
                <a:off x="838199" y="3136446"/>
                <a:ext cx="246977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50. 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C6C76-0DB5-DA95-8BE2-8818A820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446"/>
                <a:ext cx="2469776" cy="553998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7980DB-DD2B-26AA-1610-89EACC1263C6}"/>
                  </a:ext>
                </a:extLst>
              </p:cNvPr>
              <p:cNvSpPr txBox="1"/>
              <p:nvPr/>
            </p:nvSpPr>
            <p:spPr>
              <a:xfrm>
                <a:off x="838198" y="3925932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1.  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7980DB-DD2B-26AA-1610-89EACC12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25932"/>
                <a:ext cx="2631143" cy="55399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8E1B-8889-A603-0804-B4EEA34D1626}"/>
                  </a:ext>
                </a:extLst>
              </p:cNvPr>
              <p:cNvSpPr txBox="1"/>
              <p:nvPr/>
            </p:nvSpPr>
            <p:spPr>
              <a:xfrm>
                <a:off x="838198" y="4802273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8E1B-8889-A603-0804-B4EEA34D1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802273"/>
                <a:ext cx="2631143" cy="553998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50DF3A-3A9A-7F98-0C40-F445990A2579}"/>
                  </a:ext>
                </a:extLst>
              </p:cNvPr>
              <p:cNvSpPr txBox="1"/>
              <p:nvPr/>
            </p:nvSpPr>
            <p:spPr>
              <a:xfrm>
                <a:off x="838198" y="5591759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53. 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50DF3A-3A9A-7F98-0C40-F445990A2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591759"/>
                <a:ext cx="2631143" cy="553998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80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54AB64-9055-3D6A-1D69-AF1457D1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9374A5-EFE2-B653-B885-F59EF6ABD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9837"/>
              </p:ext>
            </p:extLst>
          </p:nvPr>
        </p:nvGraphicFramePr>
        <p:xfrm>
          <a:off x="1435292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5B706480-04FF-D6D5-1E54-BACB76ECC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Final Step:  </a:t>
                </a:r>
                <a:r>
                  <a:rPr lang="en-GB" b="0" dirty="0"/>
                  <a:t>Map the 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the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5B706480-04FF-D6D5-1E54-BACB76EC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D0DCA-8E83-E142-01E9-7F817320DF91}"/>
                  </a:ext>
                </a:extLst>
              </p:cNvPr>
              <p:cNvSpPr txBox="1"/>
              <p:nvPr/>
            </p:nvSpPr>
            <p:spPr>
              <a:xfrm>
                <a:off x="409277" y="6125462"/>
                <a:ext cx="5507430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D0DCA-8E83-E142-01E9-7F817320D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7" y="6125462"/>
                <a:ext cx="5507430" cy="369332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9276AC-E64D-D387-3BFB-827CCFAADA5E}"/>
                  </a:ext>
                </a:extLst>
              </p:cNvPr>
              <p:cNvSpPr txBox="1"/>
              <p:nvPr/>
            </p:nvSpPr>
            <p:spPr>
              <a:xfrm>
                <a:off x="6594143" y="6125462"/>
                <a:ext cx="4476931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9276AC-E64D-D387-3BFB-827CCFAAD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43" y="6125462"/>
                <a:ext cx="4476931" cy="369332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8CA625-245F-34A4-29F4-EA3B7F47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87582"/>
              </p:ext>
            </p:extLst>
          </p:nvPr>
        </p:nvGraphicFramePr>
        <p:xfrm>
          <a:off x="6908508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4A67B5-FB3B-5B4A-9505-C6FFEA7D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ABD3-EE95-43B5-19DA-E17E07C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B9B18E-1BD5-9C12-9D55-421B56B3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858E9-F9B4-79C7-E6C0-D37B98DC8A75}"/>
              </a:ext>
            </a:extLst>
          </p:cNvPr>
          <p:cNvSpPr txBox="1"/>
          <p:nvPr/>
        </p:nvSpPr>
        <p:spPr>
          <a:xfrm>
            <a:off x="838200" y="4772148"/>
            <a:ext cx="10957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Rules: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PH" sz="2400" dirty="0"/>
              <a:t>From each state, actions move you in that direction if possible, otherwise you stay in the same square.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GB" sz="2400" dirty="0">
                <a:ea typeface="Cambria Math" panose="02040503050406030204" pitchFamily="18" charset="0"/>
              </a:rPr>
              <a:t>Reward is -1 until the terminal state is reached.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86FAD-06C9-7D13-B107-09B8168EA008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B5660-AC90-FE87-06CC-8CF69A4D2956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2F4C8-9A7F-7942-F64C-0BE85635F8AC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9A428-A13D-59E2-1D81-ED832D5C00FF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77A195-F119-6801-69FA-6747C8E99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31320"/>
              </p:ext>
            </p:extLst>
          </p:nvPr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9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546755-D999-901D-3B9E-8320069D9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314A-50C2-220B-61EF-A1F10F82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863DD7-3A34-FFF2-8193-8946B1D8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7DC3D-1941-512D-9E60-3B2E19782690}"/>
                  </a:ext>
                </a:extLst>
              </p:cNvPr>
              <p:cNvSpPr txBox="1"/>
              <p:nvPr/>
            </p:nvSpPr>
            <p:spPr>
              <a:xfrm>
                <a:off x="838200" y="5128093"/>
                <a:ext cx="109575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b="1" dirty="0"/>
                  <a:t>Goal</a:t>
                </a: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PH" sz="2400" dirty="0"/>
                  <a:t>The goal is to reach state 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400" dirty="0"/>
                  <a:t>which gives </a:t>
                </a:r>
                <a:r>
                  <a:rPr lang="en-PH" sz="2400" b="1" dirty="0"/>
                  <a:t>0 reward</a:t>
                </a:r>
                <a:r>
                  <a:rPr lang="en-PH" sz="2400" dirty="0"/>
                  <a:t> and ends the episode.</a:t>
                </a: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PH" sz="2400" dirty="0"/>
                  <a:t>To reach the goal, we need to find the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7DC3D-1941-512D-9E60-3B2E19782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28093"/>
                <a:ext cx="10957560" cy="1200329"/>
              </a:xfrm>
              <a:prstGeom prst="rect">
                <a:avLst/>
              </a:prstGeom>
              <a:blipFill>
                <a:blip r:embed="rId4"/>
                <a:stretch>
                  <a:fillRect l="-927"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7E6D34-8387-5A36-A4DB-F6B7E0EB823A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34C3B-6D9D-448B-CE7A-9D3E9E698B6F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CD28C-6BB6-D53B-C0DE-A982CB803F7A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3BD67-9338-FFE3-E438-E5C28F1B9BDC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0824CB-140D-0D93-0100-F1634B3D584B}"/>
              </a:ext>
            </a:extLst>
          </p:cNvPr>
          <p:cNvGraphicFramePr>
            <a:graphicFrameLocks noGrp="1"/>
          </p:cNvGraphicFramePr>
          <p:nvPr/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8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FB9058-F429-31AB-6EEA-4B43511B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11451"/>
              </p:ext>
            </p:extLst>
          </p:nvPr>
        </p:nvGraphicFramePr>
        <p:xfrm>
          <a:off x="7204534" y="1659445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8" name="Quad Arrow 7">
            <a:extLst>
              <a:ext uri="{FF2B5EF4-FFF2-40B4-BE49-F238E27FC236}">
                <a16:creationId xmlns:a16="http://schemas.microsoft.com/office/drawing/2014/main" id="{0A0E6F59-92F7-7E42-0801-6848F052F2DB}"/>
              </a:ext>
            </a:extLst>
          </p:cNvPr>
          <p:cNvSpPr/>
          <p:nvPr/>
        </p:nvSpPr>
        <p:spPr>
          <a:xfrm>
            <a:off x="7407988" y="175325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Quad Arrow 8">
            <a:extLst>
              <a:ext uri="{FF2B5EF4-FFF2-40B4-BE49-F238E27FC236}">
                <a16:creationId xmlns:a16="http://schemas.microsoft.com/office/drawing/2014/main" id="{F51E659C-83C9-08D9-D2FE-E6F0BB7B6F05}"/>
              </a:ext>
            </a:extLst>
          </p:cNvPr>
          <p:cNvSpPr/>
          <p:nvPr/>
        </p:nvSpPr>
        <p:spPr>
          <a:xfrm>
            <a:off x="8678633" y="175325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Quad Arrow 9">
            <a:extLst>
              <a:ext uri="{FF2B5EF4-FFF2-40B4-BE49-F238E27FC236}">
                <a16:creationId xmlns:a16="http://schemas.microsoft.com/office/drawing/2014/main" id="{381A00CB-33DD-0138-41D2-5A1E1878F9B0}"/>
              </a:ext>
            </a:extLst>
          </p:cNvPr>
          <p:cNvSpPr/>
          <p:nvPr/>
        </p:nvSpPr>
        <p:spPr>
          <a:xfrm>
            <a:off x="8678633" y="28294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Quad Arrow 10">
            <a:extLst>
              <a:ext uri="{FF2B5EF4-FFF2-40B4-BE49-F238E27FC236}">
                <a16:creationId xmlns:a16="http://schemas.microsoft.com/office/drawing/2014/main" id="{87A2F043-8211-F7BB-F7F1-371BCC813A57}"/>
              </a:ext>
            </a:extLst>
          </p:cNvPr>
          <p:cNvSpPr/>
          <p:nvPr/>
        </p:nvSpPr>
        <p:spPr>
          <a:xfrm>
            <a:off x="7407988" y="28294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Quad Arrow 11">
            <a:extLst>
              <a:ext uri="{FF2B5EF4-FFF2-40B4-BE49-F238E27FC236}">
                <a16:creationId xmlns:a16="http://schemas.microsoft.com/office/drawing/2014/main" id="{9CD84042-E89F-DC4E-C583-4C3D8DA3BDC6}"/>
              </a:ext>
            </a:extLst>
          </p:cNvPr>
          <p:cNvSpPr/>
          <p:nvPr/>
        </p:nvSpPr>
        <p:spPr>
          <a:xfrm>
            <a:off x="9949278" y="28294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Quad Arrow 12">
            <a:extLst>
              <a:ext uri="{FF2B5EF4-FFF2-40B4-BE49-F238E27FC236}">
                <a16:creationId xmlns:a16="http://schemas.microsoft.com/office/drawing/2014/main" id="{70DF243D-271C-FFA9-EF8D-A4770BEC3300}"/>
              </a:ext>
            </a:extLst>
          </p:cNvPr>
          <p:cNvSpPr/>
          <p:nvPr/>
        </p:nvSpPr>
        <p:spPr>
          <a:xfrm>
            <a:off x="8678633" y="39025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C3771D-71D7-CA17-03B8-B55560117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6066"/>
              </p:ext>
            </p:extLst>
          </p:nvPr>
        </p:nvGraphicFramePr>
        <p:xfrm>
          <a:off x="1652835" y="1659445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9D9F90-5CCC-F0D3-C896-9B036EDE86C9}"/>
                  </a:ext>
                </a:extLst>
              </p:cNvPr>
              <p:cNvSpPr txBox="1"/>
              <p:nvPr/>
            </p:nvSpPr>
            <p:spPr>
              <a:xfrm>
                <a:off x="2129889" y="5105791"/>
                <a:ext cx="2894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9D9F90-5CCC-F0D3-C896-9B036EDE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889" y="5105791"/>
                <a:ext cx="289408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D68963-5A6A-1A5A-3A77-88FA23C262B2}"/>
                  </a:ext>
                </a:extLst>
              </p:cNvPr>
              <p:cNvSpPr txBox="1"/>
              <p:nvPr/>
            </p:nvSpPr>
            <p:spPr>
              <a:xfrm>
                <a:off x="7355280" y="5105791"/>
                <a:ext cx="35467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D68963-5A6A-1A5A-3A77-88FA23C2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280" y="5105791"/>
                <a:ext cx="354670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7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45FF3C9-FB4A-B4FF-4A35-E55DE257B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789306"/>
                  </p:ext>
                </p:extLst>
              </p:nvPr>
            </p:nvGraphicFramePr>
            <p:xfrm>
              <a:off x="3002280" y="1508760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45FF3C9-FB4A-B4FF-4A35-E55DE257B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789306"/>
                  </p:ext>
                </p:extLst>
              </p:nvPr>
            </p:nvGraphicFramePr>
            <p:xfrm>
              <a:off x="3002280" y="1508760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0" r="-2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20" r="-1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20" r="-820" b="-639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206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AF932E-6ACA-2AB5-38A0-7CA220312A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states A,B,D,E,F,H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AF932E-6ACA-2AB5-38A0-7CA220312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r="-1568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C9A7675-4223-CC83-3D22-911DBEC1E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85038"/>
                  </p:ext>
                </p:extLst>
              </p:nvPr>
            </p:nvGraphicFramePr>
            <p:xfrm>
              <a:off x="3002280" y="2231611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C9A7675-4223-CC83-3D22-911DBEC1E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85038"/>
                  </p:ext>
                </p:extLst>
              </p:nvPr>
            </p:nvGraphicFramePr>
            <p:xfrm>
              <a:off x="3002280" y="2231611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20" r="-2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820" r="-1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820" r="-820" b="-639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829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1EE340-23A2-35A5-F566-785AFE03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89576"/>
              </p:ext>
            </p:extLst>
          </p:nvPr>
        </p:nvGraphicFramePr>
        <p:xfrm>
          <a:off x="6908510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53A11-DF2A-FC94-5648-D66D3903FC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53A11-DF2A-FC94-5648-D66D3903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43475D-E8A9-0C2D-6FED-1141D53334B5}"/>
                  </a:ext>
                </a:extLst>
              </p:cNvPr>
              <p:cNvSpPr txBox="1"/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43475D-E8A9-0C2D-6FED-1141D533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2E06AB-61A6-C914-5B2F-8D3DC18A000C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2E06AB-61A6-C914-5B2F-8D3DC18A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92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EF2DBE-1C93-E88D-B419-052CD2AEF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3F94D6-6AEB-A073-AD44-F9C5F5862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47149"/>
              </p:ext>
            </p:extLst>
          </p:nvPr>
        </p:nvGraphicFramePr>
        <p:xfrm>
          <a:off x="6908510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14F56DB9-CC14-7C72-552C-BE4A6443F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14F56DB9-CC14-7C72-552C-BE4A6443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780A61-C3AE-E16C-A203-B971C74F1585}"/>
                  </a:ext>
                </a:extLst>
              </p:cNvPr>
              <p:cNvSpPr txBox="1"/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780A61-C3AE-E16C-A203-B971C74F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01F639-8A5E-9997-D57F-DABA5F3636E4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01F639-8A5E-9997-D57F-DABA5F36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17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5600</TotalTime>
  <Words>1227</Words>
  <Application>Microsoft Macintosh PowerPoint</Application>
  <PresentationFormat>Widescreen</PresentationFormat>
  <Paragraphs>367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Wingdings</vt:lpstr>
      <vt:lpstr>Office Theme</vt:lpstr>
      <vt:lpstr>Exercise 4: 3x3 Gridworld</vt:lpstr>
      <vt:lpstr>Exercise 4: 3x3 Gridworld</vt:lpstr>
      <vt:lpstr>Exercise 4: 3x3 Gridworld</vt:lpstr>
      <vt:lpstr>Exercise 4: 3x3 Gridworld</vt:lpstr>
      <vt:lpstr>PowerPoint Presentation</vt:lpstr>
      <vt:lpstr>PowerPoint Presentation</vt:lpstr>
      <vt:lpstr>Step 1:  Compute the value function of states A,B,D,E,F,H at k=1</vt:lpstr>
      <vt:lpstr>PowerPoint Presentation</vt:lpstr>
      <vt:lpstr>PowerPoint Presentation</vt:lpstr>
      <vt:lpstr>Step 1:  Compute the value function of state D at k=1</vt:lpstr>
      <vt:lpstr>Step 1:  Compute the value function of state E at k=1</vt:lpstr>
      <vt:lpstr>Step 1:  Compute the value function of state F at k=1</vt:lpstr>
      <vt:lpstr>Step 1:  Compute the value function of state H at k=1</vt:lpstr>
      <vt:lpstr>PowerPoint Presentation</vt:lpstr>
      <vt:lpstr>Step 2:  Compute the action-value function and update the policy of states A,B,D,E,F,H at k=1</vt:lpstr>
      <vt:lpstr>Step 2:  Compute the action-value function and update the policy of state A at k=1</vt:lpstr>
      <vt:lpstr>Step 2:  Compute the action-value function and update the policy of state B at k=1</vt:lpstr>
      <vt:lpstr>Step 2:  Compute the action-value function and update the policy of state D at k=1</vt:lpstr>
      <vt:lpstr>Step 2:  Compute the action-value function and update the policy of state E at k=1</vt:lpstr>
      <vt:lpstr>Step 2:  Compute the action-value function and update the policy of state F at k=1</vt:lpstr>
      <vt:lpstr>Step 2:  Compute the action-value function and update the policy of state H at k=1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759</cp:revision>
  <dcterms:created xsi:type="dcterms:W3CDTF">2024-08-08T01:29:50Z</dcterms:created>
  <dcterms:modified xsi:type="dcterms:W3CDTF">2025-08-26T06:59:06Z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