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88" r:id="rId3"/>
    <p:sldId id="304" r:id="rId4"/>
    <p:sldId id="306" r:id="rId5"/>
    <p:sldId id="305" r:id="rId6"/>
    <p:sldId id="307" r:id="rId7"/>
    <p:sldId id="308" r:id="rId8"/>
    <p:sldId id="309" r:id="rId9"/>
    <p:sldId id="310" r:id="rId10"/>
    <p:sldId id="311" r:id="rId11"/>
    <p:sldId id="312" r:id="rId12"/>
    <p:sldId id="313" r:id="rId13"/>
    <p:sldId id="314" r:id="rId14"/>
    <p:sldId id="316" r:id="rId15"/>
    <p:sldId id="315" r:id="rId16"/>
    <p:sldId id="317" r:id="rId17"/>
    <p:sldId id="318" r:id="rId18"/>
    <p:sldId id="319" r:id="rId19"/>
    <p:sldId id="320" r:id="rId20"/>
    <p:sldId id="321" r:id="rId21"/>
    <p:sldId id="322" r:id="rId22"/>
    <p:sldId id="324" r:id="rId23"/>
    <p:sldId id="32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4" autoAdjust="0"/>
    <p:restoredTop sz="93619" autoAdjust="0"/>
  </p:normalViewPr>
  <p:slideViewPr>
    <p:cSldViewPr snapToGrid="0">
      <p:cViewPr varScale="1">
        <p:scale>
          <a:sx n="152" d="100"/>
          <a:sy n="152" d="100"/>
        </p:scale>
        <p:origin x="10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05/02/2024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gif"/><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lstStyle/>
          <a:p>
            <a:r>
              <a:rPr lang="en-US" b="1" dirty="0"/>
              <a:t>Database Performance Tuning</a:t>
            </a:r>
            <a:endParaRPr lang="en-PH"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fontScale="85000" lnSpcReduction="20000"/>
          </a:bodyPr>
          <a:lstStyle/>
          <a:p>
            <a:pPr algn="l"/>
            <a:endParaRPr lang="en-PH" sz="2000" dirty="0"/>
          </a:p>
          <a:p>
            <a:pPr algn="l"/>
            <a:r>
              <a:rPr lang="en-PH" sz="2000" dirty="0"/>
              <a:t>Presented By:</a:t>
            </a:r>
          </a:p>
          <a:p>
            <a:pPr algn="l"/>
            <a:r>
              <a:rPr lang="en-PH" sz="2000" dirty="0" err="1"/>
              <a:t>Elizer</a:t>
            </a:r>
            <a:r>
              <a:rPr lang="en-PH" sz="2000" dirty="0"/>
              <a:t> Ponio Jr.</a:t>
            </a:r>
            <a:br>
              <a:rPr lang="en-PH" sz="2000" dirty="0"/>
            </a:br>
            <a:br>
              <a:rPr lang="en-PH" sz="2000" dirty="0"/>
            </a:br>
            <a:r>
              <a:rPr lang="en-PH" sz="2000" dirty="0"/>
              <a:t>Department of Computer Science</a:t>
            </a:r>
          </a:p>
          <a:p>
            <a:pPr algn="l"/>
            <a:r>
              <a:rPr lang="en-PH" sz="2000" dirty="0"/>
              <a:t>College of Computing and Information Technologies</a:t>
            </a:r>
          </a:p>
          <a:p>
            <a:pPr algn="l"/>
            <a:endParaRPr lang="en-PH" sz="2000"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CTADVDBL</a:t>
            </a:r>
            <a:r>
              <a:rPr lang="en-PH" dirty="0"/>
              <a:t>	</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a fourth application</a:t>
            </a:r>
            <a:r>
              <a:rPr lang="en-US" dirty="0"/>
              <a:t>, it stopped working when it was deployed for actual use.</a:t>
            </a:r>
          </a:p>
          <a:p>
            <a:pPr algn="l"/>
            <a:r>
              <a:rPr lang="en-US" b="1" dirty="0">
                <a:solidFill>
                  <a:srgbClr val="FF0000"/>
                </a:solidFill>
              </a:rPr>
              <a:t>Causes:</a:t>
            </a:r>
          </a:p>
          <a:p>
            <a:pPr algn="l"/>
            <a:r>
              <a:rPr lang="en-US" dirty="0"/>
              <a:t>We found that while the application performed fine under light load during testing, it completely stopped working when subjected to heavy load when it was used by actual users. </a:t>
            </a:r>
          </a:p>
          <a:p>
            <a:pPr algn="l"/>
            <a:r>
              <a:rPr lang="en-US" dirty="0"/>
              <a:t>In this case, we found that in some of the interfaces, programmers had forgotten to close JDBC connections. Databases typically support only a limited number of JDBC connections, and once that limit was reached, the application was unable to connect to the database, and thus it stopped working. </a:t>
            </a:r>
            <a:br>
              <a:rPr lang="en-US" dirty="0"/>
            </a:br>
            <a:endParaRPr lang="en-US" dirty="0"/>
          </a:p>
          <a:p>
            <a:pPr algn="l"/>
            <a:r>
              <a:rPr lang="en-US" b="1" dirty="0">
                <a:solidFill>
                  <a:srgbClr val="00B050"/>
                </a:solidFill>
              </a:rPr>
              <a:t>Solution:</a:t>
            </a:r>
          </a:p>
          <a:p>
            <a:pPr algn="l"/>
            <a:r>
              <a:rPr lang="en-US" dirty="0"/>
              <a:t>Ensuring that connections were closed fixed this problem.</a:t>
            </a:r>
            <a:br>
              <a:rPr lang="en-US" dirty="0"/>
            </a:br>
            <a:endParaRPr lang="en-US" dirty="0"/>
          </a:p>
        </p:txBody>
      </p:sp>
    </p:spTree>
    <p:extLst>
      <p:ext uri="{BB962C8B-B14F-4D97-AF65-F5344CB8AC3E}">
        <p14:creationId xmlns:p14="http://schemas.microsoft.com/office/powerpoint/2010/main" val="223975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6" y="1197513"/>
            <a:ext cx="6970434" cy="4736628"/>
          </a:xfrm>
        </p:spPr>
        <p:txBody>
          <a:bodyPr>
            <a:noAutofit/>
          </a:bodyPr>
          <a:lstStyle/>
          <a:p>
            <a:pPr algn="l"/>
            <a:r>
              <a:rPr lang="en-US" dirty="0"/>
              <a:t>It is also worth pointing out that in several cases above the performance problems</a:t>
            </a:r>
            <a:br>
              <a:rPr lang="en-US" dirty="0"/>
            </a:br>
            <a:r>
              <a:rPr lang="en-US" b="1" dirty="0">
                <a:solidFill>
                  <a:srgbClr val="FF0000"/>
                </a:solidFill>
              </a:rPr>
              <a:t>did not show up during testing</a:t>
            </a:r>
            <a:r>
              <a:rPr lang="en-US" dirty="0"/>
              <a:t>.</a:t>
            </a:r>
          </a:p>
          <a:p>
            <a:pPr algn="l"/>
            <a:endParaRPr lang="en-US" dirty="0"/>
          </a:p>
          <a:p>
            <a:pPr algn="l"/>
            <a:r>
              <a:rPr lang="en-US" dirty="0"/>
              <a:t>Either because </a:t>
            </a:r>
            <a:r>
              <a:rPr lang="en-US" b="1" dirty="0">
                <a:solidFill>
                  <a:srgbClr val="FF0000"/>
                </a:solidFill>
              </a:rPr>
              <a:t>the test database was much smaller than the actual database size </a:t>
            </a:r>
            <a:r>
              <a:rPr lang="en-US" dirty="0"/>
              <a:t>or because the testing was done with a </a:t>
            </a:r>
            <a:r>
              <a:rPr lang="en-US" b="1" dirty="0">
                <a:solidFill>
                  <a:srgbClr val="FF0000"/>
                </a:solidFill>
              </a:rPr>
              <a:t>much lighter load (number of concurrent users) </a:t>
            </a:r>
            <a:r>
              <a:rPr lang="en-US" dirty="0"/>
              <a:t>than the load on the live system.</a:t>
            </a:r>
          </a:p>
          <a:p>
            <a:pPr algn="l"/>
            <a:endParaRPr lang="en-US" dirty="0"/>
          </a:p>
          <a:p>
            <a:pPr algn="l"/>
            <a:r>
              <a:rPr lang="en-US" dirty="0"/>
              <a:t>It is important that </a:t>
            </a:r>
            <a:r>
              <a:rPr lang="en-US" b="1" dirty="0">
                <a:solidFill>
                  <a:srgbClr val="00B050"/>
                </a:solidFill>
              </a:rPr>
              <a:t>performance testing be done on realistic database sizes</a:t>
            </a:r>
            <a:r>
              <a:rPr lang="en-US" dirty="0"/>
              <a:t>, with realistic load, </a:t>
            </a:r>
            <a:r>
              <a:rPr lang="en-US" b="1" dirty="0">
                <a:solidFill>
                  <a:srgbClr val="0070C0"/>
                </a:solidFill>
              </a:rPr>
              <a:t>so problems show up during testing, rather than on a live system</a:t>
            </a:r>
            <a:r>
              <a:rPr lang="en-US" dirty="0"/>
              <a:t>. </a:t>
            </a:r>
            <a:br>
              <a:rPr lang="en-US" dirty="0"/>
            </a:br>
            <a:endParaRPr lang="en-US" dirty="0"/>
          </a:p>
        </p:txBody>
      </p:sp>
      <p:pic>
        <p:nvPicPr>
          <p:cNvPr id="7" name="Picture 6" descr="A computer with a magnifying glass and a checklist&#10;&#10;Description automatically generated">
            <a:extLst>
              <a:ext uri="{FF2B5EF4-FFF2-40B4-BE49-F238E27FC236}">
                <a16:creationId xmlns:a16="http://schemas.microsoft.com/office/drawing/2014/main" id="{A9ADEC33-2F3D-D493-5144-9BD7C706F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914" y="1197513"/>
            <a:ext cx="3939475" cy="2215955"/>
          </a:xfrm>
          <a:prstGeom prst="rect">
            <a:avLst/>
          </a:prstGeom>
        </p:spPr>
      </p:pic>
    </p:spTree>
    <p:extLst>
      <p:ext uri="{BB962C8B-B14F-4D97-AF65-F5344CB8AC3E}">
        <p14:creationId xmlns:p14="http://schemas.microsoft.com/office/powerpoint/2010/main" val="107650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6" y="1197513"/>
            <a:ext cx="11608534" cy="855727"/>
          </a:xfrm>
        </p:spPr>
        <p:txBody>
          <a:bodyPr>
            <a:noAutofit/>
          </a:bodyPr>
          <a:lstStyle/>
          <a:p>
            <a:pPr algn="l"/>
            <a:r>
              <a:rPr lang="en-US" dirty="0"/>
              <a:t>The performance of most systems (at least before they are tuned) is usually limited</a:t>
            </a:r>
            <a:br>
              <a:rPr lang="en-US" dirty="0"/>
            </a:br>
            <a:r>
              <a:rPr lang="en-US" dirty="0"/>
              <a:t>primarily by the performance of one or a few components, called </a:t>
            </a:r>
            <a:r>
              <a:rPr lang="en-US" b="1" dirty="0">
                <a:solidFill>
                  <a:srgbClr val="00B050"/>
                </a:solidFill>
              </a:rPr>
              <a:t>bottlenecks</a:t>
            </a:r>
            <a:r>
              <a:rPr lang="en-US" dirty="0"/>
              <a:t> </a:t>
            </a:r>
            <a:br>
              <a:rPr lang="en-US" dirty="0"/>
            </a:br>
            <a:br>
              <a:rPr lang="en-US" dirty="0"/>
            </a:br>
            <a:endParaRPr lang="en-US" dirty="0"/>
          </a:p>
        </p:txBody>
      </p:sp>
      <p:pic>
        <p:nvPicPr>
          <p:cNvPr id="5" name="Picture 4" descr="A cartoon of cars on a road&#10;&#10;Description automatically generated">
            <a:extLst>
              <a:ext uri="{FF2B5EF4-FFF2-40B4-BE49-F238E27FC236}">
                <a16:creationId xmlns:a16="http://schemas.microsoft.com/office/drawing/2014/main" id="{8AA744F7-682A-E703-9C7B-2E89748B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350" y="2358258"/>
            <a:ext cx="6649300" cy="29090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92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060686"/>
            <a:ext cx="11278028" cy="4736628"/>
          </a:xfrm>
        </p:spPr>
        <p:txBody>
          <a:bodyPr>
            <a:noAutofit/>
          </a:bodyPr>
          <a:lstStyle/>
          <a:p>
            <a:pPr algn="l"/>
            <a:r>
              <a:rPr lang="en-US" dirty="0"/>
              <a:t>For example, a program may spend </a:t>
            </a:r>
            <a:r>
              <a:rPr lang="en-US" b="1" dirty="0">
                <a:solidFill>
                  <a:srgbClr val="0070C0"/>
                </a:solidFill>
              </a:rPr>
              <a:t>80 percent of its time in a small loop deep </a:t>
            </a:r>
            <a:r>
              <a:rPr lang="en-US" dirty="0"/>
              <a:t>in the code, and the remaining </a:t>
            </a:r>
            <a:r>
              <a:rPr lang="en-US" b="1" dirty="0">
                <a:solidFill>
                  <a:srgbClr val="0070C0"/>
                </a:solidFill>
              </a:rPr>
              <a:t>20 percent of the time on the rest of the code</a:t>
            </a:r>
            <a:r>
              <a:rPr lang="en-US" dirty="0"/>
              <a:t>. </a:t>
            </a:r>
            <a:r>
              <a:rPr lang="en-US" b="1" dirty="0">
                <a:solidFill>
                  <a:srgbClr val="FF0000"/>
                </a:solidFill>
              </a:rPr>
              <a:t>the small loop then is a bottleneck</a:t>
            </a:r>
            <a:r>
              <a:rPr lang="en-US" dirty="0"/>
              <a:t>. </a:t>
            </a:r>
          </a:p>
          <a:p>
            <a:pPr algn="l"/>
            <a:endParaRPr lang="en-US" dirty="0"/>
          </a:p>
          <a:p>
            <a:pPr algn="l"/>
            <a:r>
              <a:rPr lang="en-US" dirty="0"/>
              <a:t>Improving the performance of a component that is not a bottleneck </a:t>
            </a:r>
            <a:r>
              <a:rPr lang="en-US" b="1" dirty="0">
                <a:solidFill>
                  <a:srgbClr val="0070C0"/>
                </a:solidFill>
              </a:rPr>
              <a:t>does little to improve the overall speed of the system</a:t>
            </a:r>
            <a:r>
              <a:rPr lang="en-US" b="1" dirty="0">
                <a:solidFill>
                  <a:srgbClr val="00B0F0"/>
                </a:solidFill>
              </a:rPr>
              <a:t>.</a:t>
            </a:r>
          </a:p>
          <a:p>
            <a:pPr algn="l"/>
            <a:endParaRPr lang="en-US" b="1" dirty="0">
              <a:solidFill>
                <a:srgbClr val="00B0F0"/>
              </a:solidFill>
            </a:endParaRPr>
          </a:p>
          <a:p>
            <a:pPr algn="l"/>
            <a:r>
              <a:rPr lang="en-US" dirty="0"/>
              <a:t>In the example, improving the speed of the rest of the code </a:t>
            </a:r>
            <a:r>
              <a:rPr lang="en-US" b="1" dirty="0">
                <a:solidFill>
                  <a:srgbClr val="FF0000"/>
                </a:solidFill>
              </a:rPr>
              <a:t>cannot lead to more than a 20 percent improvement</a:t>
            </a:r>
            <a:r>
              <a:rPr lang="en-US" dirty="0"/>
              <a:t> overall whereas </a:t>
            </a:r>
            <a:r>
              <a:rPr lang="en-US" b="1" dirty="0">
                <a:solidFill>
                  <a:srgbClr val="00B050"/>
                </a:solidFill>
              </a:rPr>
              <a:t>improving the speed of the bottleneck loop could result in an improvement of nearly 80 percent</a:t>
            </a:r>
            <a:r>
              <a:rPr lang="en-US" dirty="0"/>
              <a:t> overall, in the best case. </a:t>
            </a:r>
          </a:p>
        </p:txBody>
      </p:sp>
    </p:spTree>
    <p:extLst>
      <p:ext uri="{BB962C8B-B14F-4D97-AF65-F5344CB8AC3E}">
        <p14:creationId xmlns:p14="http://schemas.microsoft.com/office/powerpoint/2010/main" val="116371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060686"/>
            <a:ext cx="11278028" cy="4736628"/>
          </a:xfrm>
        </p:spPr>
        <p:txBody>
          <a:bodyPr>
            <a:noAutofit/>
          </a:bodyPr>
          <a:lstStyle/>
          <a:p>
            <a:pPr algn="l"/>
            <a:r>
              <a:rPr lang="en-US" dirty="0"/>
              <a:t>When tuning a system, we must first try to discover what the bottlenecks are and then eliminate them by improving the performance of system components causing the bottlenecks. </a:t>
            </a:r>
          </a:p>
          <a:p>
            <a:pPr algn="l"/>
            <a:endParaRPr lang="en-US" dirty="0"/>
          </a:p>
          <a:p>
            <a:pPr algn="l"/>
            <a:r>
              <a:rPr lang="en-US" dirty="0"/>
              <a:t>When one bottleneck is removed, </a:t>
            </a:r>
            <a:r>
              <a:rPr lang="en-US" b="1" dirty="0">
                <a:solidFill>
                  <a:srgbClr val="0070C0"/>
                </a:solidFill>
              </a:rPr>
              <a:t>it may turn out that another component becomes the bottleneck</a:t>
            </a:r>
            <a:r>
              <a:rPr lang="en-US" dirty="0"/>
              <a:t>. </a:t>
            </a:r>
          </a:p>
          <a:p>
            <a:pPr algn="l"/>
            <a:endParaRPr lang="en-US" dirty="0"/>
          </a:p>
          <a:p>
            <a:pPr algn="l"/>
            <a:r>
              <a:rPr lang="en-US" dirty="0"/>
              <a:t>In a well-balanced system, </a:t>
            </a:r>
            <a:r>
              <a:rPr lang="en-US" b="1" dirty="0">
                <a:solidFill>
                  <a:srgbClr val="0070C0"/>
                </a:solidFill>
              </a:rPr>
              <a:t>no single component is the bottleneck</a:t>
            </a:r>
            <a:r>
              <a:rPr lang="en-US" dirty="0"/>
              <a:t>. </a:t>
            </a:r>
            <a:br>
              <a:rPr lang="en-US" dirty="0"/>
            </a:br>
            <a:endParaRPr lang="en-US" dirty="0"/>
          </a:p>
        </p:txBody>
      </p:sp>
    </p:spTree>
    <p:extLst>
      <p:ext uri="{BB962C8B-B14F-4D97-AF65-F5344CB8AC3E}">
        <p14:creationId xmlns:p14="http://schemas.microsoft.com/office/powerpoint/2010/main" val="37306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060686"/>
            <a:ext cx="11278028" cy="4736628"/>
          </a:xfrm>
        </p:spPr>
        <p:txBody>
          <a:bodyPr>
            <a:noAutofit/>
          </a:bodyPr>
          <a:lstStyle/>
          <a:p>
            <a:pPr algn="l"/>
            <a:r>
              <a:rPr lang="en-US" b="1" dirty="0">
                <a:solidFill>
                  <a:srgbClr val="0070C0"/>
                </a:solidFill>
              </a:rPr>
              <a:t>For simple programs</a:t>
            </a:r>
            <a:r>
              <a:rPr lang="en-US" dirty="0"/>
              <a:t>, the time spent in each region of the code determines the</a:t>
            </a:r>
            <a:br>
              <a:rPr lang="en-US" dirty="0"/>
            </a:br>
            <a:r>
              <a:rPr lang="en-US" dirty="0"/>
              <a:t>overall execution time. </a:t>
            </a:r>
          </a:p>
          <a:p>
            <a:pPr algn="l"/>
            <a:endParaRPr lang="en-US" dirty="0"/>
          </a:p>
          <a:p>
            <a:pPr algn="l"/>
            <a:r>
              <a:rPr lang="en-US" b="1" dirty="0">
                <a:solidFill>
                  <a:srgbClr val="0070C0"/>
                </a:solidFill>
              </a:rPr>
              <a:t>For database systems </a:t>
            </a:r>
            <a:r>
              <a:rPr lang="en-US" dirty="0"/>
              <a:t>are much more complex, and query execution </a:t>
            </a:r>
            <a:r>
              <a:rPr lang="en-US" b="1" dirty="0">
                <a:solidFill>
                  <a:srgbClr val="00B050"/>
                </a:solidFill>
              </a:rPr>
              <a:t>involves not only CPU time, but also disk I/O and network communication</a:t>
            </a:r>
            <a:r>
              <a:rPr lang="en-US" dirty="0"/>
              <a:t>. </a:t>
            </a:r>
          </a:p>
          <a:p>
            <a:pPr algn="l"/>
            <a:endParaRPr lang="en-US" dirty="0"/>
          </a:p>
          <a:p>
            <a:pPr algn="l"/>
            <a:r>
              <a:rPr lang="en-US" dirty="0"/>
              <a:t>A first step in diagnosing problems to use </a:t>
            </a:r>
            <a:r>
              <a:rPr lang="en-US" b="1" dirty="0">
                <a:solidFill>
                  <a:srgbClr val="00B050"/>
                </a:solidFill>
              </a:rPr>
              <a:t>monitoring tools </a:t>
            </a:r>
            <a:r>
              <a:rPr lang="en-US" dirty="0"/>
              <a:t>provided by operating systems</a:t>
            </a:r>
            <a:br>
              <a:rPr lang="en-US" dirty="0"/>
            </a:br>
            <a:r>
              <a:rPr lang="en-US" dirty="0"/>
              <a:t>to find the usage level of the CPU, disks, and network links. </a:t>
            </a:r>
          </a:p>
          <a:p>
            <a:pPr algn="l"/>
            <a:endParaRPr lang="en-US" dirty="0"/>
          </a:p>
          <a:p>
            <a:pPr algn="l"/>
            <a:r>
              <a:rPr lang="en-US" dirty="0"/>
              <a:t>Most databases provide ways to find out which queries are taking up the maximum resources, such as CPU, disk I/O, or network capacity.</a:t>
            </a:r>
            <a:br>
              <a:rPr lang="en-US" dirty="0"/>
            </a:br>
            <a:br>
              <a:rPr lang="en-US" dirty="0"/>
            </a:br>
            <a:endParaRPr lang="en-US" dirty="0"/>
          </a:p>
        </p:txBody>
      </p:sp>
    </p:spTree>
    <p:extLst>
      <p:ext uri="{BB962C8B-B14F-4D97-AF65-F5344CB8AC3E}">
        <p14:creationId xmlns:p14="http://schemas.microsoft.com/office/powerpoint/2010/main" val="37803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11278028" cy="4736628"/>
          </a:xfrm>
        </p:spPr>
        <p:txBody>
          <a:bodyPr>
            <a:noAutofit/>
          </a:bodyPr>
          <a:lstStyle/>
          <a:p>
            <a:pPr algn="l"/>
            <a:r>
              <a:rPr lang="en-US" dirty="0"/>
              <a:t>To understand the performance of database systems better, it is very useful to model database systems as </a:t>
            </a:r>
            <a:r>
              <a:rPr lang="en-US" b="1" dirty="0">
                <a:solidFill>
                  <a:srgbClr val="00B050"/>
                </a:solidFill>
              </a:rPr>
              <a:t>queueing systems</a:t>
            </a:r>
            <a:r>
              <a:rPr lang="en-US" dirty="0"/>
              <a:t>. </a:t>
            </a:r>
          </a:p>
          <a:p>
            <a:pPr algn="l"/>
            <a:endParaRPr lang="en-US" dirty="0"/>
          </a:p>
          <a:p>
            <a:pPr algn="l"/>
            <a:r>
              <a:rPr lang="en-US" dirty="0"/>
              <a:t>A transaction </a:t>
            </a:r>
            <a:r>
              <a:rPr lang="en-US" b="1" dirty="0">
                <a:solidFill>
                  <a:srgbClr val="0070C0"/>
                </a:solidFill>
              </a:rPr>
              <a:t>requests various services from the database system</a:t>
            </a:r>
            <a:r>
              <a:rPr lang="en-US" dirty="0"/>
              <a:t>. </a:t>
            </a:r>
          </a:p>
          <a:p>
            <a:pPr algn="l"/>
            <a:endParaRPr lang="en-US" dirty="0"/>
          </a:p>
          <a:p>
            <a:pPr algn="l"/>
            <a:r>
              <a:rPr lang="en-US" dirty="0"/>
              <a:t>Each of these services </a:t>
            </a:r>
            <a:r>
              <a:rPr lang="en-US" b="1" dirty="0">
                <a:solidFill>
                  <a:srgbClr val="0070C0"/>
                </a:solidFill>
              </a:rPr>
              <a:t>has a queue associated with it</a:t>
            </a:r>
            <a:r>
              <a:rPr lang="en-US" dirty="0"/>
              <a:t>, and small transactions may spend most of their time waiting in queues. </a:t>
            </a:r>
            <a:br>
              <a:rPr lang="en-US" dirty="0"/>
            </a:br>
            <a:endParaRPr lang="en-US" dirty="0"/>
          </a:p>
          <a:p>
            <a:pPr algn="l"/>
            <a:r>
              <a:rPr lang="en-US" b="1" dirty="0">
                <a:solidFill>
                  <a:srgbClr val="FF0000"/>
                </a:solidFill>
              </a:rPr>
              <a:t>Bottlenecks in a database system typically show up in the form of long queues </a:t>
            </a:r>
            <a:r>
              <a:rPr lang="en-US" dirty="0"/>
              <a:t>for a particular service, or, equivalently, in high utilizations for a particular service. </a:t>
            </a:r>
            <a:br>
              <a:rPr lang="en-US" dirty="0"/>
            </a:br>
            <a:br>
              <a:rPr lang="en-US" dirty="0"/>
            </a:br>
            <a:endParaRPr lang="en-US" dirty="0"/>
          </a:p>
        </p:txBody>
      </p:sp>
    </p:spTree>
    <p:extLst>
      <p:ext uri="{BB962C8B-B14F-4D97-AF65-F5344CB8AC3E}">
        <p14:creationId xmlns:p14="http://schemas.microsoft.com/office/powerpoint/2010/main" val="29322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0CA14-F1FB-3A4B-B7DD-26E14CCC8945}"/>
              </a:ext>
            </a:extLst>
          </p:cNvPr>
          <p:cNvPicPr>
            <a:picLocks noChangeAspect="1"/>
          </p:cNvPicPr>
          <p:nvPr/>
        </p:nvPicPr>
        <p:blipFill>
          <a:blip r:embed="rId3"/>
          <a:stretch>
            <a:fillRect/>
          </a:stretch>
        </p:blipFill>
        <p:spPr>
          <a:xfrm>
            <a:off x="2978270" y="416210"/>
            <a:ext cx="6235459" cy="4661748"/>
          </a:xfrm>
          <a:prstGeom prst="rect">
            <a:avLst/>
          </a:prstGeom>
        </p:spPr>
      </p:pic>
      <p:sp>
        <p:nvSpPr>
          <p:cNvPr id="11" name="TextBox 10">
            <a:extLst>
              <a:ext uri="{FF2B5EF4-FFF2-40B4-BE49-F238E27FC236}">
                <a16:creationId xmlns:a16="http://schemas.microsoft.com/office/drawing/2014/main" id="{D73F8B32-2DC1-4AF2-6F7C-56BE6EB2DF15}"/>
              </a:ext>
            </a:extLst>
          </p:cNvPr>
          <p:cNvSpPr txBox="1"/>
          <p:nvPr/>
        </p:nvSpPr>
        <p:spPr>
          <a:xfrm>
            <a:off x="1081513" y="5393267"/>
            <a:ext cx="10028972" cy="923330"/>
          </a:xfrm>
          <a:prstGeom prst="rect">
            <a:avLst/>
          </a:prstGeom>
          <a:noFill/>
        </p:spPr>
        <p:txBody>
          <a:bodyPr wrap="square">
            <a:spAutoFit/>
          </a:bodyPr>
          <a:lstStyle/>
          <a:p>
            <a:r>
              <a:rPr lang="en-US" dirty="0"/>
              <a:t>The </a:t>
            </a:r>
            <a:r>
              <a:rPr lang="en-US" b="1" dirty="0">
                <a:solidFill>
                  <a:srgbClr val="00B050"/>
                </a:solidFill>
              </a:rPr>
              <a:t>transaction queue </a:t>
            </a:r>
            <a:r>
              <a:rPr lang="en-US" dirty="0"/>
              <a:t>is used by the database system to </a:t>
            </a:r>
            <a:r>
              <a:rPr lang="en-US" b="1" dirty="0">
                <a:solidFill>
                  <a:srgbClr val="0070C0"/>
                </a:solidFill>
              </a:rPr>
              <a:t>control the admission of new queries </a:t>
            </a:r>
            <a:r>
              <a:rPr lang="en-US" dirty="0"/>
              <a:t>when the number of requests exceeds the number of concurrent query execution tasks that the database allows. </a:t>
            </a:r>
            <a:br>
              <a:rPr lang="en-US" dirty="0"/>
            </a:br>
            <a:endParaRPr lang="en-PH" dirty="0"/>
          </a:p>
        </p:txBody>
      </p:sp>
      <p:cxnSp>
        <p:nvCxnSpPr>
          <p:cNvPr id="15" name="Connector: Curved 14">
            <a:extLst>
              <a:ext uri="{FF2B5EF4-FFF2-40B4-BE49-F238E27FC236}">
                <a16:creationId xmlns:a16="http://schemas.microsoft.com/office/drawing/2014/main" id="{45BD1DB4-A326-5B74-6B57-2D7844E155E7}"/>
              </a:ext>
            </a:extLst>
          </p:cNvPr>
          <p:cNvCxnSpPr>
            <a:cxnSpLocks/>
          </p:cNvCxnSpPr>
          <p:nvPr/>
        </p:nvCxnSpPr>
        <p:spPr>
          <a:xfrm rot="5400000" flipH="1" flipV="1">
            <a:off x="2998602" y="3610304"/>
            <a:ext cx="1973843" cy="1702676"/>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545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0CA14-F1FB-3A4B-B7DD-26E14CCC8945}"/>
              </a:ext>
            </a:extLst>
          </p:cNvPr>
          <p:cNvPicPr>
            <a:picLocks noChangeAspect="1"/>
          </p:cNvPicPr>
          <p:nvPr/>
        </p:nvPicPr>
        <p:blipFill>
          <a:blip r:embed="rId3"/>
          <a:stretch>
            <a:fillRect/>
          </a:stretch>
        </p:blipFill>
        <p:spPr>
          <a:xfrm>
            <a:off x="6926659" y="1218341"/>
            <a:ext cx="4664585" cy="3487333"/>
          </a:xfrm>
          <a:prstGeom prst="rect">
            <a:avLst/>
          </a:prstGeom>
        </p:spPr>
      </p:pic>
      <p:sp>
        <p:nvSpPr>
          <p:cNvPr id="2" name="Subtitle 5">
            <a:extLst>
              <a:ext uri="{FF2B5EF4-FFF2-40B4-BE49-F238E27FC236}">
                <a16:creationId xmlns:a16="http://schemas.microsoft.com/office/drawing/2014/main" id="{DF552C47-D55E-56F5-BDDB-1B4F214E17E5}"/>
              </a:ext>
            </a:extLst>
          </p:cNvPr>
          <p:cNvSpPr>
            <a:spLocks noGrp="1"/>
          </p:cNvSpPr>
          <p:nvPr>
            <p:ph type="subTitle" idx="1"/>
          </p:nvPr>
        </p:nvSpPr>
        <p:spPr>
          <a:xfrm>
            <a:off x="285521" y="1218341"/>
            <a:ext cx="6404167" cy="4736628"/>
          </a:xfrm>
        </p:spPr>
        <p:txBody>
          <a:bodyPr>
            <a:noAutofit/>
          </a:bodyPr>
          <a:lstStyle/>
          <a:p>
            <a:pPr algn="l"/>
            <a:r>
              <a:rPr lang="en-US" sz="1800" dirty="0"/>
              <a:t>If a resource, such as a disk, has a </a:t>
            </a:r>
            <a:r>
              <a:rPr lang="en-US" sz="1800" b="1" dirty="0">
                <a:solidFill>
                  <a:srgbClr val="00B050"/>
                </a:solidFill>
              </a:rPr>
              <a:t>low utilization</a:t>
            </a:r>
            <a:r>
              <a:rPr lang="en-US" sz="1800" dirty="0"/>
              <a:t>, then when a request is made, the resource is likely to be idle, in which case the waiting time for the request will be 0. </a:t>
            </a:r>
          </a:p>
          <a:p>
            <a:pPr algn="l"/>
            <a:endParaRPr lang="en-US" sz="1800" dirty="0"/>
          </a:p>
          <a:p>
            <a:pPr algn="l"/>
            <a:r>
              <a:rPr lang="en-US" sz="1800" dirty="0"/>
              <a:t>If a resource has a </a:t>
            </a:r>
            <a:r>
              <a:rPr lang="en-US" sz="1800" b="1" dirty="0">
                <a:solidFill>
                  <a:srgbClr val="00B050"/>
                </a:solidFill>
              </a:rPr>
              <a:t>high utilization or 100 percent utilization</a:t>
            </a:r>
            <a:r>
              <a:rPr lang="en-US" sz="1800" dirty="0"/>
              <a:t>, the queue length increases sharply, resulting in excessively long waiting times. </a:t>
            </a:r>
          </a:p>
          <a:p>
            <a:pPr algn="l"/>
            <a:endParaRPr lang="en-US" sz="1800" dirty="0"/>
          </a:p>
          <a:p>
            <a:pPr algn="l"/>
            <a:r>
              <a:rPr lang="en-US" sz="1800" dirty="0"/>
              <a:t>The utilization of a resource should be kept low enough that queue length is short. </a:t>
            </a:r>
          </a:p>
          <a:p>
            <a:pPr algn="l"/>
            <a:endParaRPr lang="en-US" sz="1800" dirty="0"/>
          </a:p>
          <a:p>
            <a:pPr algn="l"/>
            <a:r>
              <a:rPr lang="en-US" sz="1800" dirty="0"/>
              <a:t>As a rule of the thumb, </a:t>
            </a:r>
            <a:r>
              <a:rPr lang="en-US" sz="1800" b="1" dirty="0">
                <a:solidFill>
                  <a:srgbClr val="00B050"/>
                </a:solidFill>
              </a:rPr>
              <a:t>utilizations of around 70 percent are considered to be good</a:t>
            </a:r>
            <a:r>
              <a:rPr lang="en-US" sz="1800" dirty="0"/>
              <a:t>, and </a:t>
            </a:r>
            <a:r>
              <a:rPr lang="en-US" sz="1800" b="1" dirty="0">
                <a:solidFill>
                  <a:srgbClr val="FF0000"/>
                </a:solidFill>
              </a:rPr>
              <a:t>utilizations above 90 percent are considered excessive</a:t>
            </a:r>
            <a:r>
              <a:rPr lang="en-US" sz="1800" dirty="0"/>
              <a:t>, since they</a:t>
            </a:r>
            <a:br>
              <a:rPr lang="en-US" sz="1800" dirty="0"/>
            </a:br>
            <a:r>
              <a:rPr lang="en-US" sz="1800" dirty="0"/>
              <a:t>will result in significant delays. </a:t>
            </a:r>
            <a:br>
              <a:rPr lang="en-US" sz="1800" dirty="0"/>
            </a:br>
            <a:br>
              <a:rPr lang="en-US" sz="1800" dirty="0"/>
            </a:br>
            <a:endParaRPr lang="en-US" sz="1800" dirty="0"/>
          </a:p>
        </p:txBody>
      </p:sp>
      <p:sp>
        <p:nvSpPr>
          <p:cNvPr id="3" name="Title 1">
            <a:extLst>
              <a:ext uri="{FF2B5EF4-FFF2-40B4-BE49-F238E27FC236}">
                <a16:creationId xmlns:a16="http://schemas.microsoft.com/office/drawing/2014/main" id="{B53FA302-9612-8717-30A1-E68773A32B1A}"/>
              </a:ext>
            </a:extLst>
          </p:cNvPr>
          <p:cNvSpPr>
            <a:spLocks noGrp="1"/>
          </p:cNvSpPr>
          <p:nvPr>
            <p:ph type="ctrTitle"/>
          </p:nvPr>
        </p:nvSpPr>
        <p:spPr>
          <a:xfrm>
            <a:off x="1524000" y="157771"/>
            <a:ext cx="9144000" cy="855727"/>
          </a:xfrm>
        </p:spPr>
        <p:txBody>
          <a:bodyPr>
            <a:noAutofit/>
          </a:bodyPr>
          <a:lstStyle/>
          <a:p>
            <a:r>
              <a:rPr lang="en-GB" sz="4000" b="1" dirty="0">
                <a:latin typeface="Calibri Light (Headings)"/>
              </a:rPr>
              <a:t>Utilization</a:t>
            </a:r>
            <a:endParaRPr lang="en-PH" sz="4000" b="1" dirty="0">
              <a:latin typeface="Calibri Light (Headings)"/>
            </a:endParaRPr>
          </a:p>
        </p:txBody>
      </p:sp>
    </p:spTree>
    <p:extLst>
      <p:ext uri="{BB962C8B-B14F-4D97-AF65-F5344CB8AC3E}">
        <p14:creationId xmlns:p14="http://schemas.microsoft.com/office/powerpoint/2010/main" val="102471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Levels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11278028" cy="855727"/>
          </a:xfrm>
        </p:spPr>
        <p:txBody>
          <a:bodyPr>
            <a:noAutofit/>
          </a:bodyPr>
          <a:lstStyle/>
          <a:p>
            <a:pPr algn="l"/>
            <a:r>
              <a:rPr lang="en-US" dirty="0"/>
              <a:t>Database administrators and application developers can tune a database system at </a:t>
            </a:r>
            <a:r>
              <a:rPr lang="en-US" b="1" dirty="0">
                <a:solidFill>
                  <a:srgbClr val="00B050"/>
                </a:solidFill>
              </a:rPr>
              <a:t>three levels</a:t>
            </a:r>
            <a:r>
              <a:rPr lang="en-US" dirty="0"/>
              <a:t> </a:t>
            </a:r>
          </a:p>
          <a:p>
            <a:pPr algn="l"/>
            <a:endParaRPr lang="en-US" dirty="0"/>
          </a:p>
          <a:p>
            <a:pPr algn="l"/>
            <a:endParaRPr lang="en-US" dirty="0"/>
          </a:p>
          <a:p>
            <a:pPr algn="l"/>
            <a:endParaRPr lang="en-US" dirty="0"/>
          </a:p>
          <a:p>
            <a:pPr algn="l"/>
            <a:endParaRPr lang="en-US" dirty="0"/>
          </a:p>
          <a:p>
            <a:pPr algn="l"/>
            <a:br>
              <a:rPr lang="en-US" dirty="0"/>
            </a:br>
            <a:endParaRPr lang="en-US" dirty="0"/>
          </a:p>
        </p:txBody>
      </p:sp>
      <p:grpSp>
        <p:nvGrpSpPr>
          <p:cNvPr id="15" name="Group 14">
            <a:extLst>
              <a:ext uri="{FF2B5EF4-FFF2-40B4-BE49-F238E27FC236}">
                <a16:creationId xmlns:a16="http://schemas.microsoft.com/office/drawing/2014/main" id="{D5643A9A-FEBE-64C0-5D9B-E4F9C98D4E1F}"/>
              </a:ext>
            </a:extLst>
          </p:cNvPr>
          <p:cNvGrpSpPr/>
          <p:nvPr/>
        </p:nvGrpSpPr>
        <p:grpSpPr>
          <a:xfrm>
            <a:off x="520101" y="3071824"/>
            <a:ext cx="2894549" cy="1872917"/>
            <a:chOff x="725214" y="3225624"/>
            <a:chExt cx="2894549" cy="1872917"/>
          </a:xfrm>
        </p:grpSpPr>
        <p:pic>
          <p:nvPicPr>
            <p:cNvPr id="7" name="Picture 6" descr="A diagram of a product&#10;&#10;Description automatically generated with medium confidence">
              <a:extLst>
                <a:ext uri="{FF2B5EF4-FFF2-40B4-BE49-F238E27FC236}">
                  <a16:creationId xmlns:a16="http://schemas.microsoft.com/office/drawing/2014/main" id="{7EFB12AE-A005-B906-4554-AC7A5C3DB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14" y="3225624"/>
              <a:ext cx="1852809" cy="977372"/>
            </a:xfrm>
            <a:prstGeom prst="rect">
              <a:avLst/>
            </a:prstGeom>
          </p:spPr>
        </p:pic>
        <p:pic>
          <p:nvPicPr>
            <p:cNvPr id="9" name="Picture 8" descr="A computer screen with text&#10;&#10;Description automatically generated">
              <a:extLst>
                <a:ext uri="{FF2B5EF4-FFF2-40B4-BE49-F238E27FC236}">
                  <a16:creationId xmlns:a16="http://schemas.microsoft.com/office/drawing/2014/main" id="{9A22041C-B6F3-E7A6-6367-6A7FF5E36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306" y="3866213"/>
              <a:ext cx="1012188" cy="673565"/>
            </a:xfrm>
            <a:prstGeom prst="rect">
              <a:avLst/>
            </a:prstGeom>
          </p:spPr>
        </p:pic>
        <p:sp>
          <p:nvSpPr>
            <p:cNvPr id="14" name="TextBox 13">
              <a:extLst>
                <a:ext uri="{FF2B5EF4-FFF2-40B4-BE49-F238E27FC236}">
                  <a16:creationId xmlns:a16="http://schemas.microsoft.com/office/drawing/2014/main" id="{B4E39EC1-BC29-09DD-5D94-AA2437E6FE37}"/>
                </a:ext>
              </a:extLst>
            </p:cNvPr>
            <p:cNvSpPr txBox="1"/>
            <p:nvPr/>
          </p:nvSpPr>
          <p:spPr>
            <a:xfrm>
              <a:off x="725214" y="4729209"/>
              <a:ext cx="2894549" cy="369332"/>
            </a:xfrm>
            <a:prstGeom prst="rect">
              <a:avLst/>
            </a:prstGeom>
            <a:noFill/>
          </p:spPr>
          <p:txBody>
            <a:bodyPr wrap="square">
              <a:spAutoFit/>
            </a:bodyPr>
            <a:lstStyle/>
            <a:p>
              <a:pPr algn="l"/>
              <a:r>
                <a:rPr lang="en-US" dirty="0"/>
                <a:t>Tuning </a:t>
              </a:r>
              <a:r>
                <a:rPr lang="en-US" b="1" dirty="0">
                  <a:solidFill>
                    <a:srgbClr val="0070C0"/>
                  </a:solidFill>
                </a:rPr>
                <a:t>schemas and queries</a:t>
              </a:r>
              <a:r>
                <a:rPr lang="en-US" dirty="0"/>
                <a:t>.</a:t>
              </a:r>
            </a:p>
          </p:txBody>
        </p:sp>
      </p:grpSp>
      <p:grpSp>
        <p:nvGrpSpPr>
          <p:cNvPr id="20" name="Group 19">
            <a:extLst>
              <a:ext uri="{FF2B5EF4-FFF2-40B4-BE49-F238E27FC236}">
                <a16:creationId xmlns:a16="http://schemas.microsoft.com/office/drawing/2014/main" id="{39846D82-EC23-C51F-12F0-68B93C34FB01}"/>
              </a:ext>
            </a:extLst>
          </p:cNvPr>
          <p:cNvGrpSpPr/>
          <p:nvPr/>
        </p:nvGrpSpPr>
        <p:grpSpPr>
          <a:xfrm>
            <a:off x="3715758" y="2543679"/>
            <a:ext cx="4676051" cy="2401062"/>
            <a:chOff x="4543623" y="2892553"/>
            <a:chExt cx="4676051" cy="2401062"/>
          </a:xfrm>
        </p:grpSpPr>
        <p:pic>
          <p:nvPicPr>
            <p:cNvPr id="17" name="Picture 16" descr="A diagram of a database server&#10;&#10;Description automatically generated">
              <a:extLst>
                <a:ext uri="{FF2B5EF4-FFF2-40B4-BE49-F238E27FC236}">
                  <a16:creationId xmlns:a16="http://schemas.microsoft.com/office/drawing/2014/main" id="{EC4381DA-93F4-E40C-7381-500B5FDA2C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165" y="2892553"/>
              <a:ext cx="2362752" cy="1954442"/>
            </a:xfrm>
            <a:prstGeom prst="rect">
              <a:avLst/>
            </a:prstGeom>
          </p:spPr>
        </p:pic>
        <p:sp>
          <p:nvSpPr>
            <p:cNvPr id="19" name="TextBox 18">
              <a:extLst>
                <a:ext uri="{FF2B5EF4-FFF2-40B4-BE49-F238E27FC236}">
                  <a16:creationId xmlns:a16="http://schemas.microsoft.com/office/drawing/2014/main" id="{0E68A0E7-0B44-8046-3F09-BFA0BED33C98}"/>
                </a:ext>
              </a:extLst>
            </p:cNvPr>
            <p:cNvSpPr txBox="1"/>
            <p:nvPr/>
          </p:nvSpPr>
          <p:spPr>
            <a:xfrm>
              <a:off x="4543623" y="4924283"/>
              <a:ext cx="4676051" cy="369332"/>
            </a:xfrm>
            <a:prstGeom prst="rect">
              <a:avLst/>
            </a:prstGeom>
            <a:noFill/>
          </p:spPr>
          <p:txBody>
            <a:bodyPr wrap="square">
              <a:spAutoFit/>
            </a:bodyPr>
            <a:lstStyle/>
            <a:p>
              <a:pPr algn="ctr"/>
              <a:r>
                <a:rPr lang="en-US" dirty="0"/>
                <a:t>Tuning </a:t>
              </a:r>
              <a:r>
                <a:rPr lang="en-US" b="1" dirty="0">
                  <a:solidFill>
                    <a:srgbClr val="0070C0"/>
                  </a:solidFill>
                </a:rPr>
                <a:t>database parameters </a:t>
              </a:r>
              <a:r>
                <a:rPr lang="en-US" dirty="0"/>
                <a:t>such as buffer size.</a:t>
              </a:r>
            </a:p>
          </p:txBody>
        </p:sp>
      </p:grpSp>
      <p:grpSp>
        <p:nvGrpSpPr>
          <p:cNvPr id="27" name="Group 26">
            <a:extLst>
              <a:ext uri="{FF2B5EF4-FFF2-40B4-BE49-F238E27FC236}">
                <a16:creationId xmlns:a16="http://schemas.microsoft.com/office/drawing/2014/main" id="{06F503AA-FB39-AC29-57C5-629204C6C1A3}"/>
              </a:ext>
            </a:extLst>
          </p:cNvPr>
          <p:cNvGrpSpPr/>
          <p:nvPr/>
        </p:nvGrpSpPr>
        <p:grpSpPr>
          <a:xfrm>
            <a:off x="8512574" y="2043457"/>
            <a:ext cx="3679426" cy="2901284"/>
            <a:chOff x="8440204" y="1809870"/>
            <a:chExt cx="3679426" cy="2901284"/>
          </a:xfrm>
        </p:grpSpPr>
        <p:sp>
          <p:nvSpPr>
            <p:cNvPr id="12" name="TextBox 11">
              <a:extLst>
                <a:ext uri="{FF2B5EF4-FFF2-40B4-BE49-F238E27FC236}">
                  <a16:creationId xmlns:a16="http://schemas.microsoft.com/office/drawing/2014/main" id="{798C64DD-6E0E-0205-9A60-E1F27C7FDD18}"/>
                </a:ext>
              </a:extLst>
            </p:cNvPr>
            <p:cNvSpPr txBox="1"/>
            <p:nvPr/>
          </p:nvSpPr>
          <p:spPr>
            <a:xfrm>
              <a:off x="8683078" y="4341822"/>
              <a:ext cx="3051936" cy="369332"/>
            </a:xfrm>
            <a:prstGeom prst="rect">
              <a:avLst/>
            </a:prstGeom>
            <a:noFill/>
          </p:spPr>
          <p:txBody>
            <a:bodyPr wrap="square">
              <a:spAutoFit/>
            </a:bodyPr>
            <a:lstStyle/>
            <a:p>
              <a:pPr algn="l"/>
              <a:r>
                <a:rPr lang="en-US" dirty="0"/>
                <a:t>Tuning </a:t>
              </a:r>
              <a:r>
                <a:rPr lang="en-US" b="1" dirty="0">
                  <a:solidFill>
                    <a:srgbClr val="0070C0"/>
                  </a:solidFill>
                </a:rPr>
                <a:t>hardware components.</a:t>
              </a:r>
            </a:p>
          </p:txBody>
        </p:sp>
        <p:pic>
          <p:nvPicPr>
            <p:cNvPr id="22" name="Picture 21" descr="A white rectangular object with black text&#10;&#10;Description automatically generated">
              <a:extLst>
                <a:ext uri="{FF2B5EF4-FFF2-40B4-BE49-F238E27FC236}">
                  <a16:creationId xmlns:a16="http://schemas.microsoft.com/office/drawing/2014/main" id="{4114E0F8-EF58-097A-DD62-875B871FD2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0204" y="1809870"/>
              <a:ext cx="1553025" cy="1553025"/>
            </a:xfrm>
            <a:prstGeom prst="rect">
              <a:avLst/>
            </a:prstGeom>
          </p:spPr>
        </p:pic>
        <p:pic>
          <p:nvPicPr>
            <p:cNvPr id="24" name="Picture 23" descr="A close up of a computer chip&#10;&#10;Description automatically generated">
              <a:extLst>
                <a:ext uri="{FF2B5EF4-FFF2-40B4-BE49-F238E27FC236}">
                  <a16:creationId xmlns:a16="http://schemas.microsoft.com/office/drawing/2014/main" id="{DB07BF13-76C8-55BB-E19E-71067FAD4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3089" y="3326047"/>
              <a:ext cx="1607701" cy="1015775"/>
            </a:xfrm>
            <a:prstGeom prst="rect">
              <a:avLst/>
            </a:prstGeom>
          </p:spPr>
        </p:pic>
        <p:pic>
          <p:nvPicPr>
            <p:cNvPr id="26" name="Picture 25" descr="A close-up of a hard drive&#10;&#10;Description automatically generated">
              <a:extLst>
                <a:ext uri="{FF2B5EF4-FFF2-40B4-BE49-F238E27FC236}">
                  <a16:creationId xmlns:a16="http://schemas.microsoft.com/office/drawing/2014/main" id="{C417DEC2-4DF9-26E8-F098-9076D6A45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1962" y="2051593"/>
              <a:ext cx="2167668" cy="1154213"/>
            </a:xfrm>
            <a:prstGeom prst="rect">
              <a:avLst/>
            </a:prstGeom>
          </p:spPr>
        </p:pic>
      </p:grpSp>
    </p:spTree>
    <p:extLst>
      <p:ext uri="{BB962C8B-B14F-4D97-AF65-F5344CB8AC3E}">
        <p14:creationId xmlns:p14="http://schemas.microsoft.com/office/powerpoint/2010/main" val="249422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Application Performance </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94902" y="1182206"/>
            <a:ext cx="6769848" cy="4436396"/>
          </a:xfrm>
        </p:spPr>
        <p:txBody>
          <a:bodyPr>
            <a:noAutofit/>
          </a:bodyPr>
          <a:lstStyle/>
          <a:p>
            <a:pPr algn="l"/>
            <a:r>
              <a:rPr lang="en-US" dirty="0"/>
              <a:t>One of the aspects of application design is </a:t>
            </a:r>
            <a:r>
              <a:rPr lang="en-US" b="1" dirty="0">
                <a:solidFill>
                  <a:srgbClr val="00B050"/>
                </a:solidFill>
              </a:rPr>
              <a:t>the performance one expects out of the application</a:t>
            </a:r>
            <a:r>
              <a:rPr lang="en-US" dirty="0"/>
              <a:t>. </a:t>
            </a:r>
          </a:p>
          <a:p>
            <a:pPr algn="l"/>
            <a:endParaRPr lang="en-US" dirty="0"/>
          </a:p>
          <a:p>
            <a:pPr algn="l"/>
            <a:r>
              <a:rPr lang="en-US" dirty="0"/>
              <a:t>it is common to find that once an application has been built, </a:t>
            </a:r>
            <a:r>
              <a:rPr lang="en-US" b="1" dirty="0">
                <a:solidFill>
                  <a:srgbClr val="FF0000"/>
                </a:solidFill>
              </a:rPr>
              <a:t>it runs slower than the designers wanted </a:t>
            </a:r>
            <a:r>
              <a:rPr lang="en-US" dirty="0"/>
              <a:t>or handles fewer transactions per second than they required. </a:t>
            </a:r>
          </a:p>
          <a:p>
            <a:pPr algn="l"/>
            <a:endParaRPr lang="en-US" dirty="0"/>
          </a:p>
          <a:p>
            <a:pPr algn="l"/>
            <a:r>
              <a:rPr lang="en-US" dirty="0"/>
              <a:t>An application that takes an excessive amount of time to perform requested actions can cause </a:t>
            </a:r>
            <a:r>
              <a:rPr lang="en-US" b="1" dirty="0">
                <a:solidFill>
                  <a:srgbClr val="FF0000"/>
                </a:solidFill>
              </a:rPr>
              <a:t>user dissatisfaction at best</a:t>
            </a:r>
            <a:r>
              <a:rPr lang="en-US" dirty="0"/>
              <a:t> and be </a:t>
            </a:r>
            <a:r>
              <a:rPr lang="en-US" b="1" dirty="0">
                <a:solidFill>
                  <a:srgbClr val="FF0000"/>
                </a:solidFill>
              </a:rPr>
              <a:t>completely unusable at worst</a:t>
            </a:r>
            <a:r>
              <a:rPr lang="en-US" dirty="0"/>
              <a:t>. </a:t>
            </a:r>
            <a:br>
              <a:rPr lang="en-US" dirty="0"/>
            </a:br>
            <a:endParaRPr lang="en-US" dirty="0"/>
          </a:p>
        </p:txBody>
      </p:sp>
      <p:pic>
        <p:nvPicPr>
          <p:cNvPr id="8" name="Picture 7" descr="A cartoon of a ski lift going up to a mountain&#10;&#10;Description automatically generated">
            <a:extLst>
              <a:ext uri="{FF2B5EF4-FFF2-40B4-BE49-F238E27FC236}">
                <a16:creationId xmlns:a16="http://schemas.microsoft.com/office/drawing/2014/main" id="{5641EB50-3C57-A8DC-D463-BE4165B9F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121" y="1182206"/>
            <a:ext cx="4021772" cy="22474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2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Schemas and Queries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6542904" cy="2577995"/>
          </a:xfrm>
        </p:spPr>
        <p:txBody>
          <a:bodyPr>
            <a:noAutofit/>
          </a:bodyPr>
          <a:lstStyle/>
          <a:p>
            <a:pPr algn="l"/>
            <a:r>
              <a:rPr lang="en-US" sz="1800" dirty="0"/>
              <a:t>The </a:t>
            </a:r>
            <a:r>
              <a:rPr lang="en-US" sz="1800" b="1" dirty="0">
                <a:solidFill>
                  <a:srgbClr val="0070C0"/>
                </a:solidFill>
              </a:rPr>
              <a:t>highest level of database tuning</a:t>
            </a:r>
            <a:r>
              <a:rPr lang="en-US" sz="1800" dirty="0"/>
              <a:t>, which is under the control of application developers, includes the </a:t>
            </a:r>
            <a:r>
              <a:rPr lang="en-US" sz="1800" b="1" dirty="0">
                <a:solidFill>
                  <a:srgbClr val="00B050"/>
                </a:solidFill>
              </a:rPr>
              <a:t>schema and queries</a:t>
            </a:r>
            <a:r>
              <a:rPr lang="en-US" sz="1800" dirty="0"/>
              <a:t>.</a:t>
            </a:r>
          </a:p>
          <a:p>
            <a:pPr algn="l"/>
            <a:r>
              <a:rPr lang="en-US" sz="1800" dirty="0"/>
              <a:t> </a:t>
            </a:r>
          </a:p>
          <a:p>
            <a:pPr algn="l"/>
            <a:r>
              <a:rPr lang="en-US" sz="1800" dirty="0"/>
              <a:t>The developer can tune the </a:t>
            </a:r>
            <a:r>
              <a:rPr lang="en-US" sz="1800" b="1" dirty="0"/>
              <a:t>design of the schema</a:t>
            </a:r>
            <a:r>
              <a:rPr lang="en-US" sz="1800" dirty="0"/>
              <a:t>, the </a:t>
            </a:r>
            <a:r>
              <a:rPr lang="en-US" sz="1800" b="1" dirty="0"/>
              <a:t>indices that are created</a:t>
            </a:r>
            <a:r>
              <a:rPr lang="en-US" sz="1800" dirty="0"/>
              <a:t>, and the </a:t>
            </a:r>
            <a:r>
              <a:rPr lang="en-US" sz="1800" b="1" dirty="0"/>
              <a:t>transactions</a:t>
            </a:r>
            <a:r>
              <a:rPr lang="en-US" sz="1800" dirty="0"/>
              <a:t> that are executed to improve performance. </a:t>
            </a:r>
          </a:p>
          <a:p>
            <a:pPr algn="l"/>
            <a:endParaRPr lang="en-US" sz="1800" dirty="0"/>
          </a:p>
          <a:p>
            <a:pPr algn="l"/>
            <a:r>
              <a:rPr lang="en-US" sz="1800" dirty="0"/>
              <a:t>Tuning at this level is comparatively </a:t>
            </a:r>
            <a:r>
              <a:rPr lang="en-US" sz="1800" b="1" dirty="0"/>
              <a:t>system independent</a:t>
            </a:r>
            <a:r>
              <a:rPr lang="en-US" sz="1800" dirty="0"/>
              <a:t>.</a:t>
            </a:r>
          </a:p>
        </p:txBody>
      </p:sp>
      <p:grpSp>
        <p:nvGrpSpPr>
          <p:cNvPr id="3" name="Group 2">
            <a:extLst>
              <a:ext uri="{FF2B5EF4-FFF2-40B4-BE49-F238E27FC236}">
                <a16:creationId xmlns:a16="http://schemas.microsoft.com/office/drawing/2014/main" id="{D2FAD348-3E93-BEBF-09AD-71F16103BF91}"/>
              </a:ext>
            </a:extLst>
          </p:cNvPr>
          <p:cNvGrpSpPr/>
          <p:nvPr/>
        </p:nvGrpSpPr>
        <p:grpSpPr>
          <a:xfrm>
            <a:off x="7923587" y="1354987"/>
            <a:ext cx="3723975" cy="2296307"/>
            <a:chOff x="425323" y="3035053"/>
            <a:chExt cx="2903171" cy="1504725"/>
          </a:xfrm>
        </p:grpSpPr>
        <p:pic>
          <p:nvPicPr>
            <p:cNvPr id="5" name="Picture 4" descr="A diagram of a product&#10;&#10;Description automatically generated with medium confidence">
              <a:extLst>
                <a:ext uri="{FF2B5EF4-FFF2-40B4-BE49-F238E27FC236}">
                  <a16:creationId xmlns:a16="http://schemas.microsoft.com/office/drawing/2014/main" id="{05FEA3FA-E193-1521-0547-44464E1A0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23" y="3035053"/>
              <a:ext cx="1852809" cy="977372"/>
            </a:xfrm>
            <a:prstGeom prst="rect">
              <a:avLst/>
            </a:prstGeom>
          </p:spPr>
        </p:pic>
        <p:pic>
          <p:nvPicPr>
            <p:cNvPr id="6" name="Picture 5" descr="A computer screen with text&#10;&#10;Description automatically generated">
              <a:extLst>
                <a:ext uri="{FF2B5EF4-FFF2-40B4-BE49-F238E27FC236}">
                  <a16:creationId xmlns:a16="http://schemas.microsoft.com/office/drawing/2014/main" id="{F1817A35-B8B6-964C-9EC1-4996DFCC9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306" y="3866213"/>
              <a:ext cx="1012188" cy="673565"/>
            </a:xfrm>
            <a:prstGeom prst="rect">
              <a:avLst/>
            </a:prstGeom>
          </p:spPr>
        </p:pic>
      </p:grpSp>
    </p:spTree>
    <p:extLst>
      <p:ext uri="{BB962C8B-B14F-4D97-AF65-F5344CB8AC3E}">
        <p14:creationId xmlns:p14="http://schemas.microsoft.com/office/powerpoint/2010/main" val="378572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Database Parameters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6933888" cy="4734718"/>
          </a:xfrm>
        </p:spPr>
        <p:txBody>
          <a:bodyPr>
            <a:noAutofit/>
          </a:bodyPr>
          <a:lstStyle/>
          <a:p>
            <a:pPr algn="l"/>
            <a:r>
              <a:rPr lang="en-US" sz="1800" dirty="0"/>
              <a:t>The second level consists of the </a:t>
            </a:r>
            <a:r>
              <a:rPr lang="en-US" sz="1800" b="1" dirty="0">
                <a:solidFill>
                  <a:srgbClr val="0070C0"/>
                </a:solidFill>
              </a:rPr>
              <a:t>database-system parameters</a:t>
            </a:r>
            <a:r>
              <a:rPr lang="en-US" sz="1800" dirty="0"/>
              <a:t>, such as buffer size and checkpointing intervals. </a:t>
            </a:r>
          </a:p>
          <a:p>
            <a:pPr algn="l"/>
            <a:endParaRPr lang="en-US" sz="1800" dirty="0"/>
          </a:p>
          <a:p>
            <a:pPr algn="l"/>
            <a:r>
              <a:rPr lang="en-US" sz="1800" dirty="0"/>
              <a:t>A </a:t>
            </a:r>
            <a:r>
              <a:rPr lang="en-US" sz="1800" b="1" dirty="0">
                <a:solidFill>
                  <a:srgbClr val="00B050"/>
                </a:solidFill>
              </a:rPr>
              <a:t>buffer</a:t>
            </a:r>
            <a:r>
              <a:rPr lang="en-US" sz="1800" dirty="0"/>
              <a:t> is a memory location used by a database management system (DBMS) to </a:t>
            </a:r>
            <a:r>
              <a:rPr lang="en-US" sz="1800" b="1" dirty="0">
                <a:solidFill>
                  <a:srgbClr val="0070C0"/>
                </a:solidFill>
              </a:rPr>
              <a:t>temporarily hold data </a:t>
            </a:r>
            <a:r>
              <a:rPr lang="en-US" sz="1800" dirty="0"/>
              <a:t>that has recently been accessed or updated in the database.</a:t>
            </a:r>
          </a:p>
          <a:p>
            <a:pPr algn="l"/>
            <a:endParaRPr lang="en-US" sz="1800" dirty="0"/>
          </a:p>
          <a:p>
            <a:pPr algn="l"/>
            <a:r>
              <a:rPr lang="en-US" sz="1800" dirty="0"/>
              <a:t>This buffer acts as a link between the programs accessing the data and the physical storage devices</a:t>
            </a:r>
          </a:p>
          <a:p>
            <a:pPr algn="l"/>
            <a:endParaRPr lang="en-US" sz="1800" dirty="0"/>
          </a:p>
          <a:p>
            <a:pPr algn="l"/>
            <a:r>
              <a:rPr lang="en-US" sz="1800" dirty="0"/>
              <a:t>The database buffer is essential for enhancing the DBMS's overall performance. Caching frequently requested data in memory, it </a:t>
            </a:r>
            <a:r>
              <a:rPr lang="en-US" sz="1800" b="1" dirty="0">
                <a:solidFill>
                  <a:srgbClr val="0070C0"/>
                </a:solidFill>
              </a:rPr>
              <a:t>decreases the frequency of disc I/O operations</a:t>
            </a:r>
            <a:r>
              <a:rPr lang="en-US" sz="1800" dirty="0"/>
              <a:t>, accelerating query and transaction processing.</a:t>
            </a:r>
            <a:br>
              <a:rPr lang="en-US" sz="1800" dirty="0"/>
            </a:br>
            <a:endParaRPr lang="en-US" sz="1800" dirty="0"/>
          </a:p>
        </p:txBody>
      </p:sp>
      <p:pic>
        <p:nvPicPr>
          <p:cNvPr id="5" name="Picture 4" descr="A diagram of a database server&#10;&#10;Description automatically generated">
            <a:extLst>
              <a:ext uri="{FF2B5EF4-FFF2-40B4-BE49-F238E27FC236}">
                <a16:creationId xmlns:a16="http://schemas.microsoft.com/office/drawing/2014/main" id="{B9AA5A0D-D560-72A4-6E35-7F9397BDD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8326" y="762053"/>
            <a:ext cx="2464960" cy="2308042"/>
          </a:xfrm>
          <a:prstGeom prst="rect">
            <a:avLst/>
          </a:prstGeom>
        </p:spPr>
      </p:pic>
      <p:pic>
        <p:nvPicPr>
          <p:cNvPr id="8" name="Picture 7" descr="A diagram of a database buffer cache&#10;&#10;Description automatically generated">
            <a:extLst>
              <a:ext uri="{FF2B5EF4-FFF2-40B4-BE49-F238E27FC236}">
                <a16:creationId xmlns:a16="http://schemas.microsoft.com/office/drawing/2014/main" id="{02AA7233-2CB9-E07A-9322-86E95F5F90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8383" y="3304452"/>
            <a:ext cx="3896631" cy="2191855"/>
          </a:xfrm>
          <a:prstGeom prst="rect">
            <a:avLst/>
          </a:prstGeom>
        </p:spPr>
      </p:pic>
    </p:spTree>
    <p:extLst>
      <p:ext uri="{BB962C8B-B14F-4D97-AF65-F5344CB8AC3E}">
        <p14:creationId xmlns:p14="http://schemas.microsoft.com/office/powerpoint/2010/main" val="398031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Database Parameters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6933888" cy="4736628"/>
          </a:xfrm>
        </p:spPr>
        <p:txBody>
          <a:bodyPr>
            <a:noAutofit/>
          </a:bodyPr>
          <a:lstStyle/>
          <a:p>
            <a:pPr algn="l"/>
            <a:r>
              <a:rPr lang="en-US" sz="1800" dirty="0"/>
              <a:t>Most database-system manuals provide information on what database-system parameters can be adjusted, and how you should choose values for the parameters. </a:t>
            </a:r>
          </a:p>
          <a:p>
            <a:pPr algn="l"/>
            <a:endParaRPr lang="en-US" sz="1800" dirty="0"/>
          </a:p>
          <a:p>
            <a:pPr algn="l"/>
            <a:r>
              <a:rPr lang="en-US" sz="1800" dirty="0"/>
              <a:t>Well-designed database systems </a:t>
            </a:r>
            <a:r>
              <a:rPr lang="en-US" sz="1800" b="1" dirty="0">
                <a:solidFill>
                  <a:srgbClr val="00B050"/>
                </a:solidFill>
              </a:rPr>
              <a:t>perform as much tuning as possible automatically, </a:t>
            </a:r>
            <a:r>
              <a:rPr lang="en-US" sz="1800" dirty="0"/>
              <a:t>freeing the user or database administrator from the burden. </a:t>
            </a:r>
          </a:p>
          <a:p>
            <a:pPr algn="l"/>
            <a:endParaRPr lang="en-US" sz="1800" dirty="0"/>
          </a:p>
          <a:p>
            <a:pPr algn="l"/>
            <a:r>
              <a:rPr lang="en-US" sz="1800" dirty="0"/>
              <a:t>In many database systems, the buffer size is fixed but tunable.</a:t>
            </a:r>
          </a:p>
          <a:p>
            <a:pPr algn="l"/>
            <a:endParaRPr lang="en-US" sz="1800" dirty="0"/>
          </a:p>
          <a:p>
            <a:pPr algn="l"/>
            <a:r>
              <a:rPr lang="en-US" sz="1800" dirty="0"/>
              <a:t>If the system automatically adjusts the buffer size, then the database administrator will not have to worry about tuning the</a:t>
            </a:r>
            <a:br>
              <a:rPr lang="en-US" sz="1800" dirty="0"/>
            </a:br>
            <a:r>
              <a:rPr lang="en-US" sz="1800" dirty="0"/>
              <a:t>buffer size.</a:t>
            </a:r>
            <a:br>
              <a:rPr lang="en-US" sz="1800" dirty="0"/>
            </a:br>
            <a:endParaRPr lang="en-US" sz="1800" dirty="0"/>
          </a:p>
        </p:txBody>
      </p:sp>
      <p:pic>
        <p:nvPicPr>
          <p:cNvPr id="3" name="Picture 2" descr="A diagram of a database buffer cache&#10;&#10;Description automatically generated">
            <a:extLst>
              <a:ext uri="{FF2B5EF4-FFF2-40B4-BE49-F238E27FC236}">
                <a16:creationId xmlns:a16="http://schemas.microsoft.com/office/drawing/2014/main" id="{26168AF5-AE2D-EAD2-F4A5-F09FF731D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383" y="3304452"/>
            <a:ext cx="3896631" cy="2191855"/>
          </a:xfrm>
          <a:prstGeom prst="rect">
            <a:avLst/>
          </a:prstGeom>
        </p:spPr>
      </p:pic>
      <p:pic>
        <p:nvPicPr>
          <p:cNvPr id="6" name="Picture 5" descr="A diagram of a database server&#10;&#10;Description automatically generated">
            <a:extLst>
              <a:ext uri="{FF2B5EF4-FFF2-40B4-BE49-F238E27FC236}">
                <a16:creationId xmlns:a16="http://schemas.microsoft.com/office/drawing/2014/main" id="{3FBF3463-FED3-0479-CA6B-8C82E30E4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326" y="762053"/>
            <a:ext cx="2464960" cy="2308042"/>
          </a:xfrm>
          <a:prstGeom prst="rect">
            <a:avLst/>
          </a:prstGeom>
        </p:spPr>
      </p:pic>
    </p:spTree>
    <p:extLst>
      <p:ext uri="{BB962C8B-B14F-4D97-AF65-F5344CB8AC3E}">
        <p14:creationId xmlns:p14="http://schemas.microsoft.com/office/powerpoint/2010/main" val="410552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Hardware</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7028482" cy="3082492"/>
          </a:xfrm>
        </p:spPr>
        <p:txBody>
          <a:bodyPr>
            <a:noAutofit/>
          </a:bodyPr>
          <a:lstStyle/>
          <a:p>
            <a:pPr algn="l"/>
            <a:r>
              <a:rPr lang="en-US" sz="1800" dirty="0"/>
              <a:t>The lowest level is at the </a:t>
            </a:r>
            <a:r>
              <a:rPr lang="en-US" sz="1800" b="1" dirty="0">
                <a:solidFill>
                  <a:srgbClr val="0070C0"/>
                </a:solidFill>
              </a:rPr>
              <a:t>hardware level</a:t>
            </a:r>
            <a:r>
              <a:rPr lang="en-US" sz="1800" dirty="0"/>
              <a:t>. </a:t>
            </a:r>
          </a:p>
          <a:p>
            <a:pPr algn="l"/>
            <a:endParaRPr lang="en-US" sz="1800" dirty="0"/>
          </a:p>
          <a:p>
            <a:pPr algn="l"/>
            <a:r>
              <a:rPr lang="en-US" sz="1800" dirty="0"/>
              <a:t>Options for tuning systems at this level include:</a:t>
            </a:r>
          </a:p>
          <a:p>
            <a:pPr marL="285750" indent="-285750" algn="l">
              <a:buFont typeface="Wingdings" panose="05000000000000000000" pitchFamily="2" charset="2"/>
              <a:buChar char="§"/>
            </a:pPr>
            <a:r>
              <a:rPr lang="en-US" sz="1800" dirty="0"/>
              <a:t>Replacing hard disks with solid-state drives (which use flash storage), </a:t>
            </a:r>
          </a:p>
          <a:p>
            <a:pPr marL="285750" indent="-285750" algn="l">
              <a:buFont typeface="Wingdings" panose="05000000000000000000" pitchFamily="2" charset="2"/>
              <a:buChar char="§"/>
            </a:pPr>
            <a:r>
              <a:rPr lang="en-US" sz="1800" dirty="0"/>
              <a:t>Adding more disks  </a:t>
            </a:r>
          </a:p>
          <a:p>
            <a:pPr marL="285750" indent="-285750" algn="l">
              <a:buFont typeface="Wingdings" panose="05000000000000000000" pitchFamily="2" charset="2"/>
              <a:buChar char="§"/>
            </a:pPr>
            <a:r>
              <a:rPr lang="en-US" sz="1800" dirty="0"/>
              <a:t>Using a RAID system if disk I/O is a bottleneck.</a:t>
            </a:r>
          </a:p>
          <a:p>
            <a:pPr marL="285750" indent="-285750" algn="l">
              <a:buFont typeface="Wingdings" panose="05000000000000000000" pitchFamily="2" charset="2"/>
              <a:buChar char="§"/>
            </a:pPr>
            <a:r>
              <a:rPr lang="en-US" sz="1800" dirty="0"/>
              <a:t>Adding more memory if the disk buffer size is a bottleneck.</a:t>
            </a:r>
          </a:p>
          <a:p>
            <a:pPr marL="285750" indent="-285750" algn="l">
              <a:buFont typeface="Wingdings" panose="05000000000000000000" pitchFamily="2" charset="2"/>
              <a:buChar char="§"/>
            </a:pPr>
            <a:r>
              <a:rPr lang="en-US" sz="1800" dirty="0"/>
              <a:t>Moving to a system with more processors if CPU usage is a bottleneck.</a:t>
            </a:r>
          </a:p>
        </p:txBody>
      </p:sp>
      <p:grpSp>
        <p:nvGrpSpPr>
          <p:cNvPr id="3" name="Group 2">
            <a:extLst>
              <a:ext uri="{FF2B5EF4-FFF2-40B4-BE49-F238E27FC236}">
                <a16:creationId xmlns:a16="http://schemas.microsoft.com/office/drawing/2014/main" id="{79B7EB2F-87F1-F2FC-423C-CAD74DE8E878}"/>
              </a:ext>
            </a:extLst>
          </p:cNvPr>
          <p:cNvGrpSpPr/>
          <p:nvPr/>
        </p:nvGrpSpPr>
        <p:grpSpPr>
          <a:xfrm>
            <a:off x="7913484" y="1155279"/>
            <a:ext cx="3679426" cy="2531952"/>
            <a:chOff x="8440204" y="1809870"/>
            <a:chExt cx="3679426" cy="2531952"/>
          </a:xfrm>
        </p:grpSpPr>
        <p:pic>
          <p:nvPicPr>
            <p:cNvPr id="6" name="Picture 5" descr="A white rectangular object with black text&#10;&#10;Description automatically generated">
              <a:extLst>
                <a:ext uri="{FF2B5EF4-FFF2-40B4-BE49-F238E27FC236}">
                  <a16:creationId xmlns:a16="http://schemas.microsoft.com/office/drawing/2014/main" id="{0B80EB41-070E-DD42-9DC7-173929F73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204" y="1809870"/>
              <a:ext cx="1553025" cy="1553025"/>
            </a:xfrm>
            <a:prstGeom prst="rect">
              <a:avLst/>
            </a:prstGeom>
          </p:spPr>
        </p:pic>
        <p:pic>
          <p:nvPicPr>
            <p:cNvPr id="7" name="Picture 6" descr="A close up of a computer chip&#10;&#10;Description automatically generated">
              <a:extLst>
                <a:ext uri="{FF2B5EF4-FFF2-40B4-BE49-F238E27FC236}">
                  <a16:creationId xmlns:a16="http://schemas.microsoft.com/office/drawing/2014/main" id="{9945C6F5-9648-222F-30A5-08247081FE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3089" y="3326047"/>
              <a:ext cx="1607701" cy="1015775"/>
            </a:xfrm>
            <a:prstGeom prst="rect">
              <a:avLst/>
            </a:prstGeom>
          </p:spPr>
        </p:pic>
        <p:pic>
          <p:nvPicPr>
            <p:cNvPr id="8" name="Picture 7" descr="A close-up of a hard drive&#10;&#10;Description automatically generated">
              <a:extLst>
                <a:ext uri="{FF2B5EF4-FFF2-40B4-BE49-F238E27FC236}">
                  <a16:creationId xmlns:a16="http://schemas.microsoft.com/office/drawing/2014/main" id="{64ABFAB4-97CB-8300-DAE2-C8FBFB4D7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1962" y="2051593"/>
              <a:ext cx="2167668" cy="1154213"/>
            </a:xfrm>
            <a:prstGeom prst="rect">
              <a:avLst/>
            </a:prstGeom>
          </p:spPr>
        </p:pic>
      </p:grpSp>
    </p:spTree>
    <p:extLst>
      <p:ext uri="{BB962C8B-B14F-4D97-AF65-F5344CB8AC3E}">
        <p14:creationId xmlns:p14="http://schemas.microsoft.com/office/powerpoint/2010/main" val="127331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Performance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94902" y="1182206"/>
            <a:ext cx="6346573" cy="4436396"/>
          </a:xfrm>
        </p:spPr>
        <p:txBody>
          <a:bodyPr>
            <a:noAutofit/>
          </a:bodyPr>
          <a:lstStyle/>
          <a:p>
            <a:pPr algn="l"/>
            <a:r>
              <a:rPr lang="en-US" dirty="0"/>
              <a:t>Applications can be made to run significantly faster by </a:t>
            </a:r>
            <a:r>
              <a:rPr lang="en-US" b="1" dirty="0">
                <a:solidFill>
                  <a:srgbClr val="00B050"/>
                </a:solidFill>
              </a:rPr>
              <a:t>performance tuning</a:t>
            </a:r>
            <a:r>
              <a:rPr lang="en-US" dirty="0"/>
              <a:t>.</a:t>
            </a:r>
          </a:p>
          <a:p>
            <a:pPr algn="l"/>
            <a:br>
              <a:rPr lang="en-US" dirty="0"/>
            </a:br>
            <a:r>
              <a:rPr lang="en-US" dirty="0"/>
              <a:t>Performance tuning consists of finding and eliminating </a:t>
            </a:r>
            <a:r>
              <a:rPr lang="en-US" b="1" dirty="0">
                <a:solidFill>
                  <a:srgbClr val="FF0000"/>
                </a:solidFill>
              </a:rPr>
              <a:t>bottlenecks</a:t>
            </a:r>
            <a:r>
              <a:rPr lang="en-US" dirty="0"/>
              <a:t> and adding appropriate hardware such as memory or disks. </a:t>
            </a:r>
          </a:p>
          <a:p>
            <a:pPr algn="l"/>
            <a:endParaRPr lang="en-US" dirty="0"/>
          </a:p>
          <a:p>
            <a:pPr algn="l"/>
            <a:r>
              <a:rPr lang="en-US" dirty="0"/>
              <a:t>There are many things an application developer can do to tune an application, and there are things that a database-system administrator can do to speed up processing for an application. </a:t>
            </a:r>
            <a:br>
              <a:rPr lang="en-US" dirty="0"/>
            </a:br>
            <a:endParaRPr lang="en-US" dirty="0"/>
          </a:p>
        </p:txBody>
      </p:sp>
      <p:pic>
        <p:nvPicPr>
          <p:cNvPr id="5" name="Picture 4" descr="A colorful meter with black text&#10;&#10;Description automatically generated">
            <a:extLst>
              <a:ext uri="{FF2B5EF4-FFF2-40B4-BE49-F238E27FC236}">
                <a16:creationId xmlns:a16="http://schemas.microsoft.com/office/drawing/2014/main" id="{942A4179-F9B9-F6D4-B69D-ED13B5707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0135" y="1182206"/>
            <a:ext cx="2919469" cy="2189602"/>
          </a:xfrm>
          <a:prstGeom prst="rect">
            <a:avLst/>
          </a:prstGeom>
          <a:effectLst>
            <a:outerShdw blurRad="50800" dist="38100" dir="2700000" algn="tl" rotWithShape="0">
              <a:prstClr val="black">
                <a:alpha val="40000"/>
              </a:prstClr>
            </a:outerShdw>
          </a:effectLst>
        </p:spPr>
      </p:pic>
      <p:pic>
        <p:nvPicPr>
          <p:cNvPr id="7" name="Picture 6" descr="A person's hand on a guitar&#10;&#10;Description automatically generated">
            <a:extLst>
              <a:ext uri="{FF2B5EF4-FFF2-40B4-BE49-F238E27FC236}">
                <a16:creationId xmlns:a16="http://schemas.microsoft.com/office/drawing/2014/main" id="{41171FDB-2043-D3F1-3513-8BDDD6A3D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135" y="3950081"/>
            <a:ext cx="3079505" cy="17257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772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Benchmarks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6" y="1374087"/>
            <a:ext cx="6267482" cy="1924059"/>
          </a:xfrm>
        </p:spPr>
        <p:txBody>
          <a:bodyPr>
            <a:noAutofit/>
          </a:bodyPr>
          <a:lstStyle/>
          <a:p>
            <a:pPr algn="l"/>
            <a:r>
              <a:rPr lang="en-US" b="1" dirty="0">
                <a:solidFill>
                  <a:srgbClr val="00B050"/>
                </a:solidFill>
              </a:rPr>
              <a:t>Benchmarks</a:t>
            </a:r>
            <a:r>
              <a:rPr lang="en-US" dirty="0"/>
              <a:t> are standardized sets of tasks that help to characterize the performance of database systems. </a:t>
            </a:r>
          </a:p>
          <a:p>
            <a:pPr algn="l"/>
            <a:endParaRPr lang="en-US" dirty="0"/>
          </a:p>
          <a:p>
            <a:pPr algn="l"/>
            <a:r>
              <a:rPr lang="en-US" dirty="0"/>
              <a:t>They are useful to get a rough idea of the hardware and software requirements of an application, even before the application is built.</a:t>
            </a:r>
          </a:p>
          <a:p>
            <a:pPr algn="l"/>
            <a:endParaRPr lang="en-US" dirty="0"/>
          </a:p>
          <a:p>
            <a:pPr algn="l"/>
            <a:r>
              <a:rPr lang="en-US" dirty="0"/>
              <a:t>There are two primary types of benchmark: </a:t>
            </a:r>
            <a:r>
              <a:rPr lang="en-US" b="1" dirty="0">
                <a:solidFill>
                  <a:srgbClr val="00B050"/>
                </a:solidFill>
              </a:rPr>
              <a:t>synthetic</a:t>
            </a:r>
            <a:r>
              <a:rPr lang="en-US" dirty="0"/>
              <a:t> and </a:t>
            </a:r>
            <a:r>
              <a:rPr lang="en-US" b="1" dirty="0">
                <a:solidFill>
                  <a:srgbClr val="00B050"/>
                </a:solidFill>
              </a:rPr>
              <a:t>real-world </a:t>
            </a:r>
            <a:r>
              <a:rPr lang="en-US" dirty="0"/>
              <a:t>benchmarks.</a:t>
            </a:r>
          </a:p>
          <a:p>
            <a:pPr algn="l"/>
            <a:endParaRPr lang="en-US" dirty="0"/>
          </a:p>
          <a:p>
            <a:pPr algn="l"/>
            <a:br>
              <a:rPr lang="en-US" dirty="0"/>
            </a:br>
            <a:endParaRPr lang="en-US" dirty="0"/>
          </a:p>
        </p:txBody>
      </p:sp>
      <p:pic>
        <p:nvPicPr>
          <p:cNvPr id="5" name="Picture 4" descr="A graph with blue and green bars&#10;&#10;Description automatically generated">
            <a:extLst>
              <a:ext uri="{FF2B5EF4-FFF2-40B4-BE49-F238E27FC236}">
                <a16:creationId xmlns:a16="http://schemas.microsoft.com/office/drawing/2014/main" id="{2CAD78AD-B0E0-87E2-38DD-7F1293D7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784" y="1374087"/>
            <a:ext cx="5009229" cy="2357916"/>
          </a:xfrm>
          <a:prstGeom prst="rect">
            <a:avLst/>
          </a:prstGeom>
        </p:spPr>
      </p:pic>
    </p:spTree>
    <p:extLst>
      <p:ext uri="{BB962C8B-B14F-4D97-AF65-F5344CB8AC3E}">
        <p14:creationId xmlns:p14="http://schemas.microsoft.com/office/powerpoint/2010/main" val="224612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Benchmarks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solidFill>
                  <a:srgbClr val="00B050"/>
                </a:solidFill>
              </a:rPr>
              <a:t>Synthetic benchmarks </a:t>
            </a:r>
            <a:r>
              <a:rPr lang="en-US" dirty="0"/>
              <a:t>usually simulate real-world workloads by attempting to follow the same patterns to determine how the existing database configuration and hardware work together under a given type of workload. It can run anywhere, independent of schema design. </a:t>
            </a:r>
            <a:r>
              <a:rPr lang="en-US" b="1" dirty="0">
                <a:solidFill>
                  <a:srgbClr val="FF0000"/>
                </a:solidFill>
              </a:rPr>
              <a:t>However, synthetic benchmarks cannot replace real-world conditions.</a:t>
            </a:r>
          </a:p>
          <a:p>
            <a:pPr algn="l"/>
            <a:endParaRPr lang="en-US" dirty="0"/>
          </a:p>
          <a:p>
            <a:pPr algn="l"/>
            <a:r>
              <a:rPr lang="en-US" b="1" dirty="0">
                <a:solidFill>
                  <a:srgbClr val="00B050"/>
                </a:solidFill>
              </a:rPr>
              <a:t>Real-world benchmarks </a:t>
            </a:r>
            <a:r>
              <a:rPr lang="en-US" dirty="0"/>
              <a:t>use a data set and queries related to the application. It does not necessarily require a full database benchmark dataset and complete query mix. The idea is to see and understand the precise interactions between the application, database configuration, and hardware, either some particular aspect or in general.</a:t>
            </a:r>
          </a:p>
          <a:p>
            <a:pPr algn="l"/>
            <a:endParaRPr lang="en-US" dirty="0"/>
          </a:p>
          <a:p>
            <a:pPr algn="l"/>
            <a:endParaRPr lang="en-US" dirty="0"/>
          </a:p>
          <a:p>
            <a:pPr algn="l"/>
            <a:endParaRPr lang="en-US" dirty="0"/>
          </a:p>
          <a:p>
            <a:pPr algn="l"/>
            <a:r>
              <a:rPr lang="en-US" dirty="0"/>
              <a:t> </a:t>
            </a:r>
            <a:br>
              <a:rPr lang="en-US" dirty="0"/>
            </a:br>
            <a:endParaRPr lang="en-US" dirty="0"/>
          </a:p>
        </p:txBody>
      </p:sp>
    </p:spTree>
    <p:extLst>
      <p:ext uri="{BB962C8B-B14F-4D97-AF65-F5344CB8AC3E}">
        <p14:creationId xmlns:p14="http://schemas.microsoft.com/office/powerpoint/2010/main" val="360217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Reasons for Performance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dirty="0"/>
              <a:t>Applications sometimes exhibit </a:t>
            </a:r>
            <a:r>
              <a:rPr lang="en-US" b="1" dirty="0">
                <a:solidFill>
                  <a:srgbClr val="FF0000"/>
                </a:solidFill>
              </a:rPr>
              <a:t>poor performance</a:t>
            </a:r>
            <a:r>
              <a:rPr lang="en-US" dirty="0"/>
              <a:t>, with queries taking a long time to</a:t>
            </a:r>
            <a:br>
              <a:rPr lang="en-US" dirty="0"/>
            </a:br>
            <a:r>
              <a:rPr lang="en-US" dirty="0"/>
              <a:t>complete, leading to users being unable to carry out tasks that they need to do. </a:t>
            </a:r>
          </a:p>
          <a:p>
            <a:pPr algn="l"/>
            <a:br>
              <a:rPr lang="en-US" dirty="0"/>
            </a:br>
            <a:r>
              <a:rPr lang="en-US" dirty="0"/>
              <a:t>We describe a few </a:t>
            </a:r>
            <a:r>
              <a:rPr lang="en-US" b="1" dirty="0">
                <a:solidFill>
                  <a:srgbClr val="00B0F0"/>
                </a:solidFill>
              </a:rPr>
              <a:t>real-world examples </a:t>
            </a:r>
            <a:r>
              <a:rPr lang="en-US" dirty="0"/>
              <a:t>that we have seen, including their causes and how tuning fixed the problems </a:t>
            </a:r>
            <a:br>
              <a:rPr lang="en-US" dirty="0"/>
            </a:br>
            <a:endParaRPr lang="en-US" dirty="0"/>
          </a:p>
        </p:txBody>
      </p:sp>
    </p:spTree>
    <p:extLst>
      <p:ext uri="{BB962C8B-B14F-4D97-AF65-F5344CB8AC3E}">
        <p14:creationId xmlns:p14="http://schemas.microsoft.com/office/powerpoint/2010/main" val="420369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the first application</a:t>
            </a:r>
            <a:r>
              <a:rPr lang="en-US" dirty="0"/>
              <a:t>, we found that users were experiencing long delays and</a:t>
            </a:r>
            <a:br>
              <a:rPr lang="en-US" dirty="0"/>
            </a:br>
            <a:r>
              <a:rPr lang="en-US" dirty="0"/>
              <a:t>time-outs in the web applications. </a:t>
            </a:r>
          </a:p>
          <a:p>
            <a:pPr algn="l"/>
            <a:endParaRPr lang="en-US" dirty="0"/>
          </a:p>
          <a:p>
            <a:pPr algn="l"/>
            <a:r>
              <a:rPr lang="en-US" b="1" dirty="0">
                <a:solidFill>
                  <a:srgbClr val="FF0000"/>
                </a:solidFill>
              </a:rPr>
              <a:t>Causes:</a:t>
            </a:r>
          </a:p>
          <a:p>
            <a:pPr marL="342900" indent="-342900" algn="l">
              <a:buFont typeface="Arial" panose="020B0604020202020204" pitchFamily="34" charset="0"/>
              <a:buChar char="•"/>
            </a:pPr>
            <a:r>
              <a:rPr lang="en-US" dirty="0"/>
              <a:t>On monitoring the database, we found that the CPU usage was very high, with negligible disk and network usage. </a:t>
            </a:r>
          </a:p>
          <a:p>
            <a:pPr marL="342900" indent="-342900" algn="l">
              <a:buFont typeface="Arial" panose="020B0604020202020204" pitchFamily="34" charset="0"/>
              <a:buChar char="•"/>
            </a:pPr>
            <a:r>
              <a:rPr lang="en-US" dirty="0"/>
              <a:t>Further analysis of queries running on the database showed that a simple lookup query on a large relation was using a full relation scan, which was quite expensive. </a:t>
            </a:r>
          </a:p>
          <a:p>
            <a:pPr algn="l"/>
            <a:r>
              <a:rPr lang="en-US" b="1" dirty="0">
                <a:solidFill>
                  <a:srgbClr val="00B050"/>
                </a:solidFill>
              </a:rPr>
              <a:t>Solution:</a:t>
            </a:r>
          </a:p>
          <a:p>
            <a:pPr algn="l"/>
            <a:r>
              <a:rPr lang="en-US" dirty="0"/>
              <a:t>Adding an index to the attribute used in the lookup drastically reduced the execution time of the query and a key performance problem vanished immediately </a:t>
            </a:r>
            <a:br>
              <a:rPr lang="en-US" dirty="0"/>
            </a:br>
            <a:endParaRPr lang="en-US" dirty="0"/>
          </a:p>
        </p:txBody>
      </p:sp>
    </p:spTree>
    <p:extLst>
      <p:ext uri="{BB962C8B-B14F-4D97-AF65-F5344CB8AC3E}">
        <p14:creationId xmlns:p14="http://schemas.microsoft.com/office/powerpoint/2010/main" val="195754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a second application</a:t>
            </a:r>
            <a:r>
              <a:rPr lang="en-US" dirty="0"/>
              <a:t>, we found that a query had very poor performance. </a:t>
            </a:r>
          </a:p>
          <a:p>
            <a:pPr algn="l"/>
            <a:endParaRPr lang="en-US" dirty="0"/>
          </a:p>
          <a:p>
            <a:pPr algn="l"/>
            <a:r>
              <a:rPr lang="en-US" b="1" dirty="0">
                <a:solidFill>
                  <a:srgbClr val="FF0000"/>
                </a:solidFill>
              </a:rPr>
              <a:t>Causes:</a:t>
            </a:r>
          </a:p>
          <a:p>
            <a:pPr algn="l"/>
            <a:r>
              <a:rPr lang="en-US" dirty="0"/>
              <a:t>Examining the query, we found that the programmer had written an unnecessarily complicated query, with several nested subqueries, and the optimizer produced a bad plan for the query, as we realized after observing the query plan. </a:t>
            </a:r>
          </a:p>
          <a:p>
            <a:pPr algn="l"/>
            <a:endParaRPr lang="en-US" dirty="0"/>
          </a:p>
          <a:p>
            <a:pPr algn="l"/>
            <a:r>
              <a:rPr lang="en-US" b="1" dirty="0">
                <a:solidFill>
                  <a:srgbClr val="00B050"/>
                </a:solidFill>
              </a:rPr>
              <a:t>Solution</a:t>
            </a:r>
            <a:r>
              <a:rPr lang="en-US" dirty="0">
                <a:solidFill>
                  <a:srgbClr val="00B050"/>
                </a:solidFill>
              </a:rPr>
              <a:t>: </a:t>
            </a:r>
          </a:p>
          <a:p>
            <a:pPr algn="l"/>
            <a:r>
              <a:rPr lang="en-US" dirty="0"/>
              <a:t>To fix the problem, we rewrote the query using joins instead of nested subqueries, that is, we decorrelated the query. This change greatly reduced the execution time. </a:t>
            </a:r>
            <a:br>
              <a:rPr lang="en-US" dirty="0"/>
            </a:br>
            <a:endParaRPr lang="en-US" dirty="0"/>
          </a:p>
        </p:txBody>
      </p:sp>
    </p:spTree>
    <p:extLst>
      <p:ext uri="{BB962C8B-B14F-4D97-AF65-F5344CB8AC3E}">
        <p14:creationId xmlns:p14="http://schemas.microsoft.com/office/powerpoint/2010/main" val="185955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a third application</a:t>
            </a:r>
            <a:r>
              <a:rPr lang="en-US" dirty="0"/>
              <a:t>, there is an unoptimized query that takes too long to finish</a:t>
            </a:r>
          </a:p>
          <a:p>
            <a:pPr algn="l"/>
            <a:endParaRPr lang="en-US" dirty="0"/>
          </a:p>
          <a:p>
            <a:pPr algn="l"/>
            <a:r>
              <a:rPr lang="en-US" b="1" dirty="0">
                <a:solidFill>
                  <a:srgbClr val="FF0000"/>
                </a:solidFill>
              </a:rPr>
              <a:t>Causes:</a:t>
            </a:r>
          </a:p>
          <a:p>
            <a:pPr algn="l"/>
            <a:r>
              <a:rPr lang="en-US" dirty="0"/>
              <a:t>We found that the application fetched a large number of rows from a query, and issued another database query for each row that it fetched.</a:t>
            </a:r>
          </a:p>
          <a:p>
            <a:pPr algn="l"/>
            <a:r>
              <a:rPr lang="en-US" dirty="0"/>
              <a:t>This resulted in a large number of separate queries being sent to the database, resulting</a:t>
            </a:r>
            <a:br>
              <a:rPr lang="en-US" dirty="0"/>
            </a:br>
            <a:r>
              <a:rPr lang="en-US" dirty="0"/>
              <a:t>in poor performance. </a:t>
            </a:r>
          </a:p>
          <a:p>
            <a:pPr algn="l"/>
            <a:r>
              <a:rPr lang="en-US" b="1" dirty="0">
                <a:solidFill>
                  <a:srgbClr val="00B050"/>
                </a:solidFill>
              </a:rPr>
              <a:t>Solution:</a:t>
            </a:r>
          </a:p>
          <a:p>
            <a:pPr algn="l"/>
            <a:r>
              <a:rPr lang="en-US" dirty="0"/>
              <a:t>It is possible to replace such a large number of queries with a single query that fetches all required data. Such a change improved the performance of the application by an order of magnitude. </a:t>
            </a:r>
            <a:br>
              <a:rPr lang="en-US" dirty="0"/>
            </a:br>
            <a:endParaRPr lang="en-US" dirty="0"/>
          </a:p>
        </p:txBody>
      </p:sp>
    </p:spTree>
    <p:extLst>
      <p:ext uri="{BB962C8B-B14F-4D97-AF65-F5344CB8AC3E}">
        <p14:creationId xmlns:p14="http://schemas.microsoft.com/office/powerpoint/2010/main" val="48404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1662</TotalTime>
  <Words>1886</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(Body)</vt:lpstr>
      <vt:lpstr>Calibri Light</vt:lpstr>
      <vt:lpstr>Calibri Light (Headings)</vt:lpstr>
      <vt:lpstr>Wingdings</vt:lpstr>
      <vt:lpstr>Office Theme</vt:lpstr>
      <vt:lpstr>Database Performance Tuning</vt:lpstr>
      <vt:lpstr>Application Performance </vt:lpstr>
      <vt:lpstr>Performance Tuning</vt:lpstr>
      <vt:lpstr>Benchmarks</vt:lpstr>
      <vt:lpstr>Benchmarks</vt:lpstr>
      <vt:lpstr>Reasons for Performance Tuning</vt:lpstr>
      <vt:lpstr>Real world scenarios for Tuning</vt:lpstr>
      <vt:lpstr>Real world scenarios for Tuning</vt:lpstr>
      <vt:lpstr>Real world scenarios for Tuning</vt:lpstr>
      <vt:lpstr>Real world scenarios for Tuning</vt:lpstr>
      <vt:lpstr>Real world scenarios for Tuning</vt:lpstr>
      <vt:lpstr>Bottlenecks</vt:lpstr>
      <vt:lpstr>Bottlenecks</vt:lpstr>
      <vt:lpstr>Bottlenecks</vt:lpstr>
      <vt:lpstr>Bottlenecks</vt:lpstr>
      <vt:lpstr>Bottlenecks</vt:lpstr>
      <vt:lpstr>PowerPoint Presentation</vt:lpstr>
      <vt:lpstr>Utilization</vt:lpstr>
      <vt:lpstr>Tuning Levels</vt:lpstr>
      <vt:lpstr>Tuning Schemas and Queries</vt:lpstr>
      <vt:lpstr>Tuning Database Parameters</vt:lpstr>
      <vt:lpstr>Tuning Database Parameters</vt:lpstr>
      <vt:lpstr>Tuning 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424</cp:revision>
  <dcterms:created xsi:type="dcterms:W3CDTF">2022-05-11T03:47:05Z</dcterms:created>
  <dcterms:modified xsi:type="dcterms:W3CDTF">2024-02-05T03:21:34Z</dcterms:modified>
</cp:coreProperties>
</file>