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8" r:id="rId3"/>
    <p:sldId id="294" r:id="rId4"/>
    <p:sldId id="297" r:id="rId5"/>
    <p:sldId id="295" r:id="rId6"/>
    <p:sldId id="299" r:id="rId7"/>
    <p:sldId id="300" r:id="rId8"/>
    <p:sldId id="296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4" autoAdjust="0"/>
    <p:restoredTop sz="93619" autoAdjust="0"/>
  </p:normalViewPr>
  <p:slideViewPr>
    <p:cSldViewPr snapToGrid="0">
      <p:cViewPr varScale="1">
        <p:scale>
          <a:sx n="152" d="100"/>
          <a:sy n="152" d="100"/>
        </p:scale>
        <p:origin x="10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Conceptual, Logical and Physical Design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CTADVDBL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Crows Foot Notation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44524-377E-2076-0EFB-6F9F7FC5911E}"/>
              </a:ext>
            </a:extLst>
          </p:cNvPr>
          <p:cNvSpPr txBox="1"/>
          <p:nvPr/>
        </p:nvSpPr>
        <p:spPr>
          <a:xfrm>
            <a:off x="929843" y="1341257"/>
            <a:ext cx="108501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Crow’s Foot notation can also be traced back to 1976, when it was introduced by Gordon Everest, and it also uses rectangles to represent entities.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Relationships are represented by lines between the boxes with different shapes, or forks, at the end to show cardinality.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line can also be labeled with the nature of the relationship. Our department and employee example would again be two rectangles, but with no diamond between them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Cardinality is shown in this case by the “crow’s foot” fork on the employee side of the relationship. This indicates that there can be many employees.</a:t>
            </a:r>
          </a:p>
        </p:txBody>
      </p:sp>
    </p:spTree>
    <p:extLst>
      <p:ext uri="{BB962C8B-B14F-4D97-AF65-F5344CB8AC3E}">
        <p14:creationId xmlns:p14="http://schemas.microsoft.com/office/powerpoint/2010/main" val="288363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Crows Foot Notation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23431ED1-4FDF-06A3-F193-5B214F80D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8" y="2172199"/>
            <a:ext cx="4762500" cy="1771650"/>
          </a:xfrm>
          <a:prstGeom prst="rect">
            <a:avLst/>
          </a:prstGeom>
        </p:spPr>
      </p:pic>
      <p:pic>
        <p:nvPicPr>
          <p:cNvPr id="8" name="Picture 7" descr="A diagram of a number of numbers&#10;&#10;Description automatically generated">
            <a:extLst>
              <a:ext uri="{FF2B5EF4-FFF2-40B4-BE49-F238E27FC236}">
                <a16:creationId xmlns:a16="http://schemas.microsoft.com/office/drawing/2014/main" id="{C6BC793C-7337-FA5C-5F78-76B41DE09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9" y="1765757"/>
            <a:ext cx="3962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Database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182206"/>
            <a:ext cx="11202196" cy="638973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Databases are the backbone of modern information systems, serving as repositories for organized and structured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57D6B-E5C6-8F7B-502C-393089B9AA16}"/>
              </a:ext>
            </a:extLst>
          </p:cNvPr>
          <p:cNvSpPr txBox="1"/>
          <p:nvPr/>
        </p:nvSpPr>
        <p:spPr>
          <a:xfrm>
            <a:off x="494902" y="2373212"/>
            <a:ext cx="10850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When designing a database, it’s crucial to follow a structured approach that involves three distinct levels: </a:t>
            </a:r>
            <a:r>
              <a:rPr lang="en-US" sz="2400" b="1" dirty="0">
                <a:solidFill>
                  <a:srgbClr val="00B0F0"/>
                </a:solidFill>
              </a:rPr>
              <a:t>conceptual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logical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physical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172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Conceptual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700642" y="1302405"/>
            <a:ext cx="112021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Conceptual database design </a:t>
            </a:r>
            <a:r>
              <a:rPr lang="en-US" sz="2400" dirty="0"/>
              <a:t>is the highest level of abstraction in the database design process. </a:t>
            </a:r>
          </a:p>
          <a:p>
            <a:endParaRPr lang="en-US" sz="2400" dirty="0"/>
          </a:p>
          <a:p>
            <a:r>
              <a:rPr lang="en-US" sz="2400" dirty="0"/>
              <a:t>At this stage, designers focus on </a:t>
            </a:r>
            <a:r>
              <a:rPr lang="en-US" sz="2400" b="1" dirty="0">
                <a:solidFill>
                  <a:srgbClr val="00B0F0"/>
                </a:solidFill>
              </a:rPr>
              <a:t>understanding the problem domain </a:t>
            </a:r>
            <a:r>
              <a:rPr lang="en-US" sz="2400" dirty="0"/>
              <a:t>and defining the overall structure of the database without getting into technical implementation details. </a:t>
            </a:r>
          </a:p>
          <a:p>
            <a:endParaRPr lang="en-US" sz="2400" dirty="0"/>
          </a:p>
          <a:p>
            <a:r>
              <a:rPr lang="en-US" sz="2400" dirty="0"/>
              <a:t>The primary goal is to create a clear and comprehensive representation of the data and its relationships.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0477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6FC3-71E7-6C0C-1F4E-89DE919C2473}"/>
              </a:ext>
            </a:extLst>
          </p:cNvPr>
          <p:cNvSpPr txBox="1"/>
          <p:nvPr/>
        </p:nvSpPr>
        <p:spPr>
          <a:xfrm>
            <a:off x="508933" y="3719359"/>
            <a:ext cx="37029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100" b="1" dirty="0">
                <a:solidFill>
                  <a:srgbClr val="00B0F0"/>
                </a:solidFill>
              </a:rPr>
              <a:t>Relationships</a:t>
            </a:r>
            <a:r>
              <a:rPr lang="en-US" sz="2100" dirty="0"/>
              <a:t>: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100" dirty="0"/>
              <a:t>Student enrolls in Course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100" dirty="0"/>
              <a:t>Instructor teaches Course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100" dirty="0"/>
              <a:t>Department manages Course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E8C0534-234B-A098-30DE-4F953F44C2D5}"/>
              </a:ext>
            </a:extLst>
          </p:cNvPr>
          <p:cNvSpPr/>
          <p:nvPr/>
        </p:nvSpPr>
        <p:spPr>
          <a:xfrm>
            <a:off x="7469703" y="2190095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335211-515E-9B6E-82F9-355D8DD85E0D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7023868" y="2664368"/>
            <a:ext cx="445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8B1D9-8CD7-D8AD-55CA-443A81C55A20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8850761" y="2664368"/>
            <a:ext cx="5676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819F4-9E00-79A9-7A72-0F693C169187}"/>
              </a:ext>
            </a:extLst>
          </p:cNvPr>
          <p:cNvSpPr/>
          <p:nvPr/>
        </p:nvSpPr>
        <p:spPr>
          <a:xfrm>
            <a:off x="9418454" y="2417284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955BC2-BB62-3994-0D55-B5F7FB97D94E}"/>
              </a:ext>
            </a:extLst>
          </p:cNvPr>
          <p:cNvSpPr/>
          <p:nvPr/>
        </p:nvSpPr>
        <p:spPr>
          <a:xfrm>
            <a:off x="5364480" y="2417284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Student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78A38-9D33-94AA-6D41-4571ED71CB5C}"/>
              </a:ext>
            </a:extLst>
          </p:cNvPr>
          <p:cNvSpPr/>
          <p:nvPr/>
        </p:nvSpPr>
        <p:spPr>
          <a:xfrm>
            <a:off x="5364480" y="3465179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Instructor 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7921E976-F84B-84E5-5C66-C43CF4BFD386}"/>
              </a:ext>
            </a:extLst>
          </p:cNvPr>
          <p:cNvSpPr/>
          <p:nvPr/>
        </p:nvSpPr>
        <p:spPr>
          <a:xfrm>
            <a:off x="7469703" y="3237990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A35029-A9E6-3383-EA13-B2021EF2A385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023868" y="3712263"/>
            <a:ext cx="445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2E08F6-40DF-236F-2CBB-7A2B6B0829AF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850761" y="3712263"/>
            <a:ext cx="5676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1944605-F295-279F-BB27-2415BA7330D9}"/>
              </a:ext>
            </a:extLst>
          </p:cNvPr>
          <p:cNvSpPr/>
          <p:nvPr/>
        </p:nvSpPr>
        <p:spPr>
          <a:xfrm>
            <a:off x="9418454" y="3465179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C489C0-8052-952B-4D9A-C19A469FDDB4}"/>
              </a:ext>
            </a:extLst>
          </p:cNvPr>
          <p:cNvSpPr/>
          <p:nvPr/>
        </p:nvSpPr>
        <p:spPr>
          <a:xfrm>
            <a:off x="5364480" y="4513074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Deparment</a:t>
            </a:r>
            <a:r>
              <a:rPr lang="en-US" sz="1500" dirty="0"/>
              <a:t> 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45678CBE-E87C-AA09-2E9F-28CCAC6634F1}"/>
              </a:ext>
            </a:extLst>
          </p:cNvPr>
          <p:cNvSpPr/>
          <p:nvPr/>
        </p:nvSpPr>
        <p:spPr>
          <a:xfrm>
            <a:off x="7469702" y="4285885"/>
            <a:ext cx="1659387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Manages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1E195A-F086-D791-520A-29C963C6D62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023868" y="4760158"/>
            <a:ext cx="445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12A614-C1E1-FB67-10B8-458F2BB5FA0F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9129089" y="4760158"/>
            <a:ext cx="289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DACBA7F-B095-1560-6109-904AD5DE9680}"/>
              </a:ext>
            </a:extLst>
          </p:cNvPr>
          <p:cNvSpPr/>
          <p:nvPr/>
        </p:nvSpPr>
        <p:spPr>
          <a:xfrm>
            <a:off x="9418454" y="4513074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C6E836-4B54-3F53-D51F-B8006D389127}"/>
              </a:ext>
            </a:extLst>
          </p:cNvPr>
          <p:cNvSpPr txBox="1"/>
          <p:nvPr/>
        </p:nvSpPr>
        <p:spPr>
          <a:xfrm>
            <a:off x="508933" y="1884125"/>
            <a:ext cx="289737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100" b="1" dirty="0">
                <a:solidFill>
                  <a:srgbClr val="00B0F0"/>
                </a:solidFill>
              </a:rPr>
              <a:t>Entities</a:t>
            </a:r>
            <a:r>
              <a:rPr lang="en-US" sz="2100" dirty="0"/>
              <a:t>: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100" dirty="0"/>
              <a:t>Student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100" dirty="0"/>
              <a:t>Course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100" dirty="0"/>
              <a:t>Instructor, Department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EA0B8366-4007-A3F2-972A-A463C7FD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Conceptual Design</a:t>
            </a:r>
            <a:endParaRPr lang="en-PH" sz="4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1764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Logical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700642" y="1302405"/>
            <a:ext cx="112021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Logical database design </a:t>
            </a:r>
            <a:r>
              <a:rPr lang="en-US" sz="2400" dirty="0"/>
              <a:t>bridges the gap between the conceptual and physical levels.</a:t>
            </a:r>
          </a:p>
          <a:p>
            <a:endParaRPr lang="en-US" sz="2400" dirty="0"/>
          </a:p>
          <a:p>
            <a:r>
              <a:rPr lang="en-US" sz="2400" dirty="0"/>
              <a:t>Here, designers translate the conceptual model into a more detailed representation, focusing on </a:t>
            </a:r>
            <a:r>
              <a:rPr lang="en-US" sz="2400" b="1" dirty="0">
                <a:solidFill>
                  <a:srgbClr val="00B0F0"/>
                </a:solidFill>
              </a:rPr>
              <a:t>data structures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relationships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constraints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The logical design </a:t>
            </a:r>
            <a:r>
              <a:rPr lang="en-US" sz="2400" b="1" dirty="0">
                <a:solidFill>
                  <a:srgbClr val="00B0F0"/>
                </a:solidFill>
              </a:rPr>
              <a:t>is independent of any specific database management system (DBMS) </a:t>
            </a:r>
            <a:r>
              <a:rPr lang="en-US" sz="2400" dirty="0"/>
              <a:t>and is often expressed using </a:t>
            </a:r>
            <a:r>
              <a:rPr lang="en-US" sz="2400" b="1" dirty="0">
                <a:solidFill>
                  <a:srgbClr val="00B0F0"/>
                </a:solidFill>
              </a:rPr>
              <a:t>Entity-Relationship Diagrams </a:t>
            </a:r>
            <a:r>
              <a:rPr lang="en-US" sz="2400" dirty="0"/>
              <a:t>(ERDs) or similar modeling techniques.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5148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E8C0534-234B-A098-30DE-4F953F44C2D5}"/>
              </a:ext>
            </a:extLst>
          </p:cNvPr>
          <p:cNvSpPr/>
          <p:nvPr/>
        </p:nvSpPr>
        <p:spPr>
          <a:xfrm>
            <a:off x="5405471" y="2954727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335211-515E-9B6E-82F9-355D8DD85E0D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3460915" y="3429000"/>
            <a:ext cx="19445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8B1D9-8CD7-D8AD-55CA-443A81C55A20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6786529" y="3427979"/>
            <a:ext cx="1871526" cy="1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819F4-9E00-79A9-7A72-0F693C169187}"/>
              </a:ext>
            </a:extLst>
          </p:cNvPr>
          <p:cNvSpPr/>
          <p:nvPr/>
        </p:nvSpPr>
        <p:spPr>
          <a:xfrm>
            <a:off x="8658055" y="3180895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955BC2-BB62-3994-0D55-B5F7FB97D94E}"/>
              </a:ext>
            </a:extLst>
          </p:cNvPr>
          <p:cNvSpPr/>
          <p:nvPr/>
        </p:nvSpPr>
        <p:spPr>
          <a:xfrm>
            <a:off x="1801527" y="3181916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Student 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EA0B8366-4007-A3F2-972A-A463C7FD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Logica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22FB4E-E15F-6E5B-8A03-FA7A4C62FA87}"/>
              </a:ext>
            </a:extLst>
          </p:cNvPr>
          <p:cNvSpPr/>
          <p:nvPr/>
        </p:nvSpPr>
        <p:spPr>
          <a:xfrm>
            <a:off x="700185" y="2406727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 ID</a:t>
            </a:r>
            <a:endParaRPr lang="en-PH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779AF-26F7-A659-A5DA-0DCF9DC726E8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1266563" y="2959544"/>
            <a:ext cx="1364658" cy="222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82837D2-9115-02F3-23A6-3637663C6ED1}"/>
              </a:ext>
            </a:extLst>
          </p:cNvPr>
          <p:cNvSpPr/>
          <p:nvPr/>
        </p:nvSpPr>
        <p:spPr>
          <a:xfrm>
            <a:off x="1832941" y="2311422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FirstName</a:t>
            </a:r>
            <a:endParaRPr lang="en-PH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B08DB9-89FE-D08C-473D-218F80BA9E93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2399319" y="2864239"/>
            <a:ext cx="231902" cy="3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895F39C-C5C7-01CB-FA10-69D0BBFD6A37}"/>
              </a:ext>
            </a:extLst>
          </p:cNvPr>
          <p:cNvSpPr/>
          <p:nvPr/>
        </p:nvSpPr>
        <p:spPr>
          <a:xfrm>
            <a:off x="4177141" y="2387443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  <a:endParaRPr lang="en-PH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6763AA-F111-78BD-DDC6-D5E1140C3299}"/>
              </a:ext>
            </a:extLst>
          </p:cNvPr>
          <p:cNvCxnSpPr>
            <a:cxnSpLocks/>
            <a:stCxn id="31" idx="4"/>
            <a:endCxn id="24" idx="0"/>
          </p:cNvCxnSpPr>
          <p:nvPr/>
        </p:nvCxnSpPr>
        <p:spPr>
          <a:xfrm flipH="1">
            <a:off x="2631221" y="2916205"/>
            <a:ext cx="932268" cy="2657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8C6F11D-4E86-DD3E-0B0D-0403E888E4F4}"/>
              </a:ext>
            </a:extLst>
          </p:cNvPr>
          <p:cNvSpPr/>
          <p:nvPr/>
        </p:nvSpPr>
        <p:spPr>
          <a:xfrm>
            <a:off x="2997111" y="2363388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DateOfBirth</a:t>
            </a:r>
            <a:endParaRPr lang="en-PH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A03A97-619F-D994-D5A0-7E632DA27FC0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 flipH="1">
            <a:off x="2631221" y="2940260"/>
            <a:ext cx="2112298" cy="24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62C7337-013C-9169-388C-44E675A2F1C7}"/>
              </a:ext>
            </a:extLst>
          </p:cNvPr>
          <p:cNvSpPr/>
          <p:nvPr/>
        </p:nvSpPr>
        <p:spPr>
          <a:xfrm>
            <a:off x="7646412" y="2294845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CourseID</a:t>
            </a:r>
            <a:endParaRPr lang="en-PH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B476D2-9970-729B-3111-83C0A11A43B2}"/>
              </a:ext>
            </a:extLst>
          </p:cNvPr>
          <p:cNvSpPr/>
          <p:nvPr/>
        </p:nvSpPr>
        <p:spPr>
          <a:xfrm>
            <a:off x="8921371" y="2284541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CourseName</a:t>
            </a:r>
            <a:endParaRPr lang="en-PH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9A0F7-3AD4-81DD-47C2-46A305AD2319}"/>
              </a:ext>
            </a:extLst>
          </p:cNvPr>
          <p:cNvSpPr/>
          <p:nvPr/>
        </p:nvSpPr>
        <p:spPr>
          <a:xfrm>
            <a:off x="10085541" y="2336507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Credits</a:t>
            </a:r>
            <a:endParaRPr lang="en-PH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6F61D0-7B3A-D61F-5C7F-6FC26F8C354E}"/>
              </a:ext>
            </a:extLst>
          </p:cNvPr>
          <p:cNvCxnSpPr>
            <a:cxnSpLocks/>
            <a:stCxn id="2" idx="4"/>
            <a:endCxn id="23" idx="0"/>
          </p:cNvCxnSpPr>
          <p:nvPr/>
        </p:nvCxnSpPr>
        <p:spPr>
          <a:xfrm>
            <a:off x="8212790" y="2847662"/>
            <a:ext cx="1274959" cy="333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1B05ED-F167-6E49-912C-EE6F7F1A8095}"/>
              </a:ext>
            </a:extLst>
          </p:cNvPr>
          <p:cNvCxnSpPr>
            <a:cxnSpLocks/>
            <a:stCxn id="3" idx="4"/>
            <a:endCxn id="23" idx="0"/>
          </p:cNvCxnSpPr>
          <p:nvPr/>
        </p:nvCxnSpPr>
        <p:spPr>
          <a:xfrm>
            <a:off x="9487749" y="2837358"/>
            <a:ext cx="0" cy="343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27D097-824E-9808-BEE9-F2A698CF8E97}"/>
              </a:ext>
            </a:extLst>
          </p:cNvPr>
          <p:cNvCxnSpPr>
            <a:cxnSpLocks/>
            <a:stCxn id="5" idx="4"/>
            <a:endCxn id="23" idx="0"/>
          </p:cNvCxnSpPr>
          <p:nvPr/>
        </p:nvCxnSpPr>
        <p:spPr>
          <a:xfrm flipH="1">
            <a:off x="9487749" y="2889324"/>
            <a:ext cx="1164170" cy="291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3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EA0B8366-4007-A3F2-972A-A463C7FD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Logica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52759859-40D7-2F97-D126-3984BC44E1EB}"/>
              </a:ext>
            </a:extLst>
          </p:cNvPr>
          <p:cNvSpPr/>
          <p:nvPr/>
        </p:nvSpPr>
        <p:spPr>
          <a:xfrm>
            <a:off x="5737013" y="2410397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FD48C-747A-AC2E-4013-5287EFF34EC3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5291178" y="2884670"/>
            <a:ext cx="445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D232BE-7443-7CA3-DBCC-B8E634A96085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>
            <a:off x="7118071" y="2884670"/>
            <a:ext cx="5676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C81942D-E9A8-9D1D-3049-611BD3CA7D99}"/>
              </a:ext>
            </a:extLst>
          </p:cNvPr>
          <p:cNvSpPr/>
          <p:nvPr/>
        </p:nvSpPr>
        <p:spPr>
          <a:xfrm>
            <a:off x="7685764" y="2637586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A84E4C-590E-AD5E-4C45-EFEBBBC86369}"/>
              </a:ext>
            </a:extLst>
          </p:cNvPr>
          <p:cNvSpPr/>
          <p:nvPr/>
        </p:nvSpPr>
        <p:spPr>
          <a:xfrm>
            <a:off x="3631790" y="2637586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Instructor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1619B2E-B208-EAED-30F1-C69D92C4C4E3}"/>
              </a:ext>
            </a:extLst>
          </p:cNvPr>
          <p:cNvSpPr/>
          <p:nvPr/>
        </p:nvSpPr>
        <p:spPr>
          <a:xfrm>
            <a:off x="2530448" y="1862397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Instructor ID</a:t>
            </a:r>
            <a:endParaRPr lang="en-PH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9D5572-7DBE-28EE-0D83-BDAF2824FA43}"/>
              </a:ext>
            </a:extLst>
          </p:cNvPr>
          <p:cNvCxnSpPr>
            <a:cxnSpLocks/>
            <a:stCxn id="50" idx="4"/>
            <a:endCxn id="48" idx="0"/>
          </p:cNvCxnSpPr>
          <p:nvPr/>
        </p:nvCxnSpPr>
        <p:spPr>
          <a:xfrm>
            <a:off x="3096826" y="2415214"/>
            <a:ext cx="1364658" cy="222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C18F018-BB27-7D39-FDD6-D0C9F5B87FFE}"/>
              </a:ext>
            </a:extLst>
          </p:cNvPr>
          <p:cNvSpPr/>
          <p:nvPr/>
        </p:nvSpPr>
        <p:spPr>
          <a:xfrm>
            <a:off x="3663204" y="1767092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FirstName</a:t>
            </a:r>
            <a:endParaRPr lang="en-PH" sz="12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A6AD2C-A054-EC42-3319-2BA57BB344BF}"/>
              </a:ext>
            </a:extLst>
          </p:cNvPr>
          <p:cNvCxnSpPr>
            <a:cxnSpLocks/>
            <a:stCxn id="52" idx="4"/>
            <a:endCxn id="48" idx="0"/>
          </p:cNvCxnSpPr>
          <p:nvPr/>
        </p:nvCxnSpPr>
        <p:spPr>
          <a:xfrm>
            <a:off x="4229582" y="2319909"/>
            <a:ext cx="231902" cy="3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A7C076C-7B48-E15A-BA27-01EC1AFE646B}"/>
              </a:ext>
            </a:extLst>
          </p:cNvPr>
          <p:cNvSpPr/>
          <p:nvPr/>
        </p:nvSpPr>
        <p:spPr>
          <a:xfrm>
            <a:off x="4947717" y="1818308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  <a:endParaRPr lang="en-PH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764A16-5C6F-440C-530A-C9D4717E129B}"/>
              </a:ext>
            </a:extLst>
          </p:cNvPr>
          <p:cNvCxnSpPr>
            <a:cxnSpLocks/>
            <a:stCxn id="54" idx="4"/>
            <a:endCxn id="48" idx="0"/>
          </p:cNvCxnSpPr>
          <p:nvPr/>
        </p:nvCxnSpPr>
        <p:spPr>
          <a:xfrm flipH="1">
            <a:off x="4461484" y="2371125"/>
            <a:ext cx="1052611" cy="2664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FB810AE-BB94-EF07-096B-76805900506A}"/>
              </a:ext>
            </a:extLst>
          </p:cNvPr>
          <p:cNvSpPr/>
          <p:nvPr/>
        </p:nvSpPr>
        <p:spPr>
          <a:xfrm>
            <a:off x="6816324" y="1836537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CourseID</a:t>
            </a:r>
            <a:endParaRPr lang="en-PH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E6215B-1B3A-D6C6-43B4-0235D67DF516}"/>
              </a:ext>
            </a:extLst>
          </p:cNvPr>
          <p:cNvSpPr/>
          <p:nvPr/>
        </p:nvSpPr>
        <p:spPr>
          <a:xfrm>
            <a:off x="7949080" y="1741232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CourseName</a:t>
            </a:r>
            <a:endParaRPr lang="en-PH" sz="1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FD711E8-C38F-220C-228F-5F323879485B}"/>
              </a:ext>
            </a:extLst>
          </p:cNvPr>
          <p:cNvSpPr/>
          <p:nvPr/>
        </p:nvSpPr>
        <p:spPr>
          <a:xfrm>
            <a:off x="9113250" y="1793198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Credits</a:t>
            </a:r>
            <a:endParaRPr lang="en-PH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18C6E1-8A6E-A7AF-7970-652DB93DCBB0}"/>
              </a:ext>
            </a:extLst>
          </p:cNvPr>
          <p:cNvCxnSpPr>
            <a:cxnSpLocks/>
            <a:stCxn id="58" idx="4"/>
            <a:endCxn id="46" idx="0"/>
          </p:cNvCxnSpPr>
          <p:nvPr/>
        </p:nvCxnSpPr>
        <p:spPr>
          <a:xfrm>
            <a:off x="7382702" y="2389354"/>
            <a:ext cx="1132756" cy="248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ED6276-EA6E-1D2A-3DD9-64D3AF6EE8C4}"/>
              </a:ext>
            </a:extLst>
          </p:cNvPr>
          <p:cNvCxnSpPr>
            <a:cxnSpLocks/>
            <a:stCxn id="59" idx="4"/>
            <a:endCxn id="46" idx="0"/>
          </p:cNvCxnSpPr>
          <p:nvPr/>
        </p:nvCxnSpPr>
        <p:spPr>
          <a:xfrm>
            <a:off x="8515458" y="2294049"/>
            <a:ext cx="0" cy="343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2F0AA2-CDC3-E87D-0830-84CA4A13D949}"/>
              </a:ext>
            </a:extLst>
          </p:cNvPr>
          <p:cNvCxnSpPr>
            <a:cxnSpLocks/>
            <a:stCxn id="60" idx="4"/>
            <a:endCxn id="46" idx="0"/>
          </p:cNvCxnSpPr>
          <p:nvPr/>
        </p:nvCxnSpPr>
        <p:spPr>
          <a:xfrm flipH="1">
            <a:off x="8515458" y="2346015"/>
            <a:ext cx="1164170" cy="291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Diamond 64">
            <a:extLst>
              <a:ext uri="{FF2B5EF4-FFF2-40B4-BE49-F238E27FC236}">
                <a16:creationId xmlns:a16="http://schemas.microsoft.com/office/drawing/2014/main" id="{B3B28E8A-323C-156C-B79B-83604FD643D3}"/>
              </a:ext>
            </a:extLst>
          </p:cNvPr>
          <p:cNvSpPr/>
          <p:nvPr/>
        </p:nvSpPr>
        <p:spPr>
          <a:xfrm>
            <a:off x="5809151" y="4544418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Manages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13D130-B374-0878-8204-DB56634E6133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5363316" y="5018691"/>
            <a:ext cx="445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719861-DEF9-1383-EB50-13AE19190DE0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7190209" y="5018691"/>
            <a:ext cx="5676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B84138F-7FF3-9BD2-0189-A0E74D3BCBB7}"/>
              </a:ext>
            </a:extLst>
          </p:cNvPr>
          <p:cNvSpPr/>
          <p:nvPr/>
        </p:nvSpPr>
        <p:spPr>
          <a:xfrm>
            <a:off x="7757902" y="4771607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3892C8-0371-B0FE-8522-F3EF59EA278E}"/>
              </a:ext>
            </a:extLst>
          </p:cNvPr>
          <p:cNvSpPr/>
          <p:nvPr/>
        </p:nvSpPr>
        <p:spPr>
          <a:xfrm>
            <a:off x="3703928" y="4771607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Department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DA3D12-E43E-03A3-2CA8-840A13CF9F9E}"/>
              </a:ext>
            </a:extLst>
          </p:cNvPr>
          <p:cNvSpPr/>
          <p:nvPr/>
        </p:nvSpPr>
        <p:spPr>
          <a:xfrm>
            <a:off x="3038027" y="3944006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 ID</a:t>
            </a:r>
            <a:endParaRPr lang="en-PH" sz="12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2633568-CEE0-37B6-D41B-E0075B7523A9}"/>
              </a:ext>
            </a:extLst>
          </p:cNvPr>
          <p:cNvCxnSpPr>
            <a:cxnSpLocks/>
            <a:stCxn id="70" idx="4"/>
            <a:endCxn id="69" idx="0"/>
          </p:cNvCxnSpPr>
          <p:nvPr/>
        </p:nvCxnSpPr>
        <p:spPr>
          <a:xfrm>
            <a:off x="3604405" y="4496823"/>
            <a:ext cx="929217" cy="274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538BD4B-5400-A2BE-BC6F-7EA68C237ECE}"/>
              </a:ext>
            </a:extLst>
          </p:cNvPr>
          <p:cNvSpPr/>
          <p:nvPr/>
        </p:nvSpPr>
        <p:spPr>
          <a:xfrm>
            <a:off x="4382091" y="3979414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DepartmentName</a:t>
            </a:r>
            <a:endParaRPr lang="en-PH" sz="12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005A9A-2FE8-2562-B57A-6A940C80A20E}"/>
              </a:ext>
            </a:extLst>
          </p:cNvPr>
          <p:cNvCxnSpPr>
            <a:cxnSpLocks/>
            <a:stCxn id="72" idx="4"/>
            <a:endCxn id="69" idx="0"/>
          </p:cNvCxnSpPr>
          <p:nvPr/>
        </p:nvCxnSpPr>
        <p:spPr>
          <a:xfrm flipH="1">
            <a:off x="4533622" y="4532231"/>
            <a:ext cx="414847" cy="239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9448BCA-D2DB-D0DF-8A6B-635881321C09}"/>
              </a:ext>
            </a:extLst>
          </p:cNvPr>
          <p:cNvSpPr/>
          <p:nvPr/>
        </p:nvSpPr>
        <p:spPr>
          <a:xfrm>
            <a:off x="6888462" y="3970558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CourseID</a:t>
            </a:r>
            <a:endParaRPr lang="en-PH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E3DA7A1-3E15-5CBE-174E-10E8DB3D5C95}"/>
              </a:ext>
            </a:extLst>
          </p:cNvPr>
          <p:cNvSpPr/>
          <p:nvPr/>
        </p:nvSpPr>
        <p:spPr>
          <a:xfrm>
            <a:off x="8021218" y="3875253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CourseName</a:t>
            </a:r>
            <a:endParaRPr lang="en-PH" sz="12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E02A1C2-366C-355F-0EB5-DE20C3D35E5C}"/>
              </a:ext>
            </a:extLst>
          </p:cNvPr>
          <p:cNvSpPr/>
          <p:nvPr/>
        </p:nvSpPr>
        <p:spPr>
          <a:xfrm>
            <a:off x="9185388" y="3927219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Credits</a:t>
            </a:r>
            <a:endParaRPr lang="en-PH" sz="12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F5CE14-B708-201E-D4E6-BC32B996D34E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7454840" y="4523375"/>
            <a:ext cx="1132756" cy="248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9A0C38A-FEE8-F495-EA91-CD495D706323}"/>
              </a:ext>
            </a:extLst>
          </p:cNvPr>
          <p:cNvCxnSpPr>
            <a:cxnSpLocks/>
            <a:stCxn id="77" idx="4"/>
            <a:endCxn id="68" idx="0"/>
          </p:cNvCxnSpPr>
          <p:nvPr/>
        </p:nvCxnSpPr>
        <p:spPr>
          <a:xfrm>
            <a:off x="8587596" y="4428070"/>
            <a:ext cx="0" cy="343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7C2133-6651-1AC9-4345-3DB76BAC0205}"/>
              </a:ext>
            </a:extLst>
          </p:cNvPr>
          <p:cNvCxnSpPr>
            <a:cxnSpLocks/>
            <a:stCxn id="78" idx="4"/>
            <a:endCxn id="68" idx="0"/>
          </p:cNvCxnSpPr>
          <p:nvPr/>
        </p:nvCxnSpPr>
        <p:spPr>
          <a:xfrm flipH="1">
            <a:off x="8587596" y="4480036"/>
            <a:ext cx="1164170" cy="291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3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Physical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700642" y="1302405"/>
            <a:ext cx="112021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Physical database design </a:t>
            </a:r>
            <a:r>
              <a:rPr lang="en-US" sz="2400" dirty="0"/>
              <a:t>is the most detailed and technical level of the database design process. </a:t>
            </a:r>
          </a:p>
          <a:p>
            <a:endParaRPr lang="en-US" sz="2400" dirty="0"/>
          </a:p>
          <a:p>
            <a:r>
              <a:rPr lang="en-US" sz="2400" dirty="0"/>
              <a:t>At this stage, designers </a:t>
            </a:r>
            <a:r>
              <a:rPr lang="en-US" sz="2400" b="1" dirty="0">
                <a:solidFill>
                  <a:srgbClr val="0070C0"/>
                </a:solidFill>
              </a:rPr>
              <a:t>make decisions about how the logical design will be implemented </a:t>
            </a:r>
            <a:r>
              <a:rPr lang="en-US" sz="2400" dirty="0"/>
              <a:t>on a specific DBMS. </a:t>
            </a:r>
          </a:p>
          <a:p>
            <a:endParaRPr lang="en-US" sz="2400" dirty="0"/>
          </a:p>
          <a:p>
            <a:r>
              <a:rPr lang="en-US" sz="2400" dirty="0"/>
              <a:t>Considerations include indexing, storage, performance optimization, and security measures.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68180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Physical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2EC1DCE-F123-C529-5386-C476EDD98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61" y="1322492"/>
            <a:ext cx="3642360" cy="21312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66635" rIns="0" bIns="238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dirty="0"/>
              <a:t>CREATE TABLE Student (</a:t>
            </a:r>
            <a:br>
              <a:rPr lang="en-US" altLang="en-US" sz="2100" dirty="0"/>
            </a:br>
            <a:r>
              <a:rPr lang="en-US" altLang="en-US" sz="2100" dirty="0" err="1"/>
              <a:t>StudentID</a:t>
            </a:r>
            <a:r>
              <a:rPr lang="en-US" altLang="en-US" sz="2100" dirty="0"/>
              <a:t> INT PRIMARY KEY,</a:t>
            </a:r>
            <a:br>
              <a:rPr lang="en-US" altLang="en-US" sz="2100" dirty="0"/>
            </a:br>
            <a:r>
              <a:rPr lang="en-US" altLang="en-US" sz="2100" dirty="0"/>
              <a:t>FirstName VARCHAR(50),</a:t>
            </a:r>
            <a:br>
              <a:rPr lang="en-US" altLang="en-US" sz="2100" dirty="0"/>
            </a:br>
            <a:r>
              <a:rPr lang="en-US" altLang="en-US" sz="2100" dirty="0" err="1"/>
              <a:t>LastName</a:t>
            </a:r>
            <a:r>
              <a:rPr lang="en-US" altLang="en-US" sz="2100" dirty="0"/>
              <a:t> VARCHAR(50),</a:t>
            </a:r>
            <a:br>
              <a:rPr lang="en-US" altLang="en-US" sz="2100" dirty="0"/>
            </a:br>
            <a:r>
              <a:rPr lang="en-US" altLang="en-US" sz="2100" dirty="0" err="1"/>
              <a:t>DateOfBirth</a:t>
            </a:r>
            <a:r>
              <a:rPr lang="en-US" altLang="en-US" sz="2100" dirty="0"/>
              <a:t> DATE</a:t>
            </a:r>
            <a:br>
              <a:rPr lang="en-US" altLang="en-US" sz="2100" dirty="0"/>
            </a:br>
            <a:r>
              <a:rPr lang="en-US" altLang="en-US" sz="2100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DC525-70D2-8CFD-2000-558C0ADCC790}"/>
              </a:ext>
            </a:extLst>
          </p:cNvPr>
          <p:cNvSpPr txBox="1"/>
          <p:nvPr/>
        </p:nvSpPr>
        <p:spPr>
          <a:xfrm>
            <a:off x="7307581" y="1397675"/>
            <a:ext cx="37871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dirty="0"/>
              <a:t>CREATE TABLE Course (</a:t>
            </a:r>
            <a:br>
              <a:rPr lang="en-US" altLang="en-US" sz="2100" dirty="0"/>
            </a:br>
            <a:r>
              <a:rPr lang="en-US" altLang="en-US" sz="2100" dirty="0" err="1"/>
              <a:t>CourseID</a:t>
            </a:r>
            <a:r>
              <a:rPr lang="en-US" altLang="en-US" sz="2100" dirty="0"/>
              <a:t> INT PRIMARY KEY,</a:t>
            </a:r>
            <a:br>
              <a:rPr lang="en-US" altLang="en-US" sz="2100" dirty="0"/>
            </a:br>
            <a:r>
              <a:rPr lang="en-US" altLang="en-US" sz="2100" dirty="0" err="1"/>
              <a:t>CourseName</a:t>
            </a:r>
            <a:r>
              <a:rPr lang="en-US" altLang="en-US" sz="2100" dirty="0"/>
              <a:t> VARCHAR(100),</a:t>
            </a:r>
            <a:br>
              <a:rPr lang="en-US" altLang="en-US" sz="2100" dirty="0"/>
            </a:br>
            <a:r>
              <a:rPr lang="en-US" altLang="en-US" sz="2100" dirty="0"/>
              <a:t>Credits INT</a:t>
            </a:r>
            <a:br>
              <a:rPr lang="en-US" altLang="en-US" sz="2100" dirty="0"/>
            </a:br>
            <a:r>
              <a:rPr lang="en-US" altLang="en-US" sz="2100" dirty="0"/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E8FBF78-E00B-A660-584B-D56234CC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1" y="3961849"/>
            <a:ext cx="3642360" cy="18081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66635" rIns="0" bIns="238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dirty="0"/>
              <a:t>CREATE TABLE Instructor (</a:t>
            </a:r>
            <a:br>
              <a:rPr lang="en-US" altLang="en-US" sz="2100" dirty="0"/>
            </a:br>
            <a:r>
              <a:rPr lang="en-US" altLang="en-US" sz="2100" dirty="0" err="1"/>
              <a:t>InstructorID</a:t>
            </a:r>
            <a:r>
              <a:rPr lang="en-US" altLang="en-US" sz="2100" dirty="0"/>
              <a:t> INT PRIMARY KEY,</a:t>
            </a:r>
            <a:br>
              <a:rPr lang="en-US" altLang="en-US" sz="2100" dirty="0"/>
            </a:br>
            <a:r>
              <a:rPr lang="en-US" altLang="en-US" sz="2100" dirty="0"/>
              <a:t>FirstName VARCHAR(50),</a:t>
            </a:r>
            <a:br>
              <a:rPr lang="en-US" altLang="en-US" sz="2100" dirty="0"/>
            </a:br>
            <a:r>
              <a:rPr lang="en-US" altLang="en-US" sz="2100" dirty="0" err="1"/>
              <a:t>LastName</a:t>
            </a:r>
            <a:r>
              <a:rPr lang="en-US" altLang="en-US" sz="2100" dirty="0"/>
              <a:t> VARCHAR(50),</a:t>
            </a:r>
            <a:br>
              <a:rPr lang="en-US" altLang="en-US" sz="2100" dirty="0"/>
            </a:br>
            <a:r>
              <a:rPr lang="en-US" altLang="en-US" sz="2100" dirty="0"/>
              <a:t>);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7B0361F-3A95-D7A5-975F-77A72468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970" y="4053949"/>
            <a:ext cx="3642360" cy="1484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66635" rIns="0" bIns="238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dirty="0"/>
              <a:t>CREATE TABLE Department (</a:t>
            </a:r>
            <a:br>
              <a:rPr lang="en-US" altLang="en-US" sz="2100" dirty="0"/>
            </a:br>
            <a:r>
              <a:rPr lang="en-US" altLang="en-US" sz="2100" dirty="0" err="1"/>
              <a:t>DepartmentID</a:t>
            </a:r>
            <a:r>
              <a:rPr lang="en-US" altLang="en-US" sz="2100" dirty="0"/>
              <a:t> INT PRIMARY KEY,</a:t>
            </a:r>
            <a:br>
              <a:rPr lang="en-US" altLang="en-US" sz="2100" dirty="0"/>
            </a:br>
            <a:r>
              <a:rPr lang="en-US" altLang="en-US" sz="2100" dirty="0" err="1"/>
              <a:t>DepartmentName</a:t>
            </a:r>
            <a:r>
              <a:rPr lang="en-US" altLang="en-US" sz="2100" dirty="0"/>
              <a:t> VARCHAR(50),</a:t>
            </a:r>
            <a:br>
              <a:rPr lang="en-US" altLang="en-US" sz="2100" dirty="0"/>
            </a:br>
            <a:r>
              <a:rPr lang="en-US" altLang="en-US" sz="21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383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1516</TotalTime>
  <Words>546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Calibri Light (Headings)</vt:lpstr>
      <vt:lpstr>Wingdings</vt:lpstr>
      <vt:lpstr>Office Theme</vt:lpstr>
      <vt:lpstr>Conceptual, Logical and Physical Design</vt:lpstr>
      <vt:lpstr>Database Design</vt:lpstr>
      <vt:lpstr>Conceptual Design</vt:lpstr>
      <vt:lpstr>Conceptual Design</vt:lpstr>
      <vt:lpstr>Logical Design</vt:lpstr>
      <vt:lpstr>Logica Design</vt:lpstr>
      <vt:lpstr>Logica Design</vt:lpstr>
      <vt:lpstr>Physical Design</vt:lpstr>
      <vt:lpstr>Physical Design</vt:lpstr>
      <vt:lpstr>Crows Foot Notation</vt:lpstr>
      <vt:lpstr>Crows Foot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348</cp:revision>
  <dcterms:created xsi:type="dcterms:W3CDTF">2022-05-11T03:47:05Z</dcterms:created>
  <dcterms:modified xsi:type="dcterms:W3CDTF">2024-01-29T09:34:10Z</dcterms:modified>
</cp:coreProperties>
</file>