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8" r:id="rId3"/>
    <p:sldId id="294" r:id="rId4"/>
    <p:sldId id="297" r:id="rId5"/>
    <p:sldId id="295" r:id="rId6"/>
    <p:sldId id="299" r:id="rId7"/>
    <p:sldId id="300" r:id="rId8"/>
    <p:sldId id="296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4" autoAdjust="0"/>
    <p:restoredTop sz="93619" autoAdjust="0"/>
  </p:normalViewPr>
  <p:slideViewPr>
    <p:cSldViewPr snapToGrid="0">
      <p:cViewPr varScale="1">
        <p:scale>
          <a:sx n="125" d="100"/>
          <a:sy n="125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4-01-29T10:01:26.0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8374 8877 0,'0'-13'0,"0"-1"31,-13 1-16,-27 0 1,-52-14 0,-14-12-1,79 39 1,-198-14 0,159 14-1,-132 0 1,92 27-1,0-14 1,13 40 0,-12 13-1,25 27 1,-12-27 0,12 13-1,27 1 1,0-14-1,53-53 1,-26 119 0,26-65-1,0-54 1,26 93 0,-26-80-1,14-26-15,65 93 16,-52-54-1,131 67 1,-144-93 0,-1-13-16,238 119 15,-211-105 1,211 78 0,-26-52 30,-119-40-30,-14 0 0,-12 0-1,-14-13 1,27-14 0,-14-26-1,119-66 16,-131 66-15,-1 0 0,53-52 15,-66 52-15,0 0-1,-27 13 1,-13 0-1,1-12 1,12 12 0,-26-13-1,0 40-15,13-27 16,-13-26 0,0 13-1,0 0 1,0 40-16,-26-27 15,-1-13 1,1 14 0,-54-54 15,41 66-15,-14 14-1,-13-40 16,13 40-15,0 0 0,0 13-1,0 0 1,0 0 0,13 0-1,-12 0 1,-1 0-1,-27 0 1,27 0 0,-92 0 15,65 0 0,41 0-15,12 0-1</inkml:trace>
  <inkml:trace contextRef="#ctx0" brushRef="#br0" timeOffset="10607.39">31406 9353 0,'-13'0'359,"0"0"-327,-1 0-1,1 0-15,-13 0-1,12 0 79,1 0 203,0 0-203,0 0 296,13 13-359,-13-13 1,-1 0 15,14 13-16,-26-13-16,13 0 17,-1 0-1,1 14-15,0-14 15,0 0-16,-1 0 1,-12 13 15,13-13 1,0 0 14,-1 0-14,1 0-1,0 0-15,-14 13-1,1-13 1,13 0-1,-1 0 1,1 0 0,0 0-1,-13 0 1,-1 0 0,-13 13-1,27-13 1,-40 0-1,40 0 1,0 0 0,-14 0-1,14 0-15,-27 0 16,14 0 0,0 0-1,-1 0 1,-26 0 15,40 0-15,0 0-16,-1 0 15,1 0 1,-40 0 0,40 0-1,-40 0 1,27 0-1,-27 0 1,-27 0 15,14 0 1,-26 0-1,52 0 0,0-13-15,14 13-1,-27 0 1,-53 0 0,66 0 15,1 0-16,-14 0 1,-27 0 15,54 0-15,-27 0 15,13 0-15,1 0-1,-41 0 17,41 0-17,-67 0 1,93 0 0,-80 0-1,80 0 1,-67 0-1,-12 0 32,-14 13-15,66 14-17,-39-1 16,52 1-15,-26 26 15,40-40-15,0-13-16,0 53 31,0 0 0,13-40-15,0 27 0,0-27-1,0 13-15,13 14 32,0-14-17,40 1 16,-53-1-15,66 14 0,-26-27-1,79 53 1,-106-66 0,172 40-1,-158-27 1,158 40-1,-145-53 1,118 27 0,-52-14-1,-79-13 1,198 26 0,-80 1 15,-132-27-16,93 13 1,-93-13 0,146 0-1,-53 0 1,-80 0 0,120 0-1,-133 0 1,106 0-1,27 0 1,-54 0 0,-12 0-1,-1-26 1,-13 26 0,-13-14-1,13 14 1,0-13-1,14 0 1,-27 0 0,-27 0-1,-13 13 1,40-53 0,-26 53-1,-27-14-15,66-25 16,0-1-1,-66 27-15,53-27 32,-27 14-17,-26-1 1,14 1 0,-14-1-1,13 1 1,-13 13-1,0-27 1,0 13 0,0 14-1,-13-40 1,13 40 0,-40-13-1,40-1 1,-13 14-1,0-14 1,-14 1 0,14 13-1,-14-14 1,14 14 0,-13-27 15,12 27-16,-12 0 1,-14 0 0,-13-14 15,40 27-15,-40-13-1,14-27 16,25 27 1,1 13-1</inkml:trace>
  <inkml:trace contextRef="#ctx0" brushRef="#br1" timeOffset="17643.5">10319 7501 0,'0'-13'109,"-27"-1"-93,14-12 0,-53 0 15,26 12-15,1 14-1,-14-13 1,26 0-1,-26 13 17,-13-13-17,26-14 1,-26 14 0,27 0-1,-1 13 1,0-14-1,1 14 1,-28-13 0,1 13-1,27-13 1,-1 13 0,0 0-1,0 0 1,14 0-1,-14 0 1,-39 26 15,26 1-15,13 13 0,-26-14-1,40 1 1,-1-14-1,14 40 1,-27-27 0,40-13-16,-26 27 15,13-13 1,-1 12 0,14 1-1,0-14 1,0 41 15,0-28-15,14 1-1,-1 13 1,13 0 0,27 13-1,13 40 1,14-27 31,-27-26-32,-14-27 1,1-12 0,39 25 15,-26-25-16,-39-1 17,25-13-17,27 0 1,-13 0 0,14 0-1,-28 0 1,80-40 15,-66 27-15,-13-14-1,0 14 1,-1 0 0,54-53 15,-40 26 0,-40 27-15,0-27-1,27 14 1,-27 26-16,14-40 16,26 0-1,-27 14 1,-13 13-1,0-14 1,14-12 0,26-14 15,-27 26-15,-12-12-1,12-1 16,-26 13 1,26 27-17,-26-13 1,0-13 0,-13 12-1,0 1 1,0 0 15,0 0-15,-1 0-1,1 13 1,0-14 0,-14 14-1,14-26 1,0 13 15,0-1-15,-1 1 15,1 13-15,0-13 15,0 13 47</inkml:trace>
  <inkml:trace contextRef="#ctx0" brushRef="#br1" timeOffset="23109.99">31366 12462 0,'-26'0'250,"-1"-13"-234,1 13 0,-14-14-1,-13 1 1,14 13-1,-27 0 1,-14 0 0,40 0-1,1 0 1,-14-13 0,-13 13-1,0 0 1,-14 0-1,27 0 1,0 0 0,40 0-1,-40 0 1,40 0-16,-40 0 16,0 0-1,-13 0 1,0 0-1,13 0 1,-13 0 0,39 0-1,1 0 1,13 0-16,-1 0 16,-25 0-1,26 0-15,-14 0 16,-39 0-1,13 0 1,40 0 0,-40 0-1,40 0 1,-14 0 0,-13 0-1,-26 13 1,13-13-1,40 0 1,-13 0 0,-1 0-1,-65 13 17,-14 1-1,53 12 16,26-13-32,14-13-15,0 14 16,-13-1 0,12 0-1,14 13 1,-26-26-16,26 40 15,-13-13 1,-14 65 15,14-65-15,13 39 15,0-26-15,0-1-1,0 14 1,0-26 0,13-1-1,14 27 1,26-13 0,-14 13-1,27-14 1,-13 14-1,0-26 1,0 12 0,106 41 15,-93-54-15,13 1-1,-39 12 1,13-25-1,53 12 17,105 0-1,-65 14 0,-67-40-15,120 0 15,145 0-15,-331 0-1,119 13 1,-26-13 0,-40 0-1,-26 0 1,26 0-1,0 0 1,27-13 0,-14 13-1,14-40 17,-40 14-17,53-40 16,-93 66-15,53-40 15,-53 27-15,0-40 0,14 13-1,13-13 1,-27 0-1,-13 1 17,0-1-17,0 26 1,0-26 0,0-13-1,-13 53 1,-27-53-1,0-14 17,14 41-1,-1 25-15,14 1-1,-13 0 1,12-27-1,-39 14 17,14-1-1,12 14 0,1-13-15,-1 12-1,-12-12 1,-1 13 0,0 13-1,27-13 1,-13 13 0,-27-14 15,0-12 0,40 26-15,-1-13-1,-12 13 1,13 0 0,-1 0-1,1 0 1,0-14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Conceptual, Logical and Physical Design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CTADVDBL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Crows Foot Notation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44524-377E-2076-0EFB-6F9F7FC5911E}"/>
              </a:ext>
            </a:extLst>
          </p:cNvPr>
          <p:cNvSpPr txBox="1"/>
          <p:nvPr/>
        </p:nvSpPr>
        <p:spPr>
          <a:xfrm>
            <a:off x="929843" y="1341257"/>
            <a:ext cx="10850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Crow’s Foot notation can also be traced back to 1976, when it was introduced by Gordon Everest, and it also uses rectangles to represent entities.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Relationships are represented by lines between the boxes with different shapes, or forks, at the end to show cardinality.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The line can also be labeled with the nature of the relationship. Our department and employee example would again be two rectangles, but with no diamond between them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Cardinality is shown in this case by the “crow’s foot” fork on the employee side of the relationship. This indicates that there can be many employees.</a:t>
            </a:r>
          </a:p>
        </p:txBody>
      </p:sp>
    </p:spTree>
    <p:extLst>
      <p:ext uri="{BB962C8B-B14F-4D97-AF65-F5344CB8AC3E}">
        <p14:creationId xmlns:p14="http://schemas.microsoft.com/office/powerpoint/2010/main" val="288363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Crows Foot Notation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pic>
        <p:nvPicPr>
          <p:cNvPr id="5" name="Picture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23431ED1-4FDF-06A3-F193-5B214F80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8" y="2172199"/>
            <a:ext cx="4762500" cy="1771650"/>
          </a:xfrm>
          <a:prstGeom prst="rect">
            <a:avLst/>
          </a:prstGeom>
        </p:spPr>
      </p:pic>
      <p:pic>
        <p:nvPicPr>
          <p:cNvPr id="8" name="Picture 7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C6BC793C-7337-FA5C-5F78-76B41DE09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9" y="1765757"/>
            <a:ext cx="3962400" cy="3000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09FFF4-8CEF-62EB-0DEA-C646913C5A58}"/>
                  </a:ext>
                </a:extLst>
              </p14:cNvPr>
              <p14:cNvContentPartPr/>
              <p14:nvPr/>
            </p14:nvContentPartPr>
            <p14:xfrm>
              <a:off x="2452680" y="2619360"/>
              <a:ext cx="9077760" cy="227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09FFF4-8CEF-62EB-0DEA-C646913C5A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3320" y="2610000"/>
                <a:ext cx="9096480" cy="22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2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Database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1393928C-04CA-D15A-DA77-BC6B3DCD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02" y="1182206"/>
            <a:ext cx="11202196" cy="638973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Databases are the backbone of modern information systems, serving as repositories for organized and structured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57D6B-E5C6-8F7B-502C-393089B9AA16}"/>
              </a:ext>
            </a:extLst>
          </p:cNvPr>
          <p:cNvSpPr txBox="1"/>
          <p:nvPr/>
        </p:nvSpPr>
        <p:spPr>
          <a:xfrm>
            <a:off x="494902" y="2373212"/>
            <a:ext cx="1085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When designing a database, it’s crucial to follow a structured approach that involves three distinct levels: </a:t>
            </a:r>
            <a:r>
              <a:rPr lang="en-US" sz="2400" b="1" dirty="0">
                <a:solidFill>
                  <a:srgbClr val="00B0F0"/>
                </a:solidFill>
              </a:rPr>
              <a:t>conceptual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logical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172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Conceptual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Conceptual database design </a:t>
            </a:r>
            <a:r>
              <a:rPr lang="en-US" sz="2400" dirty="0"/>
              <a:t>is the highest level of abstraction in the database design process. </a:t>
            </a:r>
          </a:p>
          <a:p>
            <a:endParaRPr lang="en-US" sz="2400" dirty="0"/>
          </a:p>
          <a:p>
            <a:r>
              <a:rPr lang="en-US" sz="2400" dirty="0"/>
              <a:t>At this stage, designers focus on </a:t>
            </a:r>
            <a:r>
              <a:rPr lang="en-US" sz="2400" b="1" dirty="0">
                <a:solidFill>
                  <a:srgbClr val="00B0F0"/>
                </a:solidFill>
              </a:rPr>
              <a:t>understanding the problem domain </a:t>
            </a:r>
            <a:r>
              <a:rPr lang="en-US" sz="2400" dirty="0"/>
              <a:t>and defining the overall structure of the database without getting into technical implementation details. </a:t>
            </a:r>
          </a:p>
          <a:p>
            <a:endParaRPr lang="en-US" sz="2400" dirty="0"/>
          </a:p>
          <a:p>
            <a:r>
              <a:rPr lang="en-US" sz="2400" dirty="0"/>
              <a:t>The primary goal is to create a clear and comprehensive representation of the data and its relationships.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04775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6FC3-71E7-6C0C-1F4E-89DE919C2473}"/>
              </a:ext>
            </a:extLst>
          </p:cNvPr>
          <p:cNvSpPr txBox="1"/>
          <p:nvPr/>
        </p:nvSpPr>
        <p:spPr>
          <a:xfrm>
            <a:off x="508933" y="3719359"/>
            <a:ext cx="3702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100" b="1" dirty="0">
                <a:solidFill>
                  <a:srgbClr val="00B0F0"/>
                </a:solidFill>
              </a:rPr>
              <a:t>Relationships</a:t>
            </a:r>
            <a:r>
              <a:rPr lang="en-US" sz="2100" dirty="0"/>
              <a:t>: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Student enrolls in Course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100" dirty="0"/>
              <a:t>Instructor teaches Course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100" dirty="0"/>
              <a:t>Department manages Course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E8C0534-234B-A098-30DE-4F953F44C2D5}"/>
              </a:ext>
            </a:extLst>
          </p:cNvPr>
          <p:cNvSpPr/>
          <p:nvPr/>
        </p:nvSpPr>
        <p:spPr>
          <a:xfrm>
            <a:off x="7469703" y="2190095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35211-515E-9B6E-82F9-355D8DD85E0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7023868" y="2664368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8B1D9-8CD7-D8AD-55CA-443A81C55A20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8850761" y="2664368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19F4-9E00-79A9-7A72-0F693C169187}"/>
              </a:ext>
            </a:extLst>
          </p:cNvPr>
          <p:cNvSpPr/>
          <p:nvPr/>
        </p:nvSpPr>
        <p:spPr>
          <a:xfrm>
            <a:off x="9418454" y="241728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5BC2-BB62-3994-0D55-B5F7FB97D94E}"/>
              </a:ext>
            </a:extLst>
          </p:cNvPr>
          <p:cNvSpPr/>
          <p:nvPr/>
        </p:nvSpPr>
        <p:spPr>
          <a:xfrm>
            <a:off x="5364480" y="241728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Student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78A38-9D33-94AA-6D41-4571ED71CB5C}"/>
              </a:ext>
            </a:extLst>
          </p:cNvPr>
          <p:cNvSpPr/>
          <p:nvPr/>
        </p:nvSpPr>
        <p:spPr>
          <a:xfrm>
            <a:off x="5364480" y="3465179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Instructor 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7921E976-F84B-84E5-5C66-C43CF4BFD386}"/>
              </a:ext>
            </a:extLst>
          </p:cNvPr>
          <p:cNvSpPr/>
          <p:nvPr/>
        </p:nvSpPr>
        <p:spPr>
          <a:xfrm>
            <a:off x="7469703" y="3237990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35029-A9E6-3383-EA13-B2021EF2A385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023868" y="3712263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2E08F6-40DF-236F-2CBB-7A2B6B0829AF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850761" y="3712263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1944605-F295-279F-BB27-2415BA7330D9}"/>
              </a:ext>
            </a:extLst>
          </p:cNvPr>
          <p:cNvSpPr/>
          <p:nvPr/>
        </p:nvSpPr>
        <p:spPr>
          <a:xfrm>
            <a:off x="9418454" y="3465179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C489C0-8052-952B-4D9A-C19A469FDDB4}"/>
              </a:ext>
            </a:extLst>
          </p:cNvPr>
          <p:cNvSpPr/>
          <p:nvPr/>
        </p:nvSpPr>
        <p:spPr>
          <a:xfrm>
            <a:off x="5364480" y="451307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Deparment</a:t>
            </a:r>
            <a:r>
              <a:rPr lang="en-US" sz="1500" dirty="0"/>
              <a:t> 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45678CBE-E87C-AA09-2E9F-28CCAC6634F1}"/>
              </a:ext>
            </a:extLst>
          </p:cNvPr>
          <p:cNvSpPr/>
          <p:nvPr/>
        </p:nvSpPr>
        <p:spPr>
          <a:xfrm>
            <a:off x="7469702" y="4285885"/>
            <a:ext cx="1659387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Manages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1E195A-F086-D791-520A-29C963C6D62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7023868" y="4760158"/>
            <a:ext cx="4458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12A614-C1E1-FB67-10B8-458F2BB5FA0F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9129089" y="4760158"/>
            <a:ext cx="289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DACBA7F-B095-1560-6109-904AD5DE9680}"/>
              </a:ext>
            </a:extLst>
          </p:cNvPr>
          <p:cNvSpPr/>
          <p:nvPr/>
        </p:nvSpPr>
        <p:spPr>
          <a:xfrm>
            <a:off x="9418454" y="4513074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6E836-4B54-3F53-D51F-B8006D389127}"/>
              </a:ext>
            </a:extLst>
          </p:cNvPr>
          <p:cNvSpPr txBox="1"/>
          <p:nvPr/>
        </p:nvSpPr>
        <p:spPr>
          <a:xfrm>
            <a:off x="508933" y="1884125"/>
            <a:ext cx="289737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100" b="1" dirty="0">
                <a:solidFill>
                  <a:srgbClr val="00B0F0"/>
                </a:solidFill>
              </a:rPr>
              <a:t>Entities</a:t>
            </a:r>
            <a:r>
              <a:rPr lang="en-US" sz="2100" dirty="0"/>
              <a:t>: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Student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Course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en-US" sz="2100" dirty="0"/>
              <a:t>Instructor, Department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Conceptual Design</a:t>
            </a:r>
            <a:endParaRPr lang="en-PH" sz="4000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176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Logical database design </a:t>
            </a:r>
            <a:r>
              <a:rPr lang="en-US" sz="2400" dirty="0"/>
              <a:t>bridges the gap between the conceptual and physical levels.</a:t>
            </a:r>
          </a:p>
          <a:p>
            <a:endParaRPr lang="en-US" sz="2400" dirty="0"/>
          </a:p>
          <a:p>
            <a:r>
              <a:rPr lang="en-US" sz="2400" dirty="0"/>
              <a:t>Here, designers translate the conceptual model into a more detailed representation, focusing on </a:t>
            </a:r>
            <a:r>
              <a:rPr lang="en-US" sz="2400" b="1" dirty="0">
                <a:solidFill>
                  <a:srgbClr val="00B0F0"/>
                </a:solidFill>
              </a:rPr>
              <a:t>data structures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relationships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constraints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 logical design </a:t>
            </a:r>
            <a:r>
              <a:rPr lang="en-US" sz="2400" b="1" dirty="0">
                <a:solidFill>
                  <a:srgbClr val="00B0F0"/>
                </a:solidFill>
              </a:rPr>
              <a:t>is independent of any specific database management system (DBMS) </a:t>
            </a:r>
            <a:r>
              <a:rPr lang="en-US" sz="2400" dirty="0"/>
              <a:t>and is often expressed using </a:t>
            </a:r>
            <a:r>
              <a:rPr lang="en-US" sz="2400" b="1" dirty="0">
                <a:solidFill>
                  <a:srgbClr val="00B0F0"/>
                </a:solidFill>
              </a:rPr>
              <a:t>Entity-Relationship Diagrams </a:t>
            </a:r>
            <a:r>
              <a:rPr lang="en-US" sz="2400" dirty="0"/>
              <a:t>(ERDs) or similar modeling techniques.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514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E8C0534-234B-A098-30DE-4F953F44C2D5}"/>
              </a:ext>
            </a:extLst>
          </p:cNvPr>
          <p:cNvSpPr/>
          <p:nvPr/>
        </p:nvSpPr>
        <p:spPr>
          <a:xfrm>
            <a:off x="5405471" y="2954727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35211-515E-9B6E-82F9-355D8DD85E0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3460915" y="3429000"/>
            <a:ext cx="19445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B8B1D9-8CD7-D8AD-55CA-443A81C55A20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6786529" y="3427979"/>
            <a:ext cx="1871526" cy="10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19F4-9E00-79A9-7A72-0F693C169187}"/>
              </a:ext>
            </a:extLst>
          </p:cNvPr>
          <p:cNvSpPr/>
          <p:nvPr/>
        </p:nvSpPr>
        <p:spPr>
          <a:xfrm>
            <a:off x="8658055" y="3180895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5BC2-BB62-3994-0D55-B5F7FB97D94E}"/>
              </a:ext>
            </a:extLst>
          </p:cNvPr>
          <p:cNvSpPr/>
          <p:nvPr/>
        </p:nvSpPr>
        <p:spPr>
          <a:xfrm>
            <a:off x="1801527" y="318191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Student 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22FB4E-E15F-6E5B-8A03-FA7A4C62FA87}"/>
              </a:ext>
            </a:extLst>
          </p:cNvPr>
          <p:cNvSpPr/>
          <p:nvPr/>
        </p:nvSpPr>
        <p:spPr>
          <a:xfrm>
            <a:off x="700185" y="240672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 ID</a:t>
            </a:r>
            <a:endParaRPr lang="en-PH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3779AF-26F7-A659-A5DA-0DCF9DC726E8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1266563" y="2959544"/>
            <a:ext cx="1364658" cy="222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82837D2-9115-02F3-23A6-3637663C6ED1}"/>
              </a:ext>
            </a:extLst>
          </p:cNvPr>
          <p:cNvSpPr/>
          <p:nvPr/>
        </p:nvSpPr>
        <p:spPr>
          <a:xfrm>
            <a:off x="1832941" y="231142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  <a:endParaRPr lang="en-PH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B08DB9-89FE-D08C-473D-218F80BA9E93}"/>
              </a:ext>
            </a:extLst>
          </p:cNvPr>
          <p:cNvCxnSpPr>
            <a:cxnSpLocks/>
            <a:stCxn id="20" idx="4"/>
            <a:endCxn id="24" idx="0"/>
          </p:cNvCxnSpPr>
          <p:nvPr/>
        </p:nvCxnSpPr>
        <p:spPr>
          <a:xfrm>
            <a:off x="2399319" y="2864239"/>
            <a:ext cx="231902" cy="3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895F39C-C5C7-01CB-FA10-69D0BBFD6A37}"/>
              </a:ext>
            </a:extLst>
          </p:cNvPr>
          <p:cNvSpPr/>
          <p:nvPr/>
        </p:nvSpPr>
        <p:spPr>
          <a:xfrm>
            <a:off x="4177141" y="2387443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  <a:endParaRPr lang="en-PH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6763AA-F111-78BD-DDC6-D5E1140C3299}"/>
              </a:ext>
            </a:extLst>
          </p:cNvPr>
          <p:cNvCxnSpPr>
            <a:cxnSpLocks/>
            <a:stCxn id="31" idx="4"/>
            <a:endCxn id="24" idx="0"/>
          </p:cNvCxnSpPr>
          <p:nvPr/>
        </p:nvCxnSpPr>
        <p:spPr>
          <a:xfrm flipH="1">
            <a:off x="2631221" y="2916205"/>
            <a:ext cx="932268" cy="265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8C6F11D-4E86-DD3E-0B0D-0403E888E4F4}"/>
              </a:ext>
            </a:extLst>
          </p:cNvPr>
          <p:cNvSpPr/>
          <p:nvPr/>
        </p:nvSpPr>
        <p:spPr>
          <a:xfrm>
            <a:off x="2997111" y="236338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DateOfBirth</a:t>
            </a:r>
            <a:endParaRPr lang="en-PH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A03A97-619F-D994-D5A0-7E632DA27FC0}"/>
              </a:ext>
            </a:extLst>
          </p:cNvPr>
          <p:cNvCxnSpPr>
            <a:cxnSpLocks/>
            <a:stCxn id="29" idx="4"/>
            <a:endCxn id="24" idx="0"/>
          </p:cNvCxnSpPr>
          <p:nvPr/>
        </p:nvCxnSpPr>
        <p:spPr>
          <a:xfrm flipH="1">
            <a:off x="2631221" y="2940260"/>
            <a:ext cx="2112298" cy="24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62C7337-013C-9169-388C-44E675A2F1C7}"/>
              </a:ext>
            </a:extLst>
          </p:cNvPr>
          <p:cNvSpPr/>
          <p:nvPr/>
        </p:nvSpPr>
        <p:spPr>
          <a:xfrm>
            <a:off x="7646412" y="2294845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B476D2-9970-729B-3111-83C0A11A43B2}"/>
              </a:ext>
            </a:extLst>
          </p:cNvPr>
          <p:cNvSpPr/>
          <p:nvPr/>
        </p:nvSpPr>
        <p:spPr>
          <a:xfrm>
            <a:off x="8921371" y="2284541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9A0F7-3AD4-81DD-47C2-46A305AD2319}"/>
              </a:ext>
            </a:extLst>
          </p:cNvPr>
          <p:cNvSpPr/>
          <p:nvPr/>
        </p:nvSpPr>
        <p:spPr>
          <a:xfrm>
            <a:off x="10085541" y="233650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6F61D0-7B3A-D61F-5C7F-6FC26F8C354E}"/>
              </a:ext>
            </a:extLst>
          </p:cNvPr>
          <p:cNvCxnSpPr>
            <a:cxnSpLocks/>
            <a:stCxn id="2" idx="4"/>
            <a:endCxn id="23" idx="0"/>
          </p:cNvCxnSpPr>
          <p:nvPr/>
        </p:nvCxnSpPr>
        <p:spPr>
          <a:xfrm>
            <a:off x="8212790" y="2847662"/>
            <a:ext cx="1274959" cy="333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1B05ED-F167-6E49-912C-EE6F7F1A8095}"/>
              </a:ext>
            </a:extLst>
          </p:cNvPr>
          <p:cNvCxnSpPr>
            <a:cxnSpLocks/>
            <a:stCxn id="3" idx="4"/>
            <a:endCxn id="23" idx="0"/>
          </p:cNvCxnSpPr>
          <p:nvPr/>
        </p:nvCxnSpPr>
        <p:spPr>
          <a:xfrm>
            <a:off x="9487749" y="2837358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27D097-824E-9808-BEE9-F2A698CF8E97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 flipH="1">
            <a:off x="9487749" y="2889324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7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EA0B8366-4007-A3F2-972A-A463C7FD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Logica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52759859-40D7-2F97-D126-3984BC44E1EB}"/>
              </a:ext>
            </a:extLst>
          </p:cNvPr>
          <p:cNvSpPr/>
          <p:nvPr/>
        </p:nvSpPr>
        <p:spPr>
          <a:xfrm>
            <a:off x="5737013" y="2410397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Enrolls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FD48C-747A-AC2E-4013-5287EFF34EC3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5291178" y="2884670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D232BE-7443-7CA3-DBCC-B8E634A96085}"/>
              </a:ext>
            </a:extLst>
          </p:cNvPr>
          <p:cNvCxnSpPr>
            <a:cxnSpLocks/>
            <a:stCxn id="38" idx="3"/>
            <a:endCxn id="46" idx="1"/>
          </p:cNvCxnSpPr>
          <p:nvPr/>
        </p:nvCxnSpPr>
        <p:spPr>
          <a:xfrm>
            <a:off x="7118071" y="2884670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C81942D-E9A8-9D1D-3049-611BD3CA7D99}"/>
              </a:ext>
            </a:extLst>
          </p:cNvPr>
          <p:cNvSpPr/>
          <p:nvPr/>
        </p:nvSpPr>
        <p:spPr>
          <a:xfrm>
            <a:off x="7685764" y="263758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84E4C-590E-AD5E-4C45-EFEBBBC86369}"/>
              </a:ext>
            </a:extLst>
          </p:cNvPr>
          <p:cNvSpPr/>
          <p:nvPr/>
        </p:nvSpPr>
        <p:spPr>
          <a:xfrm>
            <a:off x="3631790" y="2637586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Instructor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1619B2E-B208-EAED-30F1-C69D92C4C4E3}"/>
              </a:ext>
            </a:extLst>
          </p:cNvPr>
          <p:cNvSpPr/>
          <p:nvPr/>
        </p:nvSpPr>
        <p:spPr>
          <a:xfrm>
            <a:off x="2530448" y="186239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Instructor ID</a:t>
            </a:r>
            <a:endParaRPr lang="en-PH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9D5572-7DBE-28EE-0D83-BDAF2824FA43}"/>
              </a:ext>
            </a:extLst>
          </p:cNvPr>
          <p:cNvCxnSpPr>
            <a:cxnSpLocks/>
            <a:stCxn id="50" idx="4"/>
            <a:endCxn id="48" idx="0"/>
          </p:cNvCxnSpPr>
          <p:nvPr/>
        </p:nvCxnSpPr>
        <p:spPr>
          <a:xfrm>
            <a:off x="3096826" y="2415214"/>
            <a:ext cx="1364658" cy="222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C18F018-BB27-7D39-FDD6-D0C9F5B87FFE}"/>
              </a:ext>
            </a:extLst>
          </p:cNvPr>
          <p:cNvSpPr/>
          <p:nvPr/>
        </p:nvSpPr>
        <p:spPr>
          <a:xfrm>
            <a:off x="3663204" y="176709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FirstName</a:t>
            </a:r>
            <a:endParaRPr lang="en-PH" sz="12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A6AD2C-A054-EC42-3319-2BA57BB344BF}"/>
              </a:ext>
            </a:extLst>
          </p:cNvPr>
          <p:cNvCxnSpPr>
            <a:cxnSpLocks/>
            <a:stCxn id="52" idx="4"/>
            <a:endCxn id="48" idx="0"/>
          </p:cNvCxnSpPr>
          <p:nvPr/>
        </p:nvCxnSpPr>
        <p:spPr>
          <a:xfrm>
            <a:off x="4229582" y="2319909"/>
            <a:ext cx="231902" cy="3176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A7C076C-7B48-E15A-BA27-01EC1AFE646B}"/>
              </a:ext>
            </a:extLst>
          </p:cNvPr>
          <p:cNvSpPr/>
          <p:nvPr/>
        </p:nvSpPr>
        <p:spPr>
          <a:xfrm>
            <a:off x="4947717" y="181830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Last Name</a:t>
            </a:r>
            <a:endParaRPr lang="en-PH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764A16-5C6F-440C-530A-C9D4717E129B}"/>
              </a:ext>
            </a:extLst>
          </p:cNvPr>
          <p:cNvCxnSpPr>
            <a:cxnSpLocks/>
            <a:stCxn id="54" idx="4"/>
            <a:endCxn id="48" idx="0"/>
          </p:cNvCxnSpPr>
          <p:nvPr/>
        </p:nvCxnSpPr>
        <p:spPr>
          <a:xfrm flipH="1">
            <a:off x="4461484" y="2371125"/>
            <a:ext cx="1052611" cy="2664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DFB810AE-BB94-EF07-096B-76805900506A}"/>
              </a:ext>
            </a:extLst>
          </p:cNvPr>
          <p:cNvSpPr/>
          <p:nvPr/>
        </p:nvSpPr>
        <p:spPr>
          <a:xfrm>
            <a:off x="6816324" y="1836537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E6215B-1B3A-D6C6-43B4-0235D67DF516}"/>
              </a:ext>
            </a:extLst>
          </p:cNvPr>
          <p:cNvSpPr/>
          <p:nvPr/>
        </p:nvSpPr>
        <p:spPr>
          <a:xfrm>
            <a:off x="7949080" y="1741232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D711E8-C38F-220C-228F-5F323879485B}"/>
              </a:ext>
            </a:extLst>
          </p:cNvPr>
          <p:cNvSpPr/>
          <p:nvPr/>
        </p:nvSpPr>
        <p:spPr>
          <a:xfrm>
            <a:off x="9113250" y="179319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8C6E1-8A6E-A7AF-7970-652DB93DCBB0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7382702" y="2389354"/>
            <a:ext cx="1132756" cy="24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ED6276-EA6E-1D2A-3DD9-64D3AF6EE8C4}"/>
              </a:ext>
            </a:extLst>
          </p:cNvPr>
          <p:cNvCxnSpPr>
            <a:cxnSpLocks/>
            <a:stCxn id="59" idx="4"/>
            <a:endCxn id="46" idx="0"/>
          </p:cNvCxnSpPr>
          <p:nvPr/>
        </p:nvCxnSpPr>
        <p:spPr>
          <a:xfrm>
            <a:off x="8515458" y="2294049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2F0AA2-CDC3-E87D-0830-84CA4A13D949}"/>
              </a:ext>
            </a:extLst>
          </p:cNvPr>
          <p:cNvCxnSpPr>
            <a:cxnSpLocks/>
            <a:stCxn id="60" idx="4"/>
            <a:endCxn id="46" idx="0"/>
          </p:cNvCxnSpPr>
          <p:nvPr/>
        </p:nvCxnSpPr>
        <p:spPr>
          <a:xfrm flipH="1">
            <a:off x="8515458" y="2346015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B3B28E8A-323C-156C-B79B-83604FD643D3}"/>
              </a:ext>
            </a:extLst>
          </p:cNvPr>
          <p:cNvSpPr/>
          <p:nvPr/>
        </p:nvSpPr>
        <p:spPr>
          <a:xfrm>
            <a:off x="5809151" y="4544418"/>
            <a:ext cx="1381058" cy="948546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Manages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13D130-B374-0878-8204-DB56634E613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5363316" y="5018691"/>
            <a:ext cx="4458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719861-DEF9-1383-EB50-13AE19190DE0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7190209" y="5018691"/>
            <a:ext cx="5676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4138F-7FF3-9BD2-0189-A0E74D3BCBB7}"/>
              </a:ext>
            </a:extLst>
          </p:cNvPr>
          <p:cNvSpPr/>
          <p:nvPr/>
        </p:nvSpPr>
        <p:spPr>
          <a:xfrm>
            <a:off x="7757902" y="4771607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Course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3892C8-0371-B0FE-8522-F3EF59EA278E}"/>
              </a:ext>
            </a:extLst>
          </p:cNvPr>
          <p:cNvSpPr/>
          <p:nvPr/>
        </p:nvSpPr>
        <p:spPr>
          <a:xfrm>
            <a:off x="3703928" y="4771607"/>
            <a:ext cx="1659388" cy="49416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Department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DA3D12-E43E-03A3-2CA8-840A13CF9F9E}"/>
              </a:ext>
            </a:extLst>
          </p:cNvPr>
          <p:cNvSpPr/>
          <p:nvPr/>
        </p:nvSpPr>
        <p:spPr>
          <a:xfrm>
            <a:off x="3038027" y="3944006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 ID</a:t>
            </a:r>
            <a:endParaRPr lang="en-PH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633568-CEE0-37B6-D41B-E0075B7523A9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3604405" y="4496823"/>
            <a:ext cx="929217" cy="2747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8538BD4B-5400-A2BE-BC6F-7EA68C237ECE}"/>
              </a:ext>
            </a:extLst>
          </p:cNvPr>
          <p:cNvSpPr/>
          <p:nvPr/>
        </p:nvSpPr>
        <p:spPr>
          <a:xfrm>
            <a:off x="4382091" y="3979414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DepartmentName</a:t>
            </a:r>
            <a:endParaRPr lang="en-PH" sz="12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005A9A-2FE8-2562-B57A-6A940C80A20E}"/>
              </a:ext>
            </a:extLst>
          </p:cNvPr>
          <p:cNvCxnSpPr>
            <a:cxnSpLocks/>
            <a:stCxn id="72" idx="4"/>
            <a:endCxn id="69" idx="0"/>
          </p:cNvCxnSpPr>
          <p:nvPr/>
        </p:nvCxnSpPr>
        <p:spPr>
          <a:xfrm flipH="1">
            <a:off x="4533622" y="4532231"/>
            <a:ext cx="414847" cy="239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89448BCA-D2DB-D0DF-8A6B-635881321C09}"/>
              </a:ext>
            </a:extLst>
          </p:cNvPr>
          <p:cNvSpPr/>
          <p:nvPr/>
        </p:nvSpPr>
        <p:spPr>
          <a:xfrm>
            <a:off x="6888462" y="3970558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CourseID</a:t>
            </a:r>
            <a:endParaRPr lang="en-PH" sz="12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E3DA7A1-3E15-5CBE-174E-10E8DB3D5C95}"/>
              </a:ext>
            </a:extLst>
          </p:cNvPr>
          <p:cNvSpPr/>
          <p:nvPr/>
        </p:nvSpPr>
        <p:spPr>
          <a:xfrm>
            <a:off x="8021218" y="3875253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CourseName</a:t>
            </a:r>
            <a:endParaRPr lang="en-PH" sz="12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E02A1C2-366C-355F-0EB5-DE20C3D35E5C}"/>
              </a:ext>
            </a:extLst>
          </p:cNvPr>
          <p:cNvSpPr/>
          <p:nvPr/>
        </p:nvSpPr>
        <p:spPr>
          <a:xfrm>
            <a:off x="9185388" y="3927219"/>
            <a:ext cx="1132756" cy="552817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Credits</a:t>
            </a:r>
            <a:endParaRPr lang="en-PH" sz="12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F5CE14-B708-201E-D4E6-BC32B996D34E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7454840" y="4523375"/>
            <a:ext cx="1132756" cy="24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9A0C38A-FEE8-F495-EA91-CD495D706323}"/>
              </a:ext>
            </a:extLst>
          </p:cNvPr>
          <p:cNvCxnSpPr>
            <a:cxnSpLocks/>
            <a:stCxn id="77" idx="4"/>
            <a:endCxn id="68" idx="0"/>
          </p:cNvCxnSpPr>
          <p:nvPr/>
        </p:nvCxnSpPr>
        <p:spPr>
          <a:xfrm>
            <a:off x="8587596" y="4428070"/>
            <a:ext cx="0" cy="3435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7C2133-6651-1AC9-4345-3DB76BAC0205}"/>
              </a:ext>
            </a:extLst>
          </p:cNvPr>
          <p:cNvCxnSpPr>
            <a:cxnSpLocks/>
            <a:stCxn id="78" idx="4"/>
            <a:endCxn id="68" idx="0"/>
          </p:cNvCxnSpPr>
          <p:nvPr/>
        </p:nvCxnSpPr>
        <p:spPr>
          <a:xfrm flipH="1">
            <a:off x="8587596" y="4480036"/>
            <a:ext cx="1164170" cy="2915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3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Physical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AF4B5-7D0A-4D05-2C15-15D6B912F572}"/>
              </a:ext>
            </a:extLst>
          </p:cNvPr>
          <p:cNvSpPr txBox="1"/>
          <p:nvPr/>
        </p:nvSpPr>
        <p:spPr>
          <a:xfrm>
            <a:off x="700642" y="1302405"/>
            <a:ext cx="112021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Physical database design </a:t>
            </a:r>
            <a:r>
              <a:rPr lang="en-US" sz="2400" dirty="0"/>
              <a:t>is the most detailed and technical level of the database design process. </a:t>
            </a:r>
          </a:p>
          <a:p>
            <a:endParaRPr lang="en-US" sz="2400" dirty="0"/>
          </a:p>
          <a:p>
            <a:r>
              <a:rPr lang="en-US" sz="2400" dirty="0"/>
              <a:t>At this stage, designers </a:t>
            </a:r>
            <a:r>
              <a:rPr lang="en-US" sz="2400" b="1" dirty="0">
                <a:solidFill>
                  <a:srgbClr val="0070C0"/>
                </a:solidFill>
              </a:rPr>
              <a:t>make decisions about how the logical design will be implemented </a:t>
            </a:r>
            <a:r>
              <a:rPr lang="en-US" sz="2400" dirty="0"/>
              <a:t>on a specific DBMS. </a:t>
            </a:r>
          </a:p>
          <a:p>
            <a:endParaRPr lang="en-US" sz="2400" dirty="0"/>
          </a:p>
          <a:p>
            <a:r>
              <a:rPr lang="en-US" sz="2400" dirty="0"/>
              <a:t>Considerations include indexing, storage, performance optimization, and security measures.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68180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 Light (Headings)"/>
              </a:rPr>
              <a:t>Physical Design</a:t>
            </a:r>
            <a:endParaRPr lang="en-PH" sz="4000" b="1" dirty="0">
              <a:latin typeface="Calibri Light (Headings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CTADVDBL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2EC1DCE-F123-C529-5386-C476EDD98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61" y="1322492"/>
            <a:ext cx="3642360" cy="21312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Student (</a:t>
            </a:r>
            <a:br>
              <a:rPr lang="en-US" altLang="en-US" sz="2100" dirty="0"/>
            </a:br>
            <a:r>
              <a:rPr lang="en-US" altLang="en-US" sz="2100" dirty="0" err="1"/>
              <a:t>StudentID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/>
              <a:t>FirstName VARCHAR(50),</a:t>
            </a:r>
            <a:br>
              <a:rPr lang="en-US" altLang="en-US" sz="2100" dirty="0"/>
            </a:br>
            <a:r>
              <a:rPr lang="en-US" altLang="en-US" sz="2100" dirty="0" err="1"/>
              <a:t>LastName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 err="1"/>
              <a:t>DateOfBirth</a:t>
            </a:r>
            <a:r>
              <a:rPr lang="en-US" altLang="en-US" sz="2100" dirty="0"/>
              <a:t> DATE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DC525-70D2-8CFD-2000-558C0ADCC790}"/>
              </a:ext>
            </a:extLst>
          </p:cNvPr>
          <p:cNvSpPr txBox="1"/>
          <p:nvPr/>
        </p:nvSpPr>
        <p:spPr>
          <a:xfrm>
            <a:off x="7307581" y="1397675"/>
            <a:ext cx="3787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Course (</a:t>
            </a:r>
            <a:br>
              <a:rPr lang="en-US" altLang="en-US" sz="2100" dirty="0"/>
            </a:br>
            <a:r>
              <a:rPr lang="en-US" altLang="en-US" sz="2100" dirty="0" err="1"/>
              <a:t>CourseID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 err="1"/>
              <a:t>CourseName</a:t>
            </a:r>
            <a:r>
              <a:rPr lang="en-US" altLang="en-US" sz="2100" dirty="0"/>
              <a:t> VARCHAR(100),</a:t>
            </a:r>
            <a:br>
              <a:rPr lang="en-US" altLang="en-US" sz="2100" dirty="0"/>
            </a:br>
            <a:r>
              <a:rPr lang="en-US" altLang="en-US" sz="2100" dirty="0"/>
              <a:t>Credits INT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E8FBF78-E00B-A660-584B-D56234CC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1" y="3961849"/>
            <a:ext cx="3642360" cy="18081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Instructor (</a:t>
            </a:r>
            <a:br>
              <a:rPr lang="en-US" altLang="en-US" sz="2100" dirty="0"/>
            </a:br>
            <a:r>
              <a:rPr lang="en-US" altLang="en-US" sz="2100" dirty="0" err="1"/>
              <a:t>InstructorID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/>
              <a:t>FirstName VARCHAR(50),</a:t>
            </a:r>
            <a:br>
              <a:rPr lang="en-US" altLang="en-US" sz="2100" dirty="0"/>
            </a:br>
            <a:r>
              <a:rPr lang="en-US" altLang="en-US" sz="2100" dirty="0" err="1"/>
              <a:t>LastName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7B0361F-3A95-D7A5-975F-77A72468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970" y="4053949"/>
            <a:ext cx="3642360" cy="14849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66635" rIns="0" bIns="238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/>
              <a:t>CREATE TABLE Department (</a:t>
            </a:r>
            <a:br>
              <a:rPr lang="en-US" altLang="en-US" sz="2100" dirty="0"/>
            </a:br>
            <a:r>
              <a:rPr lang="en-US" altLang="en-US" sz="2100" dirty="0" err="1"/>
              <a:t>DepartmentID</a:t>
            </a:r>
            <a:r>
              <a:rPr lang="en-US" altLang="en-US" sz="2100" dirty="0"/>
              <a:t> INT PRIMARY KEY,</a:t>
            </a:r>
            <a:br>
              <a:rPr lang="en-US" altLang="en-US" sz="2100" dirty="0"/>
            </a:br>
            <a:r>
              <a:rPr lang="en-US" altLang="en-US" sz="2100" dirty="0" err="1"/>
              <a:t>DepartmentName</a:t>
            </a:r>
            <a:r>
              <a:rPr lang="en-US" altLang="en-US" sz="2100" dirty="0"/>
              <a:t> VARCHAR(50),</a:t>
            </a:r>
            <a:br>
              <a:rPr lang="en-US" altLang="en-US" sz="2100" dirty="0"/>
            </a:br>
            <a:r>
              <a:rPr lang="en-US" altLang="en-US" sz="2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383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1527</TotalTime>
  <Words>546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Conceptual, Logical and Physical Design</vt:lpstr>
      <vt:lpstr>Database Design</vt:lpstr>
      <vt:lpstr>Conceptual Design</vt:lpstr>
      <vt:lpstr>Conceptual Design</vt:lpstr>
      <vt:lpstr>Logical Design</vt:lpstr>
      <vt:lpstr>Logica Design</vt:lpstr>
      <vt:lpstr>Logica Design</vt:lpstr>
      <vt:lpstr>Physical Design</vt:lpstr>
      <vt:lpstr>Physical Design</vt:lpstr>
      <vt:lpstr>Crows Foot Notation</vt:lpstr>
      <vt:lpstr>Crows Foot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349</cp:revision>
  <dcterms:created xsi:type="dcterms:W3CDTF">2022-05-11T03:47:05Z</dcterms:created>
  <dcterms:modified xsi:type="dcterms:W3CDTF">2024-01-29T10:05:18Z</dcterms:modified>
</cp:coreProperties>
</file>