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1" r:id="rId3"/>
    <p:sldId id="288" r:id="rId4"/>
    <p:sldId id="297" r:id="rId5"/>
    <p:sldId id="298" r:id="rId6"/>
    <p:sldId id="294" r:id="rId7"/>
    <p:sldId id="269" r:id="rId8"/>
    <p:sldId id="263" r:id="rId9"/>
    <p:sldId id="266" r:id="rId10"/>
    <p:sldId id="264" r:id="rId11"/>
    <p:sldId id="267" r:id="rId12"/>
    <p:sldId id="268" r:id="rId13"/>
    <p:sldId id="270" r:id="rId14"/>
    <p:sldId id="289" r:id="rId15"/>
    <p:sldId id="271" r:id="rId16"/>
    <p:sldId id="291" r:id="rId17"/>
    <p:sldId id="272" r:id="rId18"/>
    <p:sldId id="274" r:id="rId19"/>
    <p:sldId id="275" r:id="rId20"/>
    <p:sldId id="276" r:id="rId21"/>
    <p:sldId id="292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83" r:id="rId30"/>
    <p:sldId id="284" r:id="rId31"/>
    <p:sldId id="285" r:id="rId32"/>
    <p:sldId id="286" r:id="rId33"/>
    <p:sldId id="287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4" autoAdjust="0"/>
    <p:restoredTop sz="93619" autoAdjust="0"/>
  </p:normalViewPr>
  <p:slideViewPr>
    <p:cSldViewPr snapToGrid="0">
      <p:cViewPr varScale="1">
        <p:scale>
          <a:sx n="150" d="100"/>
          <a:sy n="150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17226-F5A9-48A9-91B3-D349E4C8E5FE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H"/>
        </a:p>
      </dgm:t>
    </dgm:pt>
    <dgm:pt modelId="{5E13D189-DFAD-4E20-B27F-BF51B8675207}">
      <dgm:prSet phldrT="[Text]"/>
      <dgm:spPr/>
      <dgm:t>
        <a:bodyPr/>
        <a:lstStyle/>
        <a:p>
          <a:r>
            <a:rPr lang="en-US" b="1" dirty="0"/>
            <a:t>Gather user requirements</a:t>
          </a:r>
          <a:endParaRPr lang="en-PH" b="1" dirty="0"/>
        </a:p>
      </dgm:t>
    </dgm:pt>
    <dgm:pt modelId="{079F83B0-EDAD-4CA2-B5B0-9D87882EC9D6}" type="parTrans" cxnId="{79B3161B-C35E-4DB4-AC31-7A21A7854DE5}">
      <dgm:prSet/>
      <dgm:spPr/>
      <dgm:t>
        <a:bodyPr/>
        <a:lstStyle/>
        <a:p>
          <a:endParaRPr lang="en-PH"/>
        </a:p>
      </dgm:t>
    </dgm:pt>
    <dgm:pt modelId="{D1CD24D2-11BD-4137-BA78-7A84CF9E9A01}" type="sibTrans" cxnId="{79B3161B-C35E-4DB4-AC31-7A21A7854DE5}">
      <dgm:prSet/>
      <dgm:spPr/>
      <dgm:t>
        <a:bodyPr/>
        <a:lstStyle/>
        <a:p>
          <a:endParaRPr lang="en-PH"/>
        </a:p>
      </dgm:t>
    </dgm:pt>
    <dgm:pt modelId="{5C546EA2-BD25-43AA-8A95-4878D6CC353F}">
      <dgm:prSet phldrT="[Text]"/>
      <dgm:spPr/>
      <dgm:t>
        <a:bodyPr/>
        <a:lstStyle/>
        <a:p>
          <a:r>
            <a:rPr lang="en-US" dirty="0"/>
            <a:t> Characterize the needs of the</a:t>
          </a:r>
          <a:br>
            <a:rPr lang="en-US" dirty="0"/>
          </a:br>
          <a:r>
            <a:rPr lang="en-US" dirty="0"/>
            <a:t>prospective users. </a:t>
          </a:r>
          <a:endParaRPr lang="en-PH" dirty="0"/>
        </a:p>
      </dgm:t>
    </dgm:pt>
    <dgm:pt modelId="{4B6EC678-2930-481F-90E5-EB64ECEF53BE}" type="parTrans" cxnId="{C42D3017-0C3A-43BE-A6C6-933ACE2D3F6F}">
      <dgm:prSet/>
      <dgm:spPr/>
      <dgm:t>
        <a:bodyPr/>
        <a:lstStyle/>
        <a:p>
          <a:endParaRPr lang="en-PH"/>
        </a:p>
      </dgm:t>
    </dgm:pt>
    <dgm:pt modelId="{364585EB-B710-4842-A4D8-F5308A70745D}" type="sibTrans" cxnId="{C42D3017-0C3A-43BE-A6C6-933ACE2D3F6F}">
      <dgm:prSet/>
      <dgm:spPr/>
      <dgm:t>
        <a:bodyPr/>
        <a:lstStyle/>
        <a:p>
          <a:endParaRPr lang="en-PH"/>
        </a:p>
      </dgm:t>
    </dgm:pt>
    <dgm:pt modelId="{8F4506F1-B9B9-40CA-A87A-9240ED753B10}">
      <dgm:prSet phldrT="[Text]"/>
      <dgm:spPr/>
      <dgm:t>
        <a:bodyPr/>
        <a:lstStyle/>
        <a:p>
          <a:r>
            <a:rPr lang="en-US" b="1" dirty="0"/>
            <a:t>Choose data model</a:t>
          </a:r>
          <a:endParaRPr lang="en-PH" b="1" dirty="0"/>
        </a:p>
      </dgm:t>
    </dgm:pt>
    <dgm:pt modelId="{302B0155-83F0-4054-9677-33F943CA01E1}" type="parTrans" cxnId="{50086B03-1171-4504-8A87-E9654904BBE2}">
      <dgm:prSet/>
      <dgm:spPr/>
      <dgm:t>
        <a:bodyPr/>
        <a:lstStyle/>
        <a:p>
          <a:endParaRPr lang="en-PH"/>
        </a:p>
      </dgm:t>
    </dgm:pt>
    <dgm:pt modelId="{2287C529-83B6-46B9-9D68-842FA6792D2F}" type="sibTrans" cxnId="{50086B03-1171-4504-8A87-E9654904BBE2}">
      <dgm:prSet/>
      <dgm:spPr/>
      <dgm:t>
        <a:bodyPr/>
        <a:lstStyle/>
        <a:p>
          <a:endParaRPr lang="en-PH"/>
        </a:p>
      </dgm:t>
    </dgm:pt>
    <dgm:pt modelId="{5564CB62-2849-4781-A245-8F63F15441FE}">
      <dgm:prSet phldrT="[Text]"/>
      <dgm:spPr/>
      <dgm:t>
        <a:bodyPr/>
        <a:lstStyle/>
        <a:p>
          <a:r>
            <a:rPr lang="en-US" dirty="0"/>
            <a:t> Choose data model and translate requirements into a conceptual schema of the</a:t>
          </a:r>
          <a:br>
            <a:rPr lang="en-US" dirty="0"/>
          </a:br>
          <a:r>
            <a:rPr lang="en-US" dirty="0"/>
            <a:t>database. </a:t>
          </a:r>
          <a:endParaRPr lang="en-PH" dirty="0"/>
        </a:p>
      </dgm:t>
    </dgm:pt>
    <dgm:pt modelId="{1CB8DB16-D02F-4C7D-A37A-1CDD44B5EB88}" type="parTrans" cxnId="{5C126895-E4A7-45B4-B30C-6B1F68A5ECFA}">
      <dgm:prSet/>
      <dgm:spPr/>
      <dgm:t>
        <a:bodyPr/>
        <a:lstStyle/>
        <a:p>
          <a:endParaRPr lang="en-PH"/>
        </a:p>
      </dgm:t>
    </dgm:pt>
    <dgm:pt modelId="{CADD2384-BA99-4CD2-8A30-E171C267E28E}" type="sibTrans" cxnId="{5C126895-E4A7-45B4-B30C-6B1F68A5ECFA}">
      <dgm:prSet/>
      <dgm:spPr/>
      <dgm:t>
        <a:bodyPr/>
        <a:lstStyle/>
        <a:p>
          <a:endParaRPr lang="en-PH"/>
        </a:p>
      </dgm:t>
    </dgm:pt>
    <dgm:pt modelId="{4DE0BF30-18C5-4036-8B91-D147CE47473C}">
      <dgm:prSet phldrT="[Text]"/>
      <dgm:spPr/>
      <dgm:t>
        <a:bodyPr/>
        <a:lstStyle/>
        <a:p>
          <a:r>
            <a:rPr lang="en-US" b="1" dirty="0"/>
            <a:t>Specify the functional requirements</a:t>
          </a:r>
          <a:endParaRPr lang="en-PH" b="1" dirty="0"/>
        </a:p>
      </dgm:t>
    </dgm:pt>
    <dgm:pt modelId="{674E0CC1-4680-4515-A876-226E0ACD04A8}" type="parTrans" cxnId="{EAA242A0-75AE-45A1-BE5A-232683246431}">
      <dgm:prSet/>
      <dgm:spPr/>
      <dgm:t>
        <a:bodyPr/>
        <a:lstStyle/>
        <a:p>
          <a:endParaRPr lang="en-PH"/>
        </a:p>
      </dgm:t>
    </dgm:pt>
    <dgm:pt modelId="{700D0C89-0988-4F13-9AD2-C7054AF00A77}" type="sibTrans" cxnId="{EAA242A0-75AE-45A1-BE5A-232683246431}">
      <dgm:prSet/>
      <dgm:spPr/>
      <dgm:t>
        <a:bodyPr/>
        <a:lstStyle/>
        <a:p>
          <a:endParaRPr lang="en-PH"/>
        </a:p>
      </dgm:t>
    </dgm:pt>
    <dgm:pt modelId="{4D243C7C-352F-4AD5-AA44-73C963227B97}">
      <dgm:prSet phldrT="[Text]"/>
      <dgm:spPr/>
      <dgm:t>
        <a:bodyPr/>
        <a:lstStyle/>
        <a:p>
          <a:r>
            <a:rPr lang="en-US" b="0" i="0" dirty="0"/>
            <a:t> Describe the</a:t>
          </a:r>
          <a:br>
            <a:rPr lang="en-US" b="0" i="0" dirty="0"/>
          </a:br>
          <a:r>
            <a:rPr lang="en-US" b="0" i="0" dirty="0"/>
            <a:t>kinds of operations (that will be performed on the data. </a:t>
          </a:r>
          <a:endParaRPr lang="en-PH" dirty="0"/>
        </a:p>
      </dgm:t>
    </dgm:pt>
    <dgm:pt modelId="{AD6BAE06-7437-4881-AA1D-26689814989B}" type="parTrans" cxnId="{E2527C71-8F92-4469-BAA2-E1FCFC408D01}">
      <dgm:prSet/>
      <dgm:spPr/>
      <dgm:t>
        <a:bodyPr/>
        <a:lstStyle/>
        <a:p>
          <a:endParaRPr lang="en-PH"/>
        </a:p>
      </dgm:t>
    </dgm:pt>
    <dgm:pt modelId="{F9A573AC-CD9D-4ED1-A7E5-B03ED566364A}" type="sibTrans" cxnId="{E2527C71-8F92-4469-BAA2-E1FCFC408D01}">
      <dgm:prSet/>
      <dgm:spPr/>
      <dgm:t>
        <a:bodyPr/>
        <a:lstStyle/>
        <a:p>
          <a:endParaRPr lang="en-PH"/>
        </a:p>
      </dgm:t>
    </dgm:pt>
    <dgm:pt modelId="{288FC1F2-41B7-45FF-8CB0-224AB00AEDB9}">
      <dgm:prSet phldrT="[Text]"/>
      <dgm:spPr/>
      <dgm:t>
        <a:bodyPr/>
        <a:lstStyle/>
        <a:p>
          <a:r>
            <a:rPr lang="en-US" dirty="0"/>
            <a:t> Interact domain experts and users to</a:t>
          </a:r>
          <a:endParaRPr lang="en-PH" dirty="0"/>
        </a:p>
      </dgm:t>
    </dgm:pt>
    <dgm:pt modelId="{955D7606-FB30-4777-894B-5E86968DDDE4}" type="parTrans" cxnId="{7CA859B0-5A16-4B2B-AE7C-D8F23169D24E}">
      <dgm:prSet/>
      <dgm:spPr/>
      <dgm:t>
        <a:bodyPr/>
        <a:lstStyle/>
        <a:p>
          <a:endParaRPr lang="en-PH"/>
        </a:p>
      </dgm:t>
    </dgm:pt>
    <dgm:pt modelId="{E9153232-373E-4709-9772-C58D5FFF5A69}" type="sibTrans" cxnId="{7CA859B0-5A16-4B2B-AE7C-D8F23169D24E}">
      <dgm:prSet/>
      <dgm:spPr/>
      <dgm:t>
        <a:bodyPr/>
        <a:lstStyle/>
        <a:p>
          <a:endParaRPr lang="en-PH"/>
        </a:p>
      </dgm:t>
    </dgm:pt>
    <dgm:pt modelId="{8896F0E5-60A9-4D2A-AA2F-7C6E0CE4C705}">
      <dgm:prSet phldrT="[Text]"/>
      <dgm:spPr/>
      <dgm:t>
        <a:bodyPr/>
        <a:lstStyle/>
        <a:p>
          <a:r>
            <a:rPr lang="en-US" b="0" i="0" dirty="0"/>
            <a:t> Operations include modifying or updating data, searching for and retrieving specific data, and deleting data</a:t>
          </a:r>
          <a:br>
            <a:rPr lang="en-US" dirty="0"/>
          </a:br>
          <a:endParaRPr lang="en-PH" dirty="0"/>
        </a:p>
      </dgm:t>
    </dgm:pt>
    <dgm:pt modelId="{0EB2273F-6F2D-4CC9-9B29-F7558813D44D}" type="parTrans" cxnId="{40B880FA-5C9F-4F6D-9DC8-AE471FECC91B}">
      <dgm:prSet/>
      <dgm:spPr/>
      <dgm:t>
        <a:bodyPr/>
        <a:lstStyle/>
        <a:p>
          <a:endParaRPr lang="en-PH"/>
        </a:p>
      </dgm:t>
    </dgm:pt>
    <dgm:pt modelId="{CD1A6335-240B-4261-BA08-9B414DBCD49A}" type="sibTrans" cxnId="{40B880FA-5C9F-4F6D-9DC8-AE471FECC91B}">
      <dgm:prSet/>
      <dgm:spPr/>
      <dgm:t>
        <a:bodyPr/>
        <a:lstStyle/>
        <a:p>
          <a:endParaRPr lang="en-PH"/>
        </a:p>
      </dgm:t>
    </dgm:pt>
    <dgm:pt modelId="{90143941-5484-4021-BE1E-CB9DF788792C}">
      <dgm:prSet phldrT="[Text]"/>
      <dgm:spPr/>
      <dgm:t>
        <a:bodyPr/>
        <a:lstStyle/>
        <a:p>
          <a:endParaRPr lang="en-PH" dirty="0"/>
        </a:p>
      </dgm:t>
    </dgm:pt>
    <dgm:pt modelId="{D541FCA2-E968-4F53-8BDD-75350BFD7CB6}" type="parTrans" cxnId="{E39CCD84-888D-4690-B1E2-B464EE7016CA}">
      <dgm:prSet/>
      <dgm:spPr/>
      <dgm:t>
        <a:bodyPr/>
        <a:lstStyle/>
        <a:p>
          <a:endParaRPr lang="en-PH"/>
        </a:p>
      </dgm:t>
    </dgm:pt>
    <dgm:pt modelId="{FE6A466A-B386-4C4F-9115-9D399DB877DD}" type="sibTrans" cxnId="{E39CCD84-888D-4690-B1E2-B464EE7016CA}">
      <dgm:prSet/>
      <dgm:spPr/>
      <dgm:t>
        <a:bodyPr/>
        <a:lstStyle/>
        <a:p>
          <a:endParaRPr lang="en-PH"/>
        </a:p>
      </dgm:t>
    </dgm:pt>
    <dgm:pt modelId="{AC6BD12B-5D89-4EFC-8AE3-7B47E9D560E3}">
      <dgm:prSet/>
      <dgm:spPr/>
      <dgm:t>
        <a:bodyPr/>
        <a:lstStyle/>
        <a:p>
          <a:r>
            <a:rPr lang="en-US" b="1" dirty="0"/>
            <a:t>Implement model</a:t>
          </a:r>
          <a:endParaRPr lang="en-PH" b="1" dirty="0"/>
        </a:p>
      </dgm:t>
    </dgm:pt>
    <dgm:pt modelId="{53646B8A-4099-4005-8C0E-269A66F0B617}" type="parTrans" cxnId="{D0B9A889-7688-41C3-B19A-937435B6EFBA}">
      <dgm:prSet/>
      <dgm:spPr/>
      <dgm:t>
        <a:bodyPr/>
        <a:lstStyle/>
        <a:p>
          <a:endParaRPr lang="en-PH"/>
        </a:p>
      </dgm:t>
    </dgm:pt>
    <dgm:pt modelId="{44359402-5B20-4C28-ABA2-DDD7B19D397E}" type="sibTrans" cxnId="{D0B9A889-7688-41C3-B19A-937435B6EFBA}">
      <dgm:prSet/>
      <dgm:spPr/>
      <dgm:t>
        <a:bodyPr/>
        <a:lstStyle/>
        <a:p>
          <a:endParaRPr lang="en-PH"/>
        </a:p>
      </dgm:t>
    </dgm:pt>
    <dgm:pt modelId="{408D8E0E-59CC-4AB3-8872-E2FB03320A30}">
      <dgm:prSet/>
      <dgm:spPr/>
      <dgm:t>
        <a:bodyPr/>
        <a:lstStyle/>
        <a:p>
          <a:r>
            <a:rPr lang="en-US" b="1" dirty="0"/>
            <a:t>Logical Design Phase </a:t>
          </a:r>
          <a:r>
            <a:rPr lang="en-US" dirty="0"/>
            <a:t>- Map the high-level conceptual schema</a:t>
          </a:r>
          <a:br>
            <a:rPr lang="en-US" dirty="0"/>
          </a:br>
          <a:r>
            <a:rPr lang="en-US" dirty="0"/>
            <a:t>onto the implementation data model of the database system that will be used</a:t>
          </a:r>
          <a:endParaRPr lang="en-PH" dirty="0"/>
        </a:p>
      </dgm:t>
    </dgm:pt>
    <dgm:pt modelId="{3CD4B8DE-C028-4503-9052-D7DC0A1E6B1D}" type="parTrans" cxnId="{61AE78A4-35EC-4428-B86E-8FFC5D60088D}">
      <dgm:prSet/>
      <dgm:spPr/>
      <dgm:t>
        <a:bodyPr/>
        <a:lstStyle/>
        <a:p>
          <a:endParaRPr lang="en-PH"/>
        </a:p>
      </dgm:t>
    </dgm:pt>
    <dgm:pt modelId="{18272BC3-8212-4F51-8224-4377F9C90574}" type="sibTrans" cxnId="{61AE78A4-35EC-4428-B86E-8FFC5D60088D}">
      <dgm:prSet/>
      <dgm:spPr/>
      <dgm:t>
        <a:bodyPr/>
        <a:lstStyle/>
        <a:p>
          <a:endParaRPr lang="en-PH"/>
        </a:p>
      </dgm:t>
    </dgm:pt>
    <dgm:pt modelId="{62111D20-1615-4496-84CA-F8CDB95DC4A0}">
      <dgm:prSet/>
      <dgm:spPr/>
      <dgm:t>
        <a:bodyPr/>
        <a:lstStyle/>
        <a:p>
          <a:r>
            <a:rPr lang="en-US" b="1" dirty="0"/>
            <a:t>Physical Design Phase </a:t>
          </a:r>
          <a:r>
            <a:rPr lang="en-US" b="0" dirty="0"/>
            <a:t>– Specify physical feature of the </a:t>
          </a:r>
          <a:r>
            <a:rPr lang="en-US" b="0" dirty="0" err="1"/>
            <a:t>databasew</a:t>
          </a:r>
          <a:endParaRPr lang="en-PH" b="1" dirty="0"/>
        </a:p>
      </dgm:t>
    </dgm:pt>
    <dgm:pt modelId="{B8AAE2D4-6B33-4F48-9618-9B4F0966FE48}" type="parTrans" cxnId="{1416A648-3920-4BCD-AFA9-0C82D7341D2E}">
      <dgm:prSet/>
      <dgm:spPr/>
      <dgm:t>
        <a:bodyPr/>
        <a:lstStyle/>
        <a:p>
          <a:endParaRPr lang="en-PH"/>
        </a:p>
      </dgm:t>
    </dgm:pt>
    <dgm:pt modelId="{24296D50-B475-472F-9941-F7FA30467ABD}" type="sibTrans" cxnId="{1416A648-3920-4BCD-AFA9-0C82D7341D2E}">
      <dgm:prSet/>
      <dgm:spPr/>
      <dgm:t>
        <a:bodyPr/>
        <a:lstStyle/>
        <a:p>
          <a:endParaRPr lang="en-PH"/>
        </a:p>
      </dgm:t>
    </dgm:pt>
    <dgm:pt modelId="{07ACA628-7F9D-4B14-A59D-2D3D93D2460B}">
      <dgm:prSet/>
      <dgm:spPr/>
      <dgm:t>
        <a:bodyPr/>
        <a:lstStyle/>
        <a:p>
          <a:endParaRPr lang="en-PH" dirty="0"/>
        </a:p>
      </dgm:t>
    </dgm:pt>
    <dgm:pt modelId="{14E37E24-CB96-4972-BA0F-D23EAC409289}" type="parTrans" cxnId="{4F407DD5-AAFE-45A2-812C-DF8A9573D476}">
      <dgm:prSet/>
      <dgm:spPr/>
      <dgm:t>
        <a:bodyPr/>
        <a:lstStyle/>
        <a:p>
          <a:endParaRPr lang="en-PH"/>
        </a:p>
      </dgm:t>
    </dgm:pt>
    <dgm:pt modelId="{ABA2AC2A-2FD5-48E2-B6F8-A42D0EF67E96}" type="sibTrans" cxnId="{4F407DD5-AAFE-45A2-812C-DF8A9573D476}">
      <dgm:prSet/>
      <dgm:spPr/>
      <dgm:t>
        <a:bodyPr/>
        <a:lstStyle/>
        <a:p>
          <a:endParaRPr lang="en-PH"/>
        </a:p>
      </dgm:t>
    </dgm:pt>
    <dgm:pt modelId="{59AB57BA-3710-497F-AA4F-CF44D62EDF8F}" type="pres">
      <dgm:prSet presAssocID="{69D17226-F5A9-48A9-91B3-D349E4C8E5FE}" presName="linearFlow" presStyleCnt="0">
        <dgm:presLayoutVars>
          <dgm:dir/>
          <dgm:animLvl val="lvl"/>
          <dgm:resizeHandles val="exact"/>
        </dgm:presLayoutVars>
      </dgm:prSet>
      <dgm:spPr/>
    </dgm:pt>
    <dgm:pt modelId="{968F64F8-62A4-4510-A43D-214D6E4B18CA}" type="pres">
      <dgm:prSet presAssocID="{5E13D189-DFAD-4E20-B27F-BF51B8675207}" presName="composite" presStyleCnt="0"/>
      <dgm:spPr/>
    </dgm:pt>
    <dgm:pt modelId="{76084B27-A81D-40A1-A43A-E32F3F95ADE3}" type="pres">
      <dgm:prSet presAssocID="{5E13D189-DFAD-4E20-B27F-BF51B867520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1C11EB-545F-40BE-AA50-83D10F9CDC7F}" type="pres">
      <dgm:prSet presAssocID="{5E13D189-DFAD-4E20-B27F-BF51B8675207}" presName="parSh" presStyleLbl="node1" presStyleIdx="0" presStyleCnt="4"/>
      <dgm:spPr/>
    </dgm:pt>
    <dgm:pt modelId="{8726F96F-4A63-4CBB-873C-95618A099C69}" type="pres">
      <dgm:prSet presAssocID="{5E13D189-DFAD-4E20-B27F-BF51B8675207}" presName="desTx" presStyleLbl="fgAcc1" presStyleIdx="0" presStyleCnt="4">
        <dgm:presLayoutVars>
          <dgm:bulletEnabled val="1"/>
        </dgm:presLayoutVars>
      </dgm:prSet>
      <dgm:spPr/>
    </dgm:pt>
    <dgm:pt modelId="{99F785B5-A017-465B-B15A-B467D2B3617E}" type="pres">
      <dgm:prSet presAssocID="{D1CD24D2-11BD-4137-BA78-7A84CF9E9A01}" presName="sibTrans" presStyleLbl="sibTrans2D1" presStyleIdx="0" presStyleCnt="3"/>
      <dgm:spPr/>
    </dgm:pt>
    <dgm:pt modelId="{DCD9B0C4-8565-4ACA-9C3B-B42A9890144D}" type="pres">
      <dgm:prSet presAssocID="{D1CD24D2-11BD-4137-BA78-7A84CF9E9A01}" presName="connTx" presStyleLbl="sibTrans2D1" presStyleIdx="0" presStyleCnt="3"/>
      <dgm:spPr/>
    </dgm:pt>
    <dgm:pt modelId="{92A566A4-67DE-4671-A0B7-39ED22E73E29}" type="pres">
      <dgm:prSet presAssocID="{8F4506F1-B9B9-40CA-A87A-9240ED753B10}" presName="composite" presStyleCnt="0"/>
      <dgm:spPr/>
    </dgm:pt>
    <dgm:pt modelId="{290BB4C3-AA14-4FAD-BB24-A43F0A6C8975}" type="pres">
      <dgm:prSet presAssocID="{8F4506F1-B9B9-40CA-A87A-9240ED753B1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4AE857-F76B-4E41-B23E-AF7E8514DF22}" type="pres">
      <dgm:prSet presAssocID="{8F4506F1-B9B9-40CA-A87A-9240ED753B10}" presName="parSh" presStyleLbl="node1" presStyleIdx="1" presStyleCnt="4"/>
      <dgm:spPr/>
    </dgm:pt>
    <dgm:pt modelId="{5EA91344-8B93-4C14-9F21-79F977633B9C}" type="pres">
      <dgm:prSet presAssocID="{8F4506F1-B9B9-40CA-A87A-9240ED753B10}" presName="desTx" presStyleLbl="fgAcc1" presStyleIdx="1" presStyleCnt="4">
        <dgm:presLayoutVars>
          <dgm:bulletEnabled val="1"/>
        </dgm:presLayoutVars>
      </dgm:prSet>
      <dgm:spPr/>
    </dgm:pt>
    <dgm:pt modelId="{73F8A126-034D-4BCF-87E4-4442A4D993F6}" type="pres">
      <dgm:prSet presAssocID="{2287C529-83B6-46B9-9D68-842FA6792D2F}" presName="sibTrans" presStyleLbl="sibTrans2D1" presStyleIdx="1" presStyleCnt="3"/>
      <dgm:spPr/>
    </dgm:pt>
    <dgm:pt modelId="{45D953F1-19F2-48D1-B4A0-58EADE2AD8F4}" type="pres">
      <dgm:prSet presAssocID="{2287C529-83B6-46B9-9D68-842FA6792D2F}" presName="connTx" presStyleLbl="sibTrans2D1" presStyleIdx="1" presStyleCnt="3"/>
      <dgm:spPr/>
    </dgm:pt>
    <dgm:pt modelId="{B703DB85-E983-4685-A16F-48A1CCD6E094}" type="pres">
      <dgm:prSet presAssocID="{4DE0BF30-18C5-4036-8B91-D147CE47473C}" presName="composite" presStyleCnt="0"/>
      <dgm:spPr/>
    </dgm:pt>
    <dgm:pt modelId="{BF050395-4B2D-4B0F-B5C8-EEDD64A74DA4}" type="pres">
      <dgm:prSet presAssocID="{4DE0BF30-18C5-4036-8B91-D147CE47473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3609C6-9AE8-4264-AF57-938970FB12D1}" type="pres">
      <dgm:prSet presAssocID="{4DE0BF30-18C5-4036-8B91-D147CE47473C}" presName="parSh" presStyleLbl="node1" presStyleIdx="2" presStyleCnt="4"/>
      <dgm:spPr/>
    </dgm:pt>
    <dgm:pt modelId="{9A72DC1F-BC56-4345-89E6-FE62BFDA8CE9}" type="pres">
      <dgm:prSet presAssocID="{4DE0BF30-18C5-4036-8B91-D147CE47473C}" presName="desTx" presStyleLbl="fgAcc1" presStyleIdx="2" presStyleCnt="4">
        <dgm:presLayoutVars>
          <dgm:bulletEnabled val="1"/>
        </dgm:presLayoutVars>
      </dgm:prSet>
      <dgm:spPr/>
    </dgm:pt>
    <dgm:pt modelId="{A4E02128-2B2D-48D5-AB09-2C1C16BEB836}" type="pres">
      <dgm:prSet presAssocID="{700D0C89-0988-4F13-9AD2-C7054AF00A77}" presName="sibTrans" presStyleLbl="sibTrans2D1" presStyleIdx="2" presStyleCnt="3"/>
      <dgm:spPr/>
    </dgm:pt>
    <dgm:pt modelId="{6BEAFC13-84FB-4C6E-8545-B4A364FF501E}" type="pres">
      <dgm:prSet presAssocID="{700D0C89-0988-4F13-9AD2-C7054AF00A77}" presName="connTx" presStyleLbl="sibTrans2D1" presStyleIdx="2" presStyleCnt="3"/>
      <dgm:spPr/>
    </dgm:pt>
    <dgm:pt modelId="{0431D2AF-BD22-4D9D-A4BD-2A035D315A59}" type="pres">
      <dgm:prSet presAssocID="{AC6BD12B-5D89-4EFC-8AE3-7B47E9D560E3}" presName="composite" presStyleCnt="0"/>
      <dgm:spPr/>
    </dgm:pt>
    <dgm:pt modelId="{485BDFC4-0603-42BD-9435-63B1F4586DCB}" type="pres">
      <dgm:prSet presAssocID="{AC6BD12B-5D89-4EFC-8AE3-7B47E9D560E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C4D6F89-BD85-442E-840F-1790D90BEFE5}" type="pres">
      <dgm:prSet presAssocID="{AC6BD12B-5D89-4EFC-8AE3-7B47E9D560E3}" presName="parSh" presStyleLbl="node1" presStyleIdx="3" presStyleCnt="4"/>
      <dgm:spPr/>
    </dgm:pt>
    <dgm:pt modelId="{44CF4554-AB16-463D-9B7D-6AC967BD5EEF}" type="pres">
      <dgm:prSet presAssocID="{AC6BD12B-5D89-4EFC-8AE3-7B47E9D560E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0086B03-1171-4504-8A87-E9654904BBE2}" srcId="{69D17226-F5A9-48A9-91B3-D349E4C8E5FE}" destId="{8F4506F1-B9B9-40CA-A87A-9240ED753B10}" srcOrd="1" destOrd="0" parTransId="{302B0155-83F0-4054-9677-33F943CA01E1}" sibTransId="{2287C529-83B6-46B9-9D68-842FA6792D2F}"/>
    <dgm:cxn modelId="{5B30E306-EBDF-48C0-AF1A-412DE9222953}" type="presOf" srcId="{408D8E0E-59CC-4AB3-8872-E2FB03320A30}" destId="{44CF4554-AB16-463D-9B7D-6AC967BD5EEF}" srcOrd="0" destOrd="0" presId="urn:microsoft.com/office/officeart/2005/8/layout/process3"/>
    <dgm:cxn modelId="{E3D3AE0F-D4DA-4E45-BC25-BDED4A618FEB}" type="presOf" srcId="{2287C529-83B6-46B9-9D68-842FA6792D2F}" destId="{45D953F1-19F2-48D1-B4A0-58EADE2AD8F4}" srcOrd="1" destOrd="0" presId="urn:microsoft.com/office/officeart/2005/8/layout/process3"/>
    <dgm:cxn modelId="{4F053113-99E7-4580-9CF2-06819C58CA84}" type="presOf" srcId="{AC6BD12B-5D89-4EFC-8AE3-7B47E9D560E3}" destId="{7C4D6F89-BD85-442E-840F-1790D90BEFE5}" srcOrd="1" destOrd="0" presId="urn:microsoft.com/office/officeart/2005/8/layout/process3"/>
    <dgm:cxn modelId="{57998E13-2CD0-47F0-8C36-EB0561718ACE}" type="presOf" srcId="{4D243C7C-352F-4AD5-AA44-73C963227B97}" destId="{9A72DC1F-BC56-4345-89E6-FE62BFDA8CE9}" srcOrd="0" destOrd="0" presId="urn:microsoft.com/office/officeart/2005/8/layout/process3"/>
    <dgm:cxn modelId="{C42D3017-0C3A-43BE-A6C6-933ACE2D3F6F}" srcId="{5E13D189-DFAD-4E20-B27F-BF51B8675207}" destId="{5C546EA2-BD25-43AA-8A95-4878D6CC353F}" srcOrd="0" destOrd="0" parTransId="{4B6EC678-2930-481F-90E5-EB64ECEF53BE}" sibTransId="{364585EB-B710-4842-A4D8-F5308A70745D}"/>
    <dgm:cxn modelId="{371C4717-8523-41D2-931D-3691D808DF0F}" type="presOf" srcId="{07ACA628-7F9D-4B14-A59D-2D3D93D2460B}" destId="{44CF4554-AB16-463D-9B7D-6AC967BD5EEF}" srcOrd="0" destOrd="1" presId="urn:microsoft.com/office/officeart/2005/8/layout/process3"/>
    <dgm:cxn modelId="{79B3161B-C35E-4DB4-AC31-7A21A7854DE5}" srcId="{69D17226-F5A9-48A9-91B3-D349E4C8E5FE}" destId="{5E13D189-DFAD-4E20-B27F-BF51B8675207}" srcOrd="0" destOrd="0" parTransId="{079F83B0-EDAD-4CA2-B5B0-9D87882EC9D6}" sibTransId="{D1CD24D2-11BD-4137-BA78-7A84CF9E9A01}"/>
    <dgm:cxn modelId="{8CCE612A-CB00-49A0-AEB0-390623C1AE3E}" type="presOf" srcId="{69D17226-F5A9-48A9-91B3-D349E4C8E5FE}" destId="{59AB57BA-3710-497F-AA4F-CF44D62EDF8F}" srcOrd="0" destOrd="0" presId="urn:microsoft.com/office/officeart/2005/8/layout/process3"/>
    <dgm:cxn modelId="{F0A2023D-F30A-427E-8671-4F6822288930}" type="presOf" srcId="{700D0C89-0988-4F13-9AD2-C7054AF00A77}" destId="{6BEAFC13-84FB-4C6E-8545-B4A364FF501E}" srcOrd="1" destOrd="0" presId="urn:microsoft.com/office/officeart/2005/8/layout/process3"/>
    <dgm:cxn modelId="{AF8CD246-65B0-4058-9682-0478E72BB5C7}" type="presOf" srcId="{5E13D189-DFAD-4E20-B27F-BF51B8675207}" destId="{76084B27-A81D-40A1-A43A-E32F3F95ADE3}" srcOrd="0" destOrd="0" presId="urn:microsoft.com/office/officeart/2005/8/layout/process3"/>
    <dgm:cxn modelId="{1416A648-3920-4BCD-AFA9-0C82D7341D2E}" srcId="{AC6BD12B-5D89-4EFC-8AE3-7B47E9D560E3}" destId="{62111D20-1615-4496-84CA-F8CDB95DC4A0}" srcOrd="2" destOrd="0" parTransId="{B8AAE2D4-6B33-4F48-9618-9B4F0966FE48}" sibTransId="{24296D50-B475-472F-9941-F7FA30467ABD}"/>
    <dgm:cxn modelId="{2AF5BA6B-2677-423C-981B-4FEF0BB7DE9B}" type="presOf" srcId="{D1CD24D2-11BD-4137-BA78-7A84CF9E9A01}" destId="{99F785B5-A017-465B-B15A-B467D2B3617E}" srcOrd="0" destOrd="0" presId="urn:microsoft.com/office/officeart/2005/8/layout/process3"/>
    <dgm:cxn modelId="{E2527C71-8F92-4469-BAA2-E1FCFC408D01}" srcId="{4DE0BF30-18C5-4036-8B91-D147CE47473C}" destId="{4D243C7C-352F-4AD5-AA44-73C963227B97}" srcOrd="0" destOrd="0" parTransId="{AD6BAE06-7437-4881-AA1D-26689814989B}" sibTransId="{F9A573AC-CD9D-4ED1-A7E5-B03ED566364A}"/>
    <dgm:cxn modelId="{E39CCD84-888D-4690-B1E2-B464EE7016CA}" srcId="{4DE0BF30-18C5-4036-8B91-D147CE47473C}" destId="{90143941-5484-4021-BE1E-CB9DF788792C}" srcOrd="1" destOrd="0" parTransId="{D541FCA2-E968-4F53-8BDD-75350BFD7CB6}" sibTransId="{FE6A466A-B386-4C4F-9115-9D399DB877DD}"/>
    <dgm:cxn modelId="{D0B9A889-7688-41C3-B19A-937435B6EFBA}" srcId="{69D17226-F5A9-48A9-91B3-D349E4C8E5FE}" destId="{AC6BD12B-5D89-4EFC-8AE3-7B47E9D560E3}" srcOrd="3" destOrd="0" parTransId="{53646B8A-4099-4005-8C0E-269A66F0B617}" sibTransId="{44359402-5B20-4C28-ABA2-DDD7B19D397E}"/>
    <dgm:cxn modelId="{5A488A8C-84C0-42B6-9DAA-F1A34036EF50}" type="presOf" srcId="{AC6BD12B-5D89-4EFC-8AE3-7B47E9D560E3}" destId="{485BDFC4-0603-42BD-9435-63B1F4586DCB}" srcOrd="0" destOrd="0" presId="urn:microsoft.com/office/officeart/2005/8/layout/process3"/>
    <dgm:cxn modelId="{20572B94-532D-4A81-8F38-586238A219C2}" type="presOf" srcId="{4DE0BF30-18C5-4036-8B91-D147CE47473C}" destId="{BF050395-4B2D-4B0F-B5C8-EEDD64A74DA4}" srcOrd="0" destOrd="0" presId="urn:microsoft.com/office/officeart/2005/8/layout/process3"/>
    <dgm:cxn modelId="{5C126895-E4A7-45B4-B30C-6B1F68A5ECFA}" srcId="{8F4506F1-B9B9-40CA-A87A-9240ED753B10}" destId="{5564CB62-2849-4781-A245-8F63F15441FE}" srcOrd="0" destOrd="0" parTransId="{1CB8DB16-D02F-4C7D-A37A-1CDD44B5EB88}" sibTransId="{CADD2384-BA99-4CD2-8A30-E171C267E28E}"/>
    <dgm:cxn modelId="{EAA242A0-75AE-45A1-BE5A-232683246431}" srcId="{69D17226-F5A9-48A9-91B3-D349E4C8E5FE}" destId="{4DE0BF30-18C5-4036-8B91-D147CE47473C}" srcOrd="2" destOrd="0" parTransId="{674E0CC1-4680-4515-A876-226E0ACD04A8}" sibTransId="{700D0C89-0988-4F13-9AD2-C7054AF00A77}"/>
    <dgm:cxn modelId="{61AE78A4-35EC-4428-B86E-8FFC5D60088D}" srcId="{AC6BD12B-5D89-4EFC-8AE3-7B47E9D560E3}" destId="{408D8E0E-59CC-4AB3-8872-E2FB03320A30}" srcOrd="0" destOrd="0" parTransId="{3CD4B8DE-C028-4503-9052-D7DC0A1E6B1D}" sibTransId="{18272BC3-8212-4F51-8224-4377F9C90574}"/>
    <dgm:cxn modelId="{35854CA8-A679-4967-AA70-B5DF5D0AD7FB}" type="presOf" srcId="{62111D20-1615-4496-84CA-F8CDB95DC4A0}" destId="{44CF4554-AB16-463D-9B7D-6AC967BD5EEF}" srcOrd="0" destOrd="2" presId="urn:microsoft.com/office/officeart/2005/8/layout/process3"/>
    <dgm:cxn modelId="{0DE263A8-F96C-4C3B-8D89-8BF8B0D7C6EE}" type="presOf" srcId="{5564CB62-2849-4781-A245-8F63F15441FE}" destId="{5EA91344-8B93-4C14-9F21-79F977633B9C}" srcOrd="0" destOrd="0" presId="urn:microsoft.com/office/officeart/2005/8/layout/process3"/>
    <dgm:cxn modelId="{0BA9EFAE-A894-46FB-9792-5DFE30831CEA}" type="presOf" srcId="{5E13D189-DFAD-4E20-B27F-BF51B8675207}" destId="{4D1C11EB-545F-40BE-AA50-83D10F9CDC7F}" srcOrd="1" destOrd="0" presId="urn:microsoft.com/office/officeart/2005/8/layout/process3"/>
    <dgm:cxn modelId="{7CA859B0-5A16-4B2B-AE7C-D8F23169D24E}" srcId="{5E13D189-DFAD-4E20-B27F-BF51B8675207}" destId="{288FC1F2-41B7-45FF-8CB0-224AB00AEDB9}" srcOrd="1" destOrd="0" parTransId="{955D7606-FB30-4777-894B-5E86968DDDE4}" sibTransId="{E9153232-373E-4709-9772-C58D5FFF5A69}"/>
    <dgm:cxn modelId="{1247B7C1-D2E2-44AC-A49D-F710B842E7CE}" type="presOf" srcId="{5C546EA2-BD25-43AA-8A95-4878D6CC353F}" destId="{8726F96F-4A63-4CBB-873C-95618A099C69}" srcOrd="0" destOrd="0" presId="urn:microsoft.com/office/officeart/2005/8/layout/process3"/>
    <dgm:cxn modelId="{990B6BC2-FAAA-4239-A043-F90FF2851038}" type="presOf" srcId="{90143941-5484-4021-BE1E-CB9DF788792C}" destId="{9A72DC1F-BC56-4345-89E6-FE62BFDA8CE9}" srcOrd="0" destOrd="1" presId="urn:microsoft.com/office/officeart/2005/8/layout/process3"/>
    <dgm:cxn modelId="{FE7FA4C2-C567-4BC3-BA0D-3EF0FB91A7E4}" type="presOf" srcId="{2287C529-83B6-46B9-9D68-842FA6792D2F}" destId="{73F8A126-034D-4BCF-87E4-4442A4D993F6}" srcOrd="0" destOrd="0" presId="urn:microsoft.com/office/officeart/2005/8/layout/process3"/>
    <dgm:cxn modelId="{4F407DD5-AAFE-45A2-812C-DF8A9573D476}" srcId="{AC6BD12B-5D89-4EFC-8AE3-7B47E9D560E3}" destId="{07ACA628-7F9D-4B14-A59D-2D3D93D2460B}" srcOrd="1" destOrd="0" parTransId="{14E37E24-CB96-4972-BA0F-D23EAC409289}" sibTransId="{ABA2AC2A-2FD5-48E2-B6F8-A42D0EF67E96}"/>
    <dgm:cxn modelId="{B5AC7ED8-4BD1-451E-A6BF-6762909FE3E4}" type="presOf" srcId="{8F4506F1-B9B9-40CA-A87A-9240ED753B10}" destId="{290BB4C3-AA14-4FAD-BB24-A43F0A6C8975}" srcOrd="0" destOrd="0" presId="urn:microsoft.com/office/officeart/2005/8/layout/process3"/>
    <dgm:cxn modelId="{76A629DC-1B1C-4AE6-B590-4B2CC94FB77A}" type="presOf" srcId="{8896F0E5-60A9-4D2A-AA2F-7C6E0CE4C705}" destId="{9A72DC1F-BC56-4345-89E6-FE62BFDA8CE9}" srcOrd="0" destOrd="2" presId="urn:microsoft.com/office/officeart/2005/8/layout/process3"/>
    <dgm:cxn modelId="{FA1C27DE-DEA2-4892-8EE0-B7A13819550F}" type="presOf" srcId="{D1CD24D2-11BD-4137-BA78-7A84CF9E9A01}" destId="{DCD9B0C4-8565-4ACA-9C3B-B42A9890144D}" srcOrd="1" destOrd="0" presId="urn:microsoft.com/office/officeart/2005/8/layout/process3"/>
    <dgm:cxn modelId="{4C215FDE-889B-400C-806F-AD538DCBBC70}" type="presOf" srcId="{288FC1F2-41B7-45FF-8CB0-224AB00AEDB9}" destId="{8726F96F-4A63-4CBB-873C-95618A099C69}" srcOrd="0" destOrd="1" presId="urn:microsoft.com/office/officeart/2005/8/layout/process3"/>
    <dgm:cxn modelId="{A2332AF6-3AEF-41D7-9533-D5E29E6B232C}" type="presOf" srcId="{700D0C89-0988-4F13-9AD2-C7054AF00A77}" destId="{A4E02128-2B2D-48D5-AB09-2C1C16BEB836}" srcOrd="0" destOrd="0" presId="urn:microsoft.com/office/officeart/2005/8/layout/process3"/>
    <dgm:cxn modelId="{DEC568F7-A4FF-4DAE-9621-F14A1F23E1F2}" type="presOf" srcId="{4DE0BF30-18C5-4036-8B91-D147CE47473C}" destId="{D23609C6-9AE8-4264-AF57-938970FB12D1}" srcOrd="1" destOrd="0" presId="urn:microsoft.com/office/officeart/2005/8/layout/process3"/>
    <dgm:cxn modelId="{40B880FA-5C9F-4F6D-9DC8-AE471FECC91B}" srcId="{4DE0BF30-18C5-4036-8B91-D147CE47473C}" destId="{8896F0E5-60A9-4D2A-AA2F-7C6E0CE4C705}" srcOrd="2" destOrd="0" parTransId="{0EB2273F-6F2D-4CC9-9B29-F7558813D44D}" sibTransId="{CD1A6335-240B-4261-BA08-9B414DBCD49A}"/>
    <dgm:cxn modelId="{FCEABEFE-395C-4F93-B3F2-F95EE1F4AE1C}" type="presOf" srcId="{8F4506F1-B9B9-40CA-A87A-9240ED753B10}" destId="{A04AE857-F76B-4E41-B23E-AF7E8514DF22}" srcOrd="1" destOrd="0" presId="urn:microsoft.com/office/officeart/2005/8/layout/process3"/>
    <dgm:cxn modelId="{04F3267B-785D-4FAA-A2A8-732DBF891FFD}" type="presParOf" srcId="{59AB57BA-3710-497F-AA4F-CF44D62EDF8F}" destId="{968F64F8-62A4-4510-A43D-214D6E4B18CA}" srcOrd="0" destOrd="0" presId="urn:microsoft.com/office/officeart/2005/8/layout/process3"/>
    <dgm:cxn modelId="{50FBD861-C17B-4947-8FC6-80F472CC672F}" type="presParOf" srcId="{968F64F8-62A4-4510-A43D-214D6E4B18CA}" destId="{76084B27-A81D-40A1-A43A-E32F3F95ADE3}" srcOrd="0" destOrd="0" presId="urn:microsoft.com/office/officeart/2005/8/layout/process3"/>
    <dgm:cxn modelId="{048075AD-252C-4C77-A8E4-00113CD6F31B}" type="presParOf" srcId="{968F64F8-62A4-4510-A43D-214D6E4B18CA}" destId="{4D1C11EB-545F-40BE-AA50-83D10F9CDC7F}" srcOrd="1" destOrd="0" presId="urn:microsoft.com/office/officeart/2005/8/layout/process3"/>
    <dgm:cxn modelId="{D39E5106-9C24-45A5-B355-4BF0714ECDBB}" type="presParOf" srcId="{968F64F8-62A4-4510-A43D-214D6E4B18CA}" destId="{8726F96F-4A63-4CBB-873C-95618A099C69}" srcOrd="2" destOrd="0" presId="urn:microsoft.com/office/officeart/2005/8/layout/process3"/>
    <dgm:cxn modelId="{BC655D3D-02D0-40F2-97F5-BEB5AD194780}" type="presParOf" srcId="{59AB57BA-3710-497F-AA4F-CF44D62EDF8F}" destId="{99F785B5-A017-465B-B15A-B467D2B3617E}" srcOrd="1" destOrd="0" presId="urn:microsoft.com/office/officeart/2005/8/layout/process3"/>
    <dgm:cxn modelId="{495A2910-365F-42FC-BEFF-DE5EAFE47100}" type="presParOf" srcId="{99F785B5-A017-465B-B15A-B467D2B3617E}" destId="{DCD9B0C4-8565-4ACA-9C3B-B42A9890144D}" srcOrd="0" destOrd="0" presId="urn:microsoft.com/office/officeart/2005/8/layout/process3"/>
    <dgm:cxn modelId="{467E3274-E9D9-4DE6-B648-3926567E5BCC}" type="presParOf" srcId="{59AB57BA-3710-497F-AA4F-CF44D62EDF8F}" destId="{92A566A4-67DE-4671-A0B7-39ED22E73E29}" srcOrd="2" destOrd="0" presId="urn:microsoft.com/office/officeart/2005/8/layout/process3"/>
    <dgm:cxn modelId="{4CBB4231-6608-4A90-AF5A-0ED6A276C8F9}" type="presParOf" srcId="{92A566A4-67DE-4671-A0B7-39ED22E73E29}" destId="{290BB4C3-AA14-4FAD-BB24-A43F0A6C8975}" srcOrd="0" destOrd="0" presId="urn:microsoft.com/office/officeart/2005/8/layout/process3"/>
    <dgm:cxn modelId="{D5E7712D-EF4F-46C8-82D2-D7FD9050EFD0}" type="presParOf" srcId="{92A566A4-67DE-4671-A0B7-39ED22E73E29}" destId="{A04AE857-F76B-4E41-B23E-AF7E8514DF22}" srcOrd="1" destOrd="0" presId="urn:microsoft.com/office/officeart/2005/8/layout/process3"/>
    <dgm:cxn modelId="{719CBBF6-01BA-43B7-B0A7-4BD0DB51C73E}" type="presParOf" srcId="{92A566A4-67DE-4671-A0B7-39ED22E73E29}" destId="{5EA91344-8B93-4C14-9F21-79F977633B9C}" srcOrd="2" destOrd="0" presId="urn:microsoft.com/office/officeart/2005/8/layout/process3"/>
    <dgm:cxn modelId="{77138F98-A02C-44C3-8F00-C4E61BFB3F0A}" type="presParOf" srcId="{59AB57BA-3710-497F-AA4F-CF44D62EDF8F}" destId="{73F8A126-034D-4BCF-87E4-4442A4D993F6}" srcOrd="3" destOrd="0" presId="urn:microsoft.com/office/officeart/2005/8/layout/process3"/>
    <dgm:cxn modelId="{D60DDE7C-439D-4884-A127-894B602FCD1A}" type="presParOf" srcId="{73F8A126-034D-4BCF-87E4-4442A4D993F6}" destId="{45D953F1-19F2-48D1-B4A0-58EADE2AD8F4}" srcOrd="0" destOrd="0" presId="urn:microsoft.com/office/officeart/2005/8/layout/process3"/>
    <dgm:cxn modelId="{465C24CE-2B6C-46D8-B1F7-1F61F83479EA}" type="presParOf" srcId="{59AB57BA-3710-497F-AA4F-CF44D62EDF8F}" destId="{B703DB85-E983-4685-A16F-48A1CCD6E094}" srcOrd="4" destOrd="0" presId="urn:microsoft.com/office/officeart/2005/8/layout/process3"/>
    <dgm:cxn modelId="{2B329476-3F43-405E-A1C4-D4F71B49E36A}" type="presParOf" srcId="{B703DB85-E983-4685-A16F-48A1CCD6E094}" destId="{BF050395-4B2D-4B0F-B5C8-EEDD64A74DA4}" srcOrd="0" destOrd="0" presId="urn:microsoft.com/office/officeart/2005/8/layout/process3"/>
    <dgm:cxn modelId="{490A388C-1F51-4405-B807-A8CEE7F403D8}" type="presParOf" srcId="{B703DB85-E983-4685-A16F-48A1CCD6E094}" destId="{D23609C6-9AE8-4264-AF57-938970FB12D1}" srcOrd="1" destOrd="0" presId="urn:microsoft.com/office/officeart/2005/8/layout/process3"/>
    <dgm:cxn modelId="{B2699836-568A-4E55-AADD-3387102DDA11}" type="presParOf" srcId="{B703DB85-E983-4685-A16F-48A1CCD6E094}" destId="{9A72DC1F-BC56-4345-89E6-FE62BFDA8CE9}" srcOrd="2" destOrd="0" presId="urn:microsoft.com/office/officeart/2005/8/layout/process3"/>
    <dgm:cxn modelId="{AE65EDC8-87A7-4B00-B365-AC0B217F0E05}" type="presParOf" srcId="{59AB57BA-3710-497F-AA4F-CF44D62EDF8F}" destId="{A4E02128-2B2D-48D5-AB09-2C1C16BEB836}" srcOrd="5" destOrd="0" presId="urn:microsoft.com/office/officeart/2005/8/layout/process3"/>
    <dgm:cxn modelId="{A5B2711E-9B3D-41A4-9EB6-5CCCB228A45E}" type="presParOf" srcId="{A4E02128-2B2D-48D5-AB09-2C1C16BEB836}" destId="{6BEAFC13-84FB-4C6E-8545-B4A364FF501E}" srcOrd="0" destOrd="0" presId="urn:microsoft.com/office/officeart/2005/8/layout/process3"/>
    <dgm:cxn modelId="{7E7F788C-0DC8-4745-B153-210FBCEF5AFA}" type="presParOf" srcId="{59AB57BA-3710-497F-AA4F-CF44D62EDF8F}" destId="{0431D2AF-BD22-4D9D-A4BD-2A035D315A59}" srcOrd="6" destOrd="0" presId="urn:microsoft.com/office/officeart/2005/8/layout/process3"/>
    <dgm:cxn modelId="{3B39B7FB-F449-48AC-874F-11550D145BAD}" type="presParOf" srcId="{0431D2AF-BD22-4D9D-A4BD-2A035D315A59}" destId="{485BDFC4-0603-42BD-9435-63B1F4586DCB}" srcOrd="0" destOrd="0" presId="urn:microsoft.com/office/officeart/2005/8/layout/process3"/>
    <dgm:cxn modelId="{3D8AA255-D170-40A4-89BA-A82AD6CB2943}" type="presParOf" srcId="{0431D2AF-BD22-4D9D-A4BD-2A035D315A59}" destId="{7C4D6F89-BD85-442E-840F-1790D90BEFE5}" srcOrd="1" destOrd="0" presId="urn:microsoft.com/office/officeart/2005/8/layout/process3"/>
    <dgm:cxn modelId="{F9D5D889-FC5A-49F1-87CF-525D9E1DF466}" type="presParOf" srcId="{0431D2AF-BD22-4D9D-A4BD-2A035D315A59}" destId="{44CF4554-AB16-463D-9B7D-6AC967BD5EE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C11EB-545F-40BE-AA50-83D10F9CDC7F}">
      <dsp:nvSpPr>
        <dsp:cNvPr id="0" name=""/>
        <dsp:cNvSpPr/>
      </dsp:nvSpPr>
      <dsp:spPr>
        <a:xfrm>
          <a:off x="1413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Gather user requirements</a:t>
          </a:r>
          <a:endParaRPr lang="en-PH" sz="1300" b="1" kern="1200" dirty="0"/>
        </a:p>
      </dsp:txBody>
      <dsp:txXfrm>
        <a:off x="1413" y="370150"/>
        <a:ext cx="1775921" cy="510887"/>
      </dsp:txXfrm>
    </dsp:sp>
    <dsp:sp modelId="{8726F96F-4A63-4CBB-873C-95618A099C69}">
      <dsp:nvSpPr>
        <dsp:cNvPr id="0" name=""/>
        <dsp:cNvSpPr/>
      </dsp:nvSpPr>
      <dsp:spPr>
        <a:xfrm>
          <a:off x="365156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Characterize the needs of the</a:t>
          </a:r>
          <a:br>
            <a:rPr lang="en-US" sz="1300" kern="1200" dirty="0"/>
          </a:br>
          <a:r>
            <a:rPr lang="en-US" sz="1300" kern="1200" dirty="0"/>
            <a:t>prospective users. 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Interact domain experts and users to</a:t>
          </a:r>
          <a:endParaRPr lang="en-PH" sz="1300" kern="1200" dirty="0"/>
        </a:p>
      </dsp:txBody>
      <dsp:txXfrm>
        <a:off x="417171" y="933052"/>
        <a:ext cx="1671891" cy="2828191"/>
      </dsp:txXfrm>
    </dsp:sp>
    <dsp:sp modelId="{99F785B5-A017-465B-B15A-B467D2B3617E}">
      <dsp:nvSpPr>
        <dsp:cNvPr id="0" name=""/>
        <dsp:cNvSpPr/>
      </dsp:nvSpPr>
      <dsp:spPr>
        <a:xfrm>
          <a:off x="2046557" y="404517"/>
          <a:ext cx="570753" cy="442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2046557" y="492947"/>
        <a:ext cx="438107" cy="265292"/>
      </dsp:txXfrm>
    </dsp:sp>
    <dsp:sp modelId="{A04AE857-F76B-4E41-B23E-AF7E8514DF22}">
      <dsp:nvSpPr>
        <dsp:cNvPr id="0" name=""/>
        <dsp:cNvSpPr/>
      </dsp:nvSpPr>
      <dsp:spPr>
        <a:xfrm>
          <a:off x="2854227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Choose data model</a:t>
          </a:r>
          <a:endParaRPr lang="en-PH" sz="1300" b="1" kern="1200" dirty="0"/>
        </a:p>
      </dsp:txBody>
      <dsp:txXfrm>
        <a:off x="2854227" y="370150"/>
        <a:ext cx="1775921" cy="510887"/>
      </dsp:txXfrm>
    </dsp:sp>
    <dsp:sp modelId="{5EA91344-8B93-4C14-9F21-79F977633B9C}">
      <dsp:nvSpPr>
        <dsp:cNvPr id="0" name=""/>
        <dsp:cNvSpPr/>
      </dsp:nvSpPr>
      <dsp:spPr>
        <a:xfrm>
          <a:off x="3217969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Choose data model and translate requirements into a conceptual schema of the</a:t>
          </a:r>
          <a:br>
            <a:rPr lang="en-US" sz="1300" kern="1200" dirty="0"/>
          </a:br>
          <a:r>
            <a:rPr lang="en-US" sz="1300" kern="1200" dirty="0"/>
            <a:t>database. </a:t>
          </a:r>
          <a:endParaRPr lang="en-PH" sz="1300" kern="1200" dirty="0"/>
        </a:p>
      </dsp:txBody>
      <dsp:txXfrm>
        <a:off x="3269984" y="933052"/>
        <a:ext cx="1671891" cy="2828191"/>
      </dsp:txXfrm>
    </dsp:sp>
    <dsp:sp modelId="{73F8A126-034D-4BCF-87E4-4442A4D993F6}">
      <dsp:nvSpPr>
        <dsp:cNvPr id="0" name=""/>
        <dsp:cNvSpPr/>
      </dsp:nvSpPr>
      <dsp:spPr>
        <a:xfrm>
          <a:off x="4899371" y="404517"/>
          <a:ext cx="570753" cy="442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4899371" y="492947"/>
        <a:ext cx="438107" cy="265292"/>
      </dsp:txXfrm>
    </dsp:sp>
    <dsp:sp modelId="{D23609C6-9AE8-4264-AF57-938970FB12D1}">
      <dsp:nvSpPr>
        <dsp:cNvPr id="0" name=""/>
        <dsp:cNvSpPr/>
      </dsp:nvSpPr>
      <dsp:spPr>
        <a:xfrm>
          <a:off x="5707040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Specify the functional requirements</a:t>
          </a:r>
          <a:endParaRPr lang="en-PH" sz="1300" b="1" kern="1200" dirty="0"/>
        </a:p>
      </dsp:txBody>
      <dsp:txXfrm>
        <a:off x="5707040" y="370150"/>
        <a:ext cx="1775921" cy="510887"/>
      </dsp:txXfrm>
    </dsp:sp>
    <dsp:sp modelId="{9A72DC1F-BC56-4345-89E6-FE62BFDA8CE9}">
      <dsp:nvSpPr>
        <dsp:cNvPr id="0" name=""/>
        <dsp:cNvSpPr/>
      </dsp:nvSpPr>
      <dsp:spPr>
        <a:xfrm>
          <a:off x="6070783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 Describe the</a:t>
          </a:r>
          <a:br>
            <a:rPr lang="en-US" sz="1300" b="0" i="0" kern="1200" dirty="0"/>
          </a:br>
          <a:r>
            <a:rPr lang="en-US" sz="1300" b="0" i="0" kern="1200" dirty="0"/>
            <a:t>kinds of operations (that will be performed on the data. 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 Operations include modifying or updating data, searching for and retrieving specific data, and deleting data</a:t>
          </a:r>
          <a:br>
            <a:rPr lang="en-US" sz="1300" kern="1200" dirty="0"/>
          </a:br>
          <a:endParaRPr lang="en-PH" sz="1300" kern="1200" dirty="0"/>
        </a:p>
      </dsp:txBody>
      <dsp:txXfrm>
        <a:off x="6122798" y="933052"/>
        <a:ext cx="1671891" cy="2828191"/>
      </dsp:txXfrm>
    </dsp:sp>
    <dsp:sp modelId="{A4E02128-2B2D-48D5-AB09-2C1C16BEB836}">
      <dsp:nvSpPr>
        <dsp:cNvPr id="0" name=""/>
        <dsp:cNvSpPr/>
      </dsp:nvSpPr>
      <dsp:spPr>
        <a:xfrm>
          <a:off x="7752185" y="404517"/>
          <a:ext cx="570753" cy="442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000" kern="1200"/>
        </a:p>
      </dsp:txBody>
      <dsp:txXfrm>
        <a:off x="7752185" y="492947"/>
        <a:ext cx="438107" cy="265292"/>
      </dsp:txXfrm>
    </dsp:sp>
    <dsp:sp modelId="{7C4D6F89-BD85-442E-840F-1790D90BEFE5}">
      <dsp:nvSpPr>
        <dsp:cNvPr id="0" name=""/>
        <dsp:cNvSpPr/>
      </dsp:nvSpPr>
      <dsp:spPr>
        <a:xfrm>
          <a:off x="8559854" y="370150"/>
          <a:ext cx="1775921" cy="766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Implement model</a:t>
          </a:r>
          <a:endParaRPr lang="en-PH" sz="1300" b="1" kern="1200" dirty="0"/>
        </a:p>
      </dsp:txBody>
      <dsp:txXfrm>
        <a:off x="8559854" y="370150"/>
        <a:ext cx="1775921" cy="510887"/>
      </dsp:txXfrm>
    </dsp:sp>
    <dsp:sp modelId="{44CF4554-AB16-463D-9B7D-6AC967BD5EEF}">
      <dsp:nvSpPr>
        <dsp:cNvPr id="0" name=""/>
        <dsp:cNvSpPr/>
      </dsp:nvSpPr>
      <dsp:spPr>
        <a:xfrm>
          <a:off x="8923597" y="881037"/>
          <a:ext cx="1775921" cy="2932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Logical Design Phase </a:t>
          </a:r>
          <a:r>
            <a:rPr lang="en-US" sz="1300" kern="1200" dirty="0"/>
            <a:t>- Map the high-level conceptual schema</a:t>
          </a:r>
          <a:br>
            <a:rPr lang="en-US" sz="1300" kern="1200" dirty="0"/>
          </a:br>
          <a:r>
            <a:rPr lang="en-US" sz="1300" kern="1200" dirty="0"/>
            <a:t>onto the implementation data model of the database system that will be used</a:t>
          </a: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Physical Design Phase </a:t>
          </a:r>
          <a:r>
            <a:rPr lang="en-US" sz="1300" b="0" kern="1200" dirty="0"/>
            <a:t>– Specify physical feature of the </a:t>
          </a:r>
          <a:r>
            <a:rPr lang="en-US" sz="1300" b="0" kern="1200" dirty="0" err="1"/>
            <a:t>databasew</a:t>
          </a:r>
          <a:endParaRPr lang="en-PH" sz="1300" b="1" kern="1200" dirty="0"/>
        </a:p>
      </dsp:txBody>
      <dsp:txXfrm>
        <a:off x="8975612" y="933052"/>
        <a:ext cx="1671891" cy="28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Entity-Relationship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CTADVDBL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84" y="201798"/>
            <a:ext cx="5729227" cy="4054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58F1F-9961-670F-5424-A1EC8C4D48E3}"/>
              </a:ext>
            </a:extLst>
          </p:cNvPr>
          <p:cNvSpPr txBox="1"/>
          <p:nvPr/>
        </p:nvSpPr>
        <p:spPr>
          <a:xfrm>
            <a:off x="395337" y="4564453"/>
            <a:ext cx="11401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relationship described between student and course is </a:t>
            </a:r>
            <a:r>
              <a:rPr lang="en-US" sz="2400" b="1" dirty="0">
                <a:solidFill>
                  <a:srgbClr val="7030A0"/>
                </a:solidFill>
              </a:rPr>
              <a:t>many-to-many</a:t>
            </a:r>
            <a:r>
              <a:rPr lang="en-US" sz="2400" dirty="0"/>
              <a:t>, as a course can be opted by several students, and a student can opt for more than one course.</a:t>
            </a:r>
            <a:endParaRPr lang="en-PH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9B57D7-3C45-EA3E-3BF6-F4EEB4CD6007}"/>
              </a:ext>
            </a:extLst>
          </p:cNvPr>
          <p:cNvSpPr/>
          <p:nvPr/>
        </p:nvSpPr>
        <p:spPr>
          <a:xfrm>
            <a:off x="5561665" y="2540925"/>
            <a:ext cx="1068661" cy="722730"/>
          </a:xfrm>
          <a:custGeom>
            <a:avLst/>
            <a:gdLst>
              <a:gd name="connsiteX0" fmla="*/ 0 w 1068661"/>
              <a:gd name="connsiteY0" fmla="*/ 361365 h 722730"/>
              <a:gd name="connsiteX1" fmla="*/ 534331 w 1068661"/>
              <a:gd name="connsiteY1" fmla="*/ 0 h 722730"/>
              <a:gd name="connsiteX2" fmla="*/ 1068662 w 1068661"/>
              <a:gd name="connsiteY2" fmla="*/ 361365 h 722730"/>
              <a:gd name="connsiteX3" fmla="*/ 534331 w 1068661"/>
              <a:gd name="connsiteY3" fmla="*/ 722730 h 722730"/>
              <a:gd name="connsiteX4" fmla="*/ 0 w 1068661"/>
              <a:gd name="connsiteY4" fmla="*/ 361365 h 7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661" h="722730" extrusionOk="0">
                <a:moveTo>
                  <a:pt x="0" y="361365"/>
                </a:moveTo>
                <a:cubicBezTo>
                  <a:pt x="33334" y="189316"/>
                  <a:pt x="216514" y="-21425"/>
                  <a:pt x="534331" y="0"/>
                </a:cubicBezTo>
                <a:cubicBezTo>
                  <a:pt x="784408" y="20814"/>
                  <a:pt x="1077467" y="150291"/>
                  <a:pt x="1068662" y="361365"/>
                </a:cubicBezTo>
                <a:cubicBezTo>
                  <a:pt x="1078987" y="561661"/>
                  <a:pt x="820964" y="734695"/>
                  <a:pt x="534331" y="722730"/>
                </a:cubicBezTo>
                <a:cubicBezTo>
                  <a:pt x="234854" y="708358"/>
                  <a:pt x="25366" y="588313"/>
                  <a:pt x="0" y="361365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4285970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2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9" y="405837"/>
            <a:ext cx="5729227" cy="405453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18F5D23-E35B-B5CA-E337-86C4A243EECA}"/>
              </a:ext>
            </a:extLst>
          </p:cNvPr>
          <p:cNvGrpSpPr/>
          <p:nvPr/>
        </p:nvGrpSpPr>
        <p:grpSpPr>
          <a:xfrm>
            <a:off x="3231384" y="1113241"/>
            <a:ext cx="5716534" cy="1527621"/>
            <a:chOff x="3231384" y="1113241"/>
            <a:chExt cx="5716534" cy="15276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DC4D58-E31A-5965-358A-27CE56E12A52}"/>
                </a:ext>
              </a:extLst>
            </p:cNvPr>
            <p:cNvSpPr/>
            <p:nvPr/>
          </p:nvSpPr>
          <p:spPr>
            <a:xfrm>
              <a:off x="3231384" y="178656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25A58E-E076-C3A5-81F6-94418B1F1759}"/>
                </a:ext>
              </a:extLst>
            </p:cNvPr>
            <p:cNvSpPr/>
            <p:nvPr/>
          </p:nvSpPr>
          <p:spPr>
            <a:xfrm>
              <a:off x="4000502" y="111324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E914D2-A067-AFF9-9731-1F41398A9B4C}"/>
                </a:ext>
              </a:extLst>
            </p:cNvPr>
            <p:cNvSpPr/>
            <p:nvPr/>
          </p:nvSpPr>
          <p:spPr>
            <a:xfrm>
              <a:off x="4875872" y="1780676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6E0AA9-A720-C72B-81DE-D1FD06EDCD64}"/>
                </a:ext>
              </a:extLst>
            </p:cNvPr>
            <p:cNvSpPr/>
            <p:nvPr/>
          </p:nvSpPr>
          <p:spPr>
            <a:xfrm>
              <a:off x="6277206" y="1693213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F85AE9-B251-89DC-3B7A-748AF98C8084}"/>
                </a:ext>
              </a:extLst>
            </p:cNvPr>
            <p:cNvSpPr/>
            <p:nvPr/>
          </p:nvSpPr>
          <p:spPr>
            <a:xfrm>
              <a:off x="7726860" y="1618170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43F4D2-284A-DAA1-2E51-ACC0C0651BBF}"/>
              </a:ext>
            </a:extLst>
          </p:cNvPr>
          <p:cNvSpPr txBox="1"/>
          <p:nvPr/>
        </p:nvSpPr>
        <p:spPr>
          <a:xfrm>
            <a:off x="395340" y="4649270"/>
            <a:ext cx="11401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Student entity possesses </a:t>
            </a:r>
            <a:r>
              <a:rPr lang="en-US" sz="2400" b="1" dirty="0">
                <a:solidFill>
                  <a:srgbClr val="FF0000"/>
                </a:solidFill>
              </a:rPr>
              <a:t>attributes</a:t>
            </a:r>
            <a:r>
              <a:rPr lang="en-US" sz="2400" dirty="0"/>
              <a:t> - </a:t>
            </a:r>
            <a:r>
              <a:rPr lang="en-US" sz="2400" b="1" dirty="0" err="1">
                <a:solidFill>
                  <a:srgbClr val="C00000"/>
                </a:solidFill>
              </a:rPr>
              <a:t>Stu_Id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Stu_Name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&amp;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Stu_Age</a:t>
            </a:r>
            <a:r>
              <a:rPr lang="en-US" sz="2400" dirty="0"/>
              <a:t>. The course entity has </a:t>
            </a:r>
            <a:r>
              <a:rPr lang="en-US" sz="2400" b="1" dirty="0">
                <a:solidFill>
                  <a:srgbClr val="FF0000"/>
                </a:solidFill>
              </a:rPr>
              <a:t>attributes</a:t>
            </a:r>
            <a:r>
              <a:rPr lang="en-US" sz="2400" dirty="0"/>
              <a:t> such as </a:t>
            </a:r>
            <a:r>
              <a:rPr lang="en-US" sz="2400" b="1" dirty="0" err="1">
                <a:solidFill>
                  <a:srgbClr val="C00000"/>
                </a:solidFill>
              </a:rPr>
              <a:t>Cou_ID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&amp; </a:t>
            </a:r>
            <a:r>
              <a:rPr lang="en-US" sz="2400" b="1" dirty="0" err="1">
                <a:solidFill>
                  <a:srgbClr val="C00000"/>
                </a:solidFill>
              </a:rPr>
              <a:t>Cou_Name</a:t>
            </a:r>
            <a:r>
              <a:rPr lang="en-US" sz="2400" dirty="0"/>
              <a:t>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6981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Why do we need to use ER diagrams?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ER Diagram helps you </a:t>
            </a:r>
            <a:r>
              <a:rPr lang="en-US" sz="2400" b="1" dirty="0">
                <a:solidFill>
                  <a:srgbClr val="00B0F0"/>
                </a:solidFill>
              </a:rPr>
              <a:t>conceptualize the database </a:t>
            </a:r>
            <a:r>
              <a:rPr lang="en-US" sz="2400" dirty="0"/>
              <a:t>and lets you know which fields need to be embedded for a particular entity.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2237185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ER Diagram </a:t>
            </a:r>
            <a:r>
              <a:rPr lang="en-US" sz="2400" b="1" dirty="0">
                <a:solidFill>
                  <a:srgbClr val="00B0F0"/>
                </a:solidFill>
              </a:rPr>
              <a:t>gives a better understanding of the information </a:t>
            </a:r>
            <a:r>
              <a:rPr lang="en-US" sz="2400" dirty="0"/>
              <a:t>to be stored in a database.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3320610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It reduces complexity and allows database designers to </a:t>
            </a:r>
            <a:r>
              <a:rPr lang="en-US" sz="2400" b="1" dirty="0">
                <a:solidFill>
                  <a:srgbClr val="00B0F0"/>
                </a:solidFill>
              </a:rPr>
              <a:t>build databases quickly</a:t>
            </a:r>
            <a:r>
              <a:rPr lang="en-US" sz="2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46D19-93CE-E515-D4AB-A16ADDA282B2}"/>
              </a:ext>
            </a:extLst>
          </p:cNvPr>
          <p:cNvSpPr txBox="1"/>
          <p:nvPr/>
        </p:nvSpPr>
        <p:spPr>
          <a:xfrm>
            <a:off x="453520" y="4045135"/>
            <a:ext cx="8829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It </a:t>
            </a:r>
            <a:r>
              <a:rPr lang="en-US" sz="2400" b="1" dirty="0">
                <a:solidFill>
                  <a:srgbClr val="00B0F0"/>
                </a:solidFill>
              </a:rPr>
              <a:t>helps to describe elements </a:t>
            </a:r>
            <a:r>
              <a:rPr lang="en-US" sz="2400" dirty="0"/>
              <a:t>using Entity-Relationship models.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CAD9D-D1F8-FE42-E594-06AB878D66FB}"/>
              </a:ext>
            </a:extLst>
          </p:cNvPr>
          <p:cNvSpPr txBox="1"/>
          <p:nvPr/>
        </p:nvSpPr>
        <p:spPr>
          <a:xfrm>
            <a:off x="453520" y="4963782"/>
            <a:ext cx="10128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/>
              <a:t>It allows users to get a </a:t>
            </a:r>
            <a:r>
              <a:rPr lang="en-US" sz="2400" b="1" dirty="0">
                <a:solidFill>
                  <a:srgbClr val="00B0F0"/>
                </a:solidFill>
              </a:rPr>
              <a:t>preview of the logical structure of the database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9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27974C-FBBD-06BC-1BA9-C2AE4580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4640"/>
              </p:ext>
            </p:extLst>
          </p:nvPr>
        </p:nvGraphicFramePr>
        <p:xfrm>
          <a:off x="385729" y="1106400"/>
          <a:ext cx="11420541" cy="504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06847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3806847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3806847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symbol represent entities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symbol represents attributes.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symbol represents relationship types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Weak 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arithmetic operations and data-manipulations.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05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Derived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derived attributes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3076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Multi-valued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multi-valued attributes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2801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29E1021-B615-FB77-CD3D-BD39FA47F518}"/>
              </a:ext>
            </a:extLst>
          </p:cNvPr>
          <p:cNvSpPr/>
          <p:nvPr/>
        </p:nvSpPr>
        <p:spPr>
          <a:xfrm>
            <a:off x="2073886" y="1976178"/>
            <a:ext cx="526067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7EE82FC9-86B8-89A1-46E7-9BF86A71A6CA}"/>
              </a:ext>
            </a:extLst>
          </p:cNvPr>
          <p:cNvSpPr/>
          <p:nvPr/>
        </p:nvSpPr>
        <p:spPr>
          <a:xfrm>
            <a:off x="1957634" y="3391478"/>
            <a:ext cx="758572" cy="511200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805B64-4B99-F9EE-67B7-29482FFEF324}"/>
              </a:ext>
            </a:extLst>
          </p:cNvPr>
          <p:cNvSpPr/>
          <p:nvPr/>
        </p:nvSpPr>
        <p:spPr>
          <a:xfrm>
            <a:off x="1802881" y="4787900"/>
            <a:ext cx="1068079" cy="552817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668DB1-47DC-2EB3-0F14-CB31E661E459}"/>
              </a:ext>
            </a:extLst>
          </p:cNvPr>
          <p:cNvSpPr/>
          <p:nvPr/>
        </p:nvSpPr>
        <p:spPr>
          <a:xfrm>
            <a:off x="1802881" y="2665873"/>
            <a:ext cx="1068079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AD0A1F68-BAB5-26E5-0B98-8C029A05C616}"/>
              </a:ext>
            </a:extLst>
          </p:cNvPr>
          <p:cNvSpPr/>
          <p:nvPr/>
        </p:nvSpPr>
        <p:spPr>
          <a:xfrm>
            <a:off x="2005962" y="4064695"/>
            <a:ext cx="661916" cy="561188"/>
          </a:xfrm>
          <a:prstGeom prst="fram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3D7EE0B9-E577-BF39-D4A6-C3F07AB751D6}"/>
              </a:ext>
            </a:extLst>
          </p:cNvPr>
          <p:cNvSpPr/>
          <p:nvPr/>
        </p:nvSpPr>
        <p:spPr>
          <a:xfrm>
            <a:off x="1802881" y="5475191"/>
            <a:ext cx="1068079" cy="552818"/>
          </a:xfrm>
          <a:prstGeom prst="don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B457292-6334-5D23-5EB0-5FB024EC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294" y="144315"/>
            <a:ext cx="6030836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Symbols used in ER diagrams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845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Components of an ER Diagram</a:t>
            </a:r>
            <a:r>
              <a:rPr lang="en-US" sz="2800" b="1" i="0" dirty="0"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0195" y="1305083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A6251CE-2CD2-C315-869F-64A50B98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4262" y="1937798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27974C-FBBD-06BC-1BA9-C2AE4580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24835"/>
              </p:ext>
            </p:extLst>
          </p:nvPr>
        </p:nvGraphicFramePr>
        <p:xfrm>
          <a:off x="695259" y="1472159"/>
          <a:ext cx="10801482" cy="42917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00741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5400741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PH" sz="15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eak</a:t>
                      </a:r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Entities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Attribute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Composite Attribute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Multivalued Attribute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PH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One-to-One Relationships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One-to-Many Relationships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Many-to-One Relationships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Many-to-Many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B457292-6334-5D23-5EB0-5FB024EC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293" y="144315"/>
            <a:ext cx="6618365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Components of an ER diagram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6981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5512" y="1001594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82FC0B3-7EB0-70BC-3AFA-78246B07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4466" y="1673677"/>
            <a:ext cx="597907" cy="59790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6725F3AD-7D6E-BFF0-4E95-E37DBC26A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1890" y="2349667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2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Entities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entity</a:t>
            </a:r>
            <a:r>
              <a:rPr lang="en-US" sz="2400" dirty="0"/>
              <a:t> can be either a living or non-living component.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1834966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showcases an entity as a rectangle in an ER diagram.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397145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both the </a:t>
            </a:r>
            <a:r>
              <a:rPr lang="en-US" sz="2400" b="1" dirty="0">
                <a:solidFill>
                  <a:srgbClr val="00B0F0"/>
                </a:solidFill>
              </a:rPr>
              <a:t>student</a:t>
            </a:r>
            <a:r>
              <a:rPr lang="en-US" sz="2400" dirty="0"/>
              <a:t> and the </a:t>
            </a:r>
            <a:r>
              <a:rPr lang="en-US" sz="2400" b="1" dirty="0">
                <a:solidFill>
                  <a:srgbClr val="00B0F0"/>
                </a:solidFill>
              </a:rPr>
              <a:t>course</a:t>
            </a:r>
            <a:r>
              <a:rPr lang="en-US" sz="2400" dirty="0"/>
              <a:t> are entities.</a:t>
            </a:r>
          </a:p>
        </p:txBody>
      </p:sp>
      <p:pic>
        <p:nvPicPr>
          <p:cNvPr id="5" name="Picture 4" descr="A diagram of a study&#10;&#10;Description automatically generated">
            <a:extLst>
              <a:ext uri="{FF2B5EF4-FFF2-40B4-BE49-F238E27FC236}">
                <a16:creationId xmlns:a16="http://schemas.microsoft.com/office/drawing/2014/main" id="{EAB1534E-0200-8F8A-CB46-971E0720A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3" y="3502574"/>
            <a:ext cx="637311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Weak Entities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Weak entities </a:t>
            </a:r>
            <a:r>
              <a:rPr lang="en-US" sz="2400" b="1" dirty="0">
                <a:solidFill>
                  <a:srgbClr val="FF0000"/>
                </a:solidFill>
              </a:rPr>
              <a:t>do not have any primary key </a:t>
            </a:r>
            <a:r>
              <a:rPr lang="en-US" sz="2400" dirty="0"/>
              <a:t>and they </a:t>
            </a:r>
            <a:r>
              <a:rPr lang="en-US" sz="2400" b="1" dirty="0">
                <a:solidFill>
                  <a:srgbClr val="0070C0"/>
                </a:solidFill>
              </a:rPr>
              <a:t>cannot be identified on their own</a:t>
            </a:r>
            <a:r>
              <a:rPr lang="en-US" sz="2400" dirty="0"/>
              <a:t>, so their </a:t>
            </a:r>
            <a:r>
              <a:rPr lang="en-US" sz="2400" b="1" dirty="0">
                <a:solidFill>
                  <a:srgbClr val="0070C0"/>
                </a:solidFill>
              </a:rPr>
              <a:t>existence depends on some other entity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2113249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 It is represented as a double rectangle in ER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647907"/>
            <a:ext cx="10437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example below, the existence of classrooms is entirely dependent on the existence of a hotel. The classroom can be seen as the weak entity of the school.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C0B0E189-10EC-BFE8-EC3D-6D0D94411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39" y="4732668"/>
            <a:ext cx="6535062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4AED7-516E-0F39-4F1A-263016A8F60F}"/>
              </a:ext>
            </a:extLst>
          </p:cNvPr>
          <p:cNvSpPr txBox="1"/>
          <p:nvPr/>
        </p:nvSpPr>
        <p:spPr>
          <a:xfrm>
            <a:off x="565580" y="3848236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school number along with the room number would be used to identify it.</a:t>
            </a:r>
          </a:p>
        </p:txBody>
      </p:sp>
    </p:spTree>
    <p:extLst>
      <p:ext uri="{BB962C8B-B14F-4D97-AF65-F5344CB8AC3E}">
        <p14:creationId xmlns:p14="http://schemas.microsoft.com/office/powerpoint/2010/main" val="4200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Other examples of weak entities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251CBCC-C6BB-06BA-AD51-375B6C908527}"/>
              </a:ext>
            </a:extLst>
          </p:cNvPr>
          <p:cNvSpPr/>
          <p:nvPr/>
        </p:nvSpPr>
        <p:spPr>
          <a:xfrm>
            <a:off x="5549463" y="2059515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DD4599-29A3-F746-C7F5-5EA5F989AE35}"/>
              </a:ext>
            </a:extLst>
          </p:cNvPr>
          <p:cNvSpPr/>
          <p:nvPr/>
        </p:nvSpPr>
        <p:spPr>
          <a:xfrm>
            <a:off x="2110362" y="1378531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 ID</a:t>
            </a:r>
            <a:endParaRPr lang="en-PH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347A3F-DFD8-7635-FED0-EFC825158737}"/>
              </a:ext>
            </a:extLst>
          </p:cNvPr>
          <p:cNvCxnSpPr>
            <a:cxnSpLocks/>
            <a:stCxn id="52" idx="3"/>
            <a:endCxn id="4" idx="1"/>
          </p:cNvCxnSpPr>
          <p:nvPr/>
        </p:nvCxnSpPr>
        <p:spPr>
          <a:xfrm flipV="1">
            <a:off x="4294385" y="2533788"/>
            <a:ext cx="1255078" cy="1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0AB8C8-0040-9A85-7D59-C2518957B62A}"/>
              </a:ext>
            </a:extLst>
          </p:cNvPr>
          <p:cNvCxnSpPr>
            <a:cxnSpLocks/>
            <a:stCxn id="4" idx="3"/>
            <a:endCxn id="54" idx="1"/>
          </p:cNvCxnSpPr>
          <p:nvPr/>
        </p:nvCxnSpPr>
        <p:spPr>
          <a:xfrm>
            <a:off x="6930521" y="2533788"/>
            <a:ext cx="1520193" cy="1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337E0FF-85E4-89B2-FEB1-D438227A069C}"/>
              </a:ext>
            </a:extLst>
          </p:cNvPr>
          <p:cNvSpPr/>
          <p:nvPr/>
        </p:nvSpPr>
        <p:spPr>
          <a:xfrm>
            <a:off x="3740944" y="1378531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 Name</a:t>
            </a:r>
            <a:endParaRPr lang="en-PH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A79815-DB52-9683-81E4-ECA57A47E57B}"/>
              </a:ext>
            </a:extLst>
          </p:cNvPr>
          <p:cNvSpPr/>
          <p:nvPr/>
        </p:nvSpPr>
        <p:spPr>
          <a:xfrm>
            <a:off x="7842593" y="1373265"/>
            <a:ext cx="1216242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Company ID</a:t>
            </a:r>
            <a:endParaRPr lang="en-PH" sz="1200" u="sng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21B6ED-2AA4-6BB2-680F-3BFE5B866D2F}"/>
              </a:ext>
            </a:extLst>
          </p:cNvPr>
          <p:cNvSpPr/>
          <p:nvPr/>
        </p:nvSpPr>
        <p:spPr>
          <a:xfrm>
            <a:off x="9378582" y="1373265"/>
            <a:ext cx="1216242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Company Name</a:t>
            </a:r>
            <a:endParaRPr lang="en-PH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359DD3-9BE8-25F4-8C31-A6CC9595326B}"/>
              </a:ext>
            </a:extLst>
          </p:cNvPr>
          <p:cNvCxnSpPr>
            <a:cxnSpLocks/>
            <a:stCxn id="5" idx="4"/>
            <a:endCxn id="52" idx="0"/>
          </p:cNvCxnSpPr>
          <p:nvPr/>
        </p:nvCxnSpPr>
        <p:spPr>
          <a:xfrm>
            <a:off x="2676740" y="1931348"/>
            <a:ext cx="787951" cy="333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64EC70-4528-DC1A-EA99-16C61A29D0FC}"/>
              </a:ext>
            </a:extLst>
          </p:cNvPr>
          <p:cNvCxnSpPr>
            <a:cxnSpLocks/>
            <a:stCxn id="36" idx="4"/>
            <a:endCxn id="52" idx="0"/>
          </p:cNvCxnSpPr>
          <p:nvPr/>
        </p:nvCxnSpPr>
        <p:spPr>
          <a:xfrm flipH="1">
            <a:off x="3464691" y="1931348"/>
            <a:ext cx="842631" cy="333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C71478-4A42-9A9A-4F8D-52A453038FEE}"/>
              </a:ext>
            </a:extLst>
          </p:cNvPr>
          <p:cNvCxnSpPr>
            <a:cxnSpLocks/>
            <a:stCxn id="37" idx="4"/>
            <a:endCxn id="54" idx="0"/>
          </p:cNvCxnSpPr>
          <p:nvPr/>
        </p:nvCxnSpPr>
        <p:spPr>
          <a:xfrm>
            <a:off x="8450714" y="1926082"/>
            <a:ext cx="829694" cy="372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F83C0C-C0A6-3D62-B8E9-B19520369898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 flipH="1">
            <a:off x="9280408" y="1926082"/>
            <a:ext cx="706295" cy="372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026798-D165-8034-110C-BCF3C2CD84BC}"/>
              </a:ext>
            </a:extLst>
          </p:cNvPr>
          <p:cNvGrpSpPr/>
          <p:nvPr/>
        </p:nvGrpSpPr>
        <p:grpSpPr>
          <a:xfrm>
            <a:off x="2634997" y="2264851"/>
            <a:ext cx="1659388" cy="561188"/>
            <a:chOff x="7194526" y="1949807"/>
            <a:chExt cx="1659388" cy="561188"/>
          </a:xfrm>
        </p:grpSpPr>
        <p:sp>
          <p:nvSpPr>
            <p:cNvPr id="52" name="Frame 51">
              <a:extLst>
                <a:ext uri="{FF2B5EF4-FFF2-40B4-BE49-F238E27FC236}">
                  <a16:creationId xmlns:a16="http://schemas.microsoft.com/office/drawing/2014/main" id="{E0FEEA14-A553-9FA4-AAAB-7D5B253FC8CA}"/>
                </a:ext>
              </a:extLst>
            </p:cNvPr>
            <p:cNvSpPr/>
            <p:nvPr/>
          </p:nvSpPr>
          <p:spPr>
            <a:xfrm>
              <a:off x="7194526" y="1949807"/>
              <a:ext cx="1659388" cy="561188"/>
            </a:xfrm>
            <a:prstGeom prst="fram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DA2265-BBBC-3531-FD21-FF29C2F2F308}"/>
                </a:ext>
              </a:extLst>
            </p:cNvPr>
            <p:cNvSpPr txBox="1"/>
            <p:nvPr/>
          </p:nvSpPr>
          <p:spPr>
            <a:xfrm>
              <a:off x="7500743" y="2049295"/>
              <a:ext cx="1108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Employee</a:t>
              </a:r>
              <a:endParaRPr lang="en-PH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F4C0EE0-4ACF-21BC-AE3D-37956DA76F5E}"/>
              </a:ext>
            </a:extLst>
          </p:cNvPr>
          <p:cNvSpPr/>
          <p:nvPr/>
        </p:nvSpPr>
        <p:spPr>
          <a:xfrm>
            <a:off x="8450714" y="2298361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Company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95E57E-AAE1-EDAE-8053-9BCAE8706CF3}"/>
              </a:ext>
            </a:extLst>
          </p:cNvPr>
          <p:cNvSpPr txBox="1"/>
          <p:nvPr/>
        </p:nvSpPr>
        <p:spPr>
          <a:xfrm>
            <a:off x="572288" y="3485485"/>
            <a:ext cx="112849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An </a:t>
            </a:r>
            <a:r>
              <a:rPr lang="en-US" sz="2100" b="1" dirty="0">
                <a:solidFill>
                  <a:srgbClr val="0070C0"/>
                </a:solidFill>
              </a:rPr>
              <a:t>Employee</a:t>
            </a:r>
            <a:r>
              <a:rPr lang="en-US" sz="2100" dirty="0"/>
              <a:t> entity </a:t>
            </a:r>
            <a:r>
              <a:rPr lang="en-US" sz="2100" b="1" dirty="0">
                <a:solidFill>
                  <a:srgbClr val="FF0000"/>
                </a:solidFill>
              </a:rPr>
              <a:t>cannot be created </a:t>
            </a:r>
            <a:r>
              <a:rPr lang="en-US" sz="2100" dirty="0"/>
              <a:t>if the </a:t>
            </a:r>
            <a:r>
              <a:rPr lang="en-US" sz="2100" b="1" dirty="0">
                <a:solidFill>
                  <a:srgbClr val="0070C0"/>
                </a:solidFill>
              </a:rPr>
              <a:t>Company</a:t>
            </a:r>
            <a:r>
              <a:rPr lang="en-US" sz="2100" dirty="0"/>
              <a:t> entity does not exist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BE3EF0-BD05-2993-1F80-6DEE0692E3BB}"/>
              </a:ext>
            </a:extLst>
          </p:cNvPr>
          <p:cNvSpPr txBox="1"/>
          <p:nvPr/>
        </p:nvSpPr>
        <p:spPr>
          <a:xfrm>
            <a:off x="572288" y="4013163"/>
            <a:ext cx="1128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Company is a strong entity </a:t>
            </a:r>
            <a:r>
              <a:rPr lang="en-US" sz="2100" b="1" dirty="0">
                <a:solidFill>
                  <a:srgbClr val="0070C0"/>
                </a:solidFill>
              </a:rPr>
              <a:t>because it has a primary key attribute </a:t>
            </a:r>
            <a:r>
              <a:rPr lang="en-US" sz="2100" b="1" dirty="0">
                <a:solidFill>
                  <a:srgbClr val="7030A0"/>
                </a:solidFill>
              </a:rPr>
              <a:t>Company ID</a:t>
            </a:r>
            <a:r>
              <a:rPr lang="en-US" sz="2100" b="1" dirty="0">
                <a:solidFill>
                  <a:srgbClr val="0070C0"/>
                </a:solidFill>
              </a:rPr>
              <a:t> </a:t>
            </a:r>
            <a:r>
              <a:rPr lang="en-US" sz="2100" dirty="0"/>
              <a:t>which is capable of uniquely identifying all companies.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74CBE6-3FD6-1A57-7355-619C7068E917}"/>
              </a:ext>
            </a:extLst>
          </p:cNvPr>
          <p:cNvSpPr txBox="1"/>
          <p:nvPr/>
        </p:nvSpPr>
        <p:spPr>
          <a:xfrm>
            <a:off x="572288" y="4854669"/>
            <a:ext cx="110752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/>
              <a:t>Unlike Company,  Employee is weak entity because it </a:t>
            </a:r>
            <a:r>
              <a:rPr lang="en-US" sz="2100" b="1" dirty="0">
                <a:solidFill>
                  <a:srgbClr val="0070C0"/>
                </a:solidFill>
              </a:rPr>
              <a:t>does not have any primary key</a:t>
            </a:r>
            <a:r>
              <a:rPr lang="en-US" sz="2100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366557-F27A-EA62-16D7-7DBBBFB9D35D}"/>
              </a:ext>
            </a:extLst>
          </p:cNvPr>
          <p:cNvSpPr txBox="1"/>
          <p:nvPr/>
        </p:nvSpPr>
        <p:spPr>
          <a:xfrm>
            <a:off x="572288" y="5387423"/>
            <a:ext cx="112077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/>
              <a:t>Employee ID along with the Company ID can uniquely identify the records of an employee. </a:t>
            </a:r>
            <a:r>
              <a:rPr lang="en-US" sz="2100" b="1" dirty="0">
                <a:solidFill>
                  <a:srgbClr val="0070C0"/>
                </a:solidFill>
              </a:rPr>
              <a:t>So here the Employee ID is the partial key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2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4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Database Design and Design Phases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8725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27974C-FBBD-06BC-1BA9-C2AE45802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28862"/>
              </p:ext>
            </p:extLst>
          </p:nvPr>
        </p:nvGraphicFramePr>
        <p:xfrm>
          <a:off x="695259" y="1472159"/>
          <a:ext cx="10801482" cy="42917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00741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5400741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Strong Entity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Weak Entity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89522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entity always has a primary key.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not have a primary key but it has partial discriminator key.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dependent on any other entity.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 entity is dependent on the strong entity.</a:t>
                      </a:r>
                      <a:endParaRPr lang="en-PH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12506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Represented by a single rectangle.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PH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Represented by double rectangle.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B457292-6334-5D23-5EB0-5FB024EC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293" y="144315"/>
            <a:ext cx="6618365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Strong Entity vs Weak Entity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6619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555" y="1690629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82FC0B3-7EB0-70BC-3AFA-78246B07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4184" y="2359069"/>
            <a:ext cx="597907" cy="59790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6FD6979-2CC4-D890-878B-87389CED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5865" y="3025174"/>
            <a:ext cx="597907" cy="597907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C1C7E5D-ABBC-9139-B812-B9EA2AD9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4849" y="971320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attribute</a:t>
            </a:r>
            <a:r>
              <a:rPr lang="en-US" sz="2400" dirty="0"/>
              <a:t> exhibits the </a:t>
            </a:r>
            <a:r>
              <a:rPr lang="en-US" sz="2400" b="1" dirty="0">
                <a:solidFill>
                  <a:srgbClr val="7030A0"/>
                </a:solidFill>
              </a:rPr>
              <a:t>properties of an entity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1834966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You can illustrate an attribute with an </a:t>
            </a:r>
            <a:r>
              <a:rPr lang="en-US" sz="2400" b="1" dirty="0">
                <a:solidFill>
                  <a:srgbClr val="0070C0"/>
                </a:solidFill>
              </a:rPr>
              <a:t>oval shape </a:t>
            </a:r>
            <a:r>
              <a:rPr lang="en-US" sz="2400" dirty="0"/>
              <a:t>in an ER diagram.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397145"/>
            <a:ext cx="10437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has several types such as </a:t>
            </a:r>
            <a:r>
              <a:rPr lang="en-US" sz="2400" b="1" dirty="0">
                <a:solidFill>
                  <a:srgbClr val="0070C0"/>
                </a:solidFill>
              </a:rPr>
              <a:t>Key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Composite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Multivalued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Derived</a:t>
            </a:r>
          </a:p>
        </p:txBody>
      </p:sp>
      <p:pic>
        <p:nvPicPr>
          <p:cNvPr id="6" name="Picture 5" descr="A cartoon of a person and a student&#10;&#10;Description automatically generated">
            <a:extLst>
              <a:ext uri="{FF2B5EF4-FFF2-40B4-BE49-F238E27FC236}">
                <a16:creationId xmlns:a16="http://schemas.microsoft.com/office/drawing/2014/main" id="{B0DF5301-1EA3-A2FC-A5BF-404F3784F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68" y="3099170"/>
            <a:ext cx="6344263" cy="25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0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Key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Key attribute </a:t>
            </a:r>
            <a:r>
              <a:rPr lang="en-US" sz="2400" dirty="0"/>
              <a:t>uniquely identifies an entity from an </a:t>
            </a:r>
            <a:r>
              <a:rPr lang="en-US" sz="2400" b="1" dirty="0">
                <a:solidFill>
                  <a:srgbClr val="0070C0"/>
                </a:solidFill>
              </a:rPr>
              <a:t>entity set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1" y="1834966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</a:t>
            </a:r>
            <a:r>
              <a:rPr lang="en-US" sz="2400" b="1" dirty="0">
                <a:solidFill>
                  <a:srgbClr val="0070C0"/>
                </a:solidFill>
              </a:rPr>
              <a:t>underlines</a:t>
            </a:r>
            <a:r>
              <a:rPr lang="en-US" sz="2400" dirty="0"/>
              <a:t> the text of a key attribute.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65465-D692-8F85-55BC-E5032ACF3554}"/>
              </a:ext>
            </a:extLst>
          </p:cNvPr>
          <p:cNvSpPr txBox="1"/>
          <p:nvPr/>
        </p:nvSpPr>
        <p:spPr>
          <a:xfrm>
            <a:off x="453521" y="2397145"/>
            <a:ext cx="10437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example: For a student entity, the roll number can uniquely identify a student from a set of students.</a:t>
            </a:r>
          </a:p>
        </p:txBody>
      </p:sp>
      <p:pic>
        <p:nvPicPr>
          <p:cNvPr id="5" name="Picture 4" descr="A cartoon of a person&#10;&#10;Description automatically generated">
            <a:extLst>
              <a:ext uri="{FF2B5EF4-FFF2-40B4-BE49-F238E27FC236}">
                <a16:creationId xmlns:a16="http://schemas.microsoft.com/office/drawing/2014/main" id="{F6C446FA-327A-182B-B602-FF711EED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80" y="3369333"/>
            <a:ext cx="7624039" cy="25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Key Attribute (continued)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</a:t>
            </a:r>
            <a:r>
              <a:rPr lang="en-US" sz="2400" b="1" dirty="0">
                <a:solidFill>
                  <a:srgbClr val="00B050"/>
                </a:solidFill>
              </a:rPr>
              <a:t> entity set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70C0"/>
                </a:solidFill>
              </a:rPr>
              <a:t>collection of entities</a:t>
            </a:r>
            <a:r>
              <a:rPr lang="en-US" sz="2400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C485DD-E686-5B7E-13FA-50C4E2EF2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94397"/>
              </p:ext>
            </p:extLst>
          </p:nvPr>
        </p:nvGraphicFramePr>
        <p:xfrm>
          <a:off x="2526162" y="2081398"/>
          <a:ext cx="713967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79892">
                  <a:extLst>
                    <a:ext uri="{9D8B030D-6E8A-4147-A177-3AD203B41FA5}">
                      <a16:colId xmlns:a16="http://schemas.microsoft.com/office/drawing/2014/main" val="1621970117"/>
                    </a:ext>
                  </a:extLst>
                </a:gridCol>
                <a:gridCol w="2379892">
                  <a:extLst>
                    <a:ext uri="{9D8B030D-6E8A-4147-A177-3AD203B41FA5}">
                      <a16:colId xmlns:a16="http://schemas.microsoft.com/office/drawing/2014/main" val="1472406845"/>
                    </a:ext>
                  </a:extLst>
                </a:gridCol>
                <a:gridCol w="2379892">
                  <a:extLst>
                    <a:ext uri="{9D8B030D-6E8A-4147-A177-3AD203B41FA5}">
                      <a16:colId xmlns:a16="http://schemas.microsoft.com/office/drawing/2014/main" val="1312654290"/>
                    </a:ext>
                  </a:extLst>
                </a:gridCol>
              </a:tblGrid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17199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604165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32874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231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A868D-26E6-25BA-C49F-B5D872734F9C}"/>
              </a:ext>
            </a:extLst>
          </p:cNvPr>
          <p:cNvSpPr txBox="1"/>
          <p:nvPr/>
        </p:nvSpPr>
        <p:spPr>
          <a:xfrm>
            <a:off x="782494" y="4736885"/>
            <a:ext cx="11142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entity belongs to the student type. Hence the </a:t>
            </a:r>
            <a:r>
              <a:rPr lang="en-US" sz="2400" b="1" dirty="0">
                <a:solidFill>
                  <a:srgbClr val="00B050"/>
                </a:solidFill>
              </a:rPr>
              <a:t>type of entity here is a student</a:t>
            </a:r>
            <a:r>
              <a:rPr lang="en-US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A7267-DD6C-CC3B-8F74-1066E24B03EC}"/>
              </a:ext>
            </a:extLst>
          </p:cNvPr>
          <p:cNvSpPr txBox="1"/>
          <p:nvPr/>
        </p:nvSpPr>
        <p:spPr>
          <a:xfrm>
            <a:off x="782495" y="4257560"/>
            <a:ext cx="626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Each row in the student table is an </a:t>
            </a:r>
            <a:r>
              <a:rPr lang="en-US" sz="2400" b="1" dirty="0">
                <a:solidFill>
                  <a:srgbClr val="00B050"/>
                </a:solidFill>
              </a:rPr>
              <a:t>entity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22EA2-6669-9F6E-A348-DBE9D0AEF612}"/>
              </a:ext>
            </a:extLst>
          </p:cNvPr>
          <p:cNvSpPr txBox="1"/>
          <p:nvPr/>
        </p:nvSpPr>
        <p:spPr>
          <a:xfrm>
            <a:off x="782493" y="5230797"/>
            <a:ext cx="11142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For this table, all records in this table (students with id 1,2,3) are the </a:t>
            </a:r>
            <a:r>
              <a:rPr lang="en-US" sz="2400" b="1" dirty="0">
                <a:solidFill>
                  <a:srgbClr val="00B050"/>
                </a:solidFill>
              </a:rPr>
              <a:t>entity 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8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Composite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F0"/>
                </a:solidFill>
              </a:rPr>
              <a:t>attribute that is composed of several other attributes </a:t>
            </a:r>
            <a:r>
              <a:rPr lang="en-US" sz="2400" dirty="0"/>
              <a:t>is known as a</a:t>
            </a:r>
            <a:r>
              <a:rPr lang="en-US" sz="2400" b="1" dirty="0">
                <a:solidFill>
                  <a:srgbClr val="00B050"/>
                </a:solidFill>
              </a:rPr>
              <a:t> composite attribute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0" y="2227177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oval showcases the composite attribute, and the composite attribute oval is further connected with other ovals.</a:t>
            </a:r>
          </a:p>
        </p:txBody>
      </p:sp>
      <p:pic>
        <p:nvPicPr>
          <p:cNvPr id="6" name="Picture 5" descr="A diagram of a name&#10;&#10;Description automatically generated">
            <a:extLst>
              <a:ext uri="{FF2B5EF4-FFF2-40B4-BE49-F238E27FC236}">
                <a16:creationId xmlns:a16="http://schemas.microsoft.com/office/drawing/2014/main" id="{97D8A477-E0B5-33FA-DFA7-320D9CA6E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30" y="3172102"/>
            <a:ext cx="8040337" cy="26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6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Multivalued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Some attributes can possess over one value</a:t>
            </a:r>
            <a:r>
              <a:rPr lang="en-US" sz="2400" dirty="0"/>
              <a:t>, those attributes are called </a:t>
            </a:r>
            <a:r>
              <a:rPr lang="en-US" sz="2400" b="1" dirty="0">
                <a:solidFill>
                  <a:srgbClr val="00B050"/>
                </a:solidFill>
              </a:rPr>
              <a:t>multivalued attributes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0" y="2113249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double oval shape </a:t>
            </a:r>
            <a:r>
              <a:rPr lang="en-US" sz="2400" dirty="0"/>
              <a:t>is used to represent a multivalued attribute.</a:t>
            </a:r>
          </a:p>
        </p:txBody>
      </p:sp>
      <p:pic>
        <p:nvPicPr>
          <p:cNvPr id="5" name="Picture 4" descr="A cartoon of a person with a blue shirt and tie&#10;&#10;Description automatically generated">
            <a:extLst>
              <a:ext uri="{FF2B5EF4-FFF2-40B4-BE49-F238E27FC236}">
                <a16:creationId xmlns:a16="http://schemas.microsoft.com/office/drawing/2014/main" id="{876F9359-4768-DAA0-B1A3-BD948E31C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76" y="3832892"/>
            <a:ext cx="6178847" cy="217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0F4D9-55AB-13F6-F3A0-8D349D53C9CF}"/>
              </a:ext>
            </a:extLst>
          </p:cNvPr>
          <p:cNvSpPr txBox="1"/>
          <p:nvPr/>
        </p:nvSpPr>
        <p:spPr>
          <a:xfrm>
            <a:off x="453520" y="2713413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one student can have </a:t>
            </a:r>
            <a:r>
              <a:rPr lang="en-US" sz="2400" b="1" dirty="0">
                <a:solidFill>
                  <a:srgbClr val="7030A0"/>
                </a:solidFill>
              </a:rPr>
              <a:t>two or more phone numbers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49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Derived Attribute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F0"/>
                </a:solidFill>
              </a:rPr>
              <a:t>attribute that can be derived from other attributes </a:t>
            </a:r>
            <a:r>
              <a:rPr lang="en-US" sz="2400" dirty="0"/>
              <a:t>of the entity is known as a </a:t>
            </a:r>
            <a:r>
              <a:rPr lang="en-US" sz="2400" b="1" dirty="0">
                <a:solidFill>
                  <a:srgbClr val="00B050"/>
                </a:solidFill>
              </a:rPr>
              <a:t>derived attribute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20" y="2113249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ER diagram, the </a:t>
            </a:r>
            <a:r>
              <a:rPr lang="en-US" sz="2400" b="1" dirty="0">
                <a:solidFill>
                  <a:srgbClr val="7030A0"/>
                </a:solidFill>
              </a:rPr>
              <a:t>dashed oval </a:t>
            </a:r>
            <a:r>
              <a:rPr lang="en-US" sz="2400" dirty="0"/>
              <a:t>represents the derived attribute.</a:t>
            </a:r>
          </a:p>
        </p:txBody>
      </p:sp>
      <p:pic>
        <p:nvPicPr>
          <p:cNvPr id="6" name="Picture 5" descr="A cartoon of a person&#10;&#10;Description automatically generated">
            <a:extLst>
              <a:ext uri="{FF2B5EF4-FFF2-40B4-BE49-F238E27FC236}">
                <a16:creationId xmlns:a16="http://schemas.microsoft.com/office/drawing/2014/main" id="{5C709ECA-1954-AED3-EE0D-BF221AB8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20" y="3389685"/>
            <a:ext cx="7156555" cy="2439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696735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</a:t>
            </a:r>
            <a:r>
              <a:rPr lang="en-US" sz="2400" b="1" dirty="0">
                <a:solidFill>
                  <a:srgbClr val="7030A0"/>
                </a:solidFill>
              </a:rPr>
              <a:t>age</a:t>
            </a:r>
            <a:r>
              <a:rPr lang="en-US" sz="2400" dirty="0"/>
              <a:t> can be derived by </a:t>
            </a:r>
            <a:r>
              <a:rPr lang="en-US" sz="2400" b="1" dirty="0">
                <a:solidFill>
                  <a:srgbClr val="7030A0"/>
                </a:solidFill>
              </a:rPr>
              <a:t>subtracting the current date and the date of birth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796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What is an Entity Relationship Model?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15C6FEDA-B3C7-FC29-FF33-84BE3497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589" y="1309362"/>
            <a:ext cx="597907" cy="597907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82FC0B3-7EB0-70BC-3AFA-78246B07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839" y="1947996"/>
            <a:ext cx="597907" cy="597907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6FD6979-2CC4-D890-878B-87389CEDD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6995" y="2545903"/>
            <a:ext cx="597907" cy="597907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10EAD13-DD7D-94AF-D6CA-96C1002F5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074" y="3143810"/>
            <a:ext cx="597907" cy="59790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D6F7921-C94C-8506-3152-A21F409CE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9253" y="3741717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9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depicts the </a:t>
            </a:r>
            <a:r>
              <a:rPr lang="en-US" sz="2400" b="1" dirty="0">
                <a:solidFill>
                  <a:srgbClr val="00B0F0"/>
                </a:solidFill>
              </a:rPr>
              <a:t>relationship between two entities</a:t>
            </a:r>
            <a:r>
              <a:rPr lang="en-US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D0EBF-D432-F9D7-5ECE-7BB60A145619}"/>
              </a:ext>
            </a:extLst>
          </p:cNvPr>
          <p:cNvSpPr txBox="1"/>
          <p:nvPr/>
        </p:nvSpPr>
        <p:spPr>
          <a:xfrm>
            <a:off x="453519" y="2038265"/>
            <a:ext cx="11284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diamond shape </a:t>
            </a:r>
            <a:r>
              <a:rPr lang="en-US" sz="2400" dirty="0"/>
              <a:t>showcases a relationship in the ER diagram..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696735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example below, both the student and the course are entities, and </a:t>
            </a:r>
            <a:r>
              <a:rPr lang="en-US" sz="2400" b="1" dirty="0">
                <a:solidFill>
                  <a:srgbClr val="7030A0"/>
                </a:solidFill>
              </a:rPr>
              <a:t>study is the relationship between them</a:t>
            </a:r>
            <a:r>
              <a:rPr lang="en-US" sz="2400" dirty="0"/>
              <a:t>. </a:t>
            </a:r>
          </a:p>
        </p:txBody>
      </p:sp>
      <p:pic>
        <p:nvPicPr>
          <p:cNvPr id="5" name="Picture 4" descr="A diagram of a study&#10;&#10;Description automatically generated">
            <a:extLst>
              <a:ext uri="{FF2B5EF4-FFF2-40B4-BE49-F238E27FC236}">
                <a16:creationId xmlns:a16="http://schemas.microsoft.com/office/drawing/2014/main" id="{A601E60B-AD84-83C3-A45B-86105D58F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07" y="3688429"/>
            <a:ext cx="7395582" cy="24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Database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298756"/>
            <a:ext cx="11202196" cy="51112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The task of creating a database application is a complex one, involving: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7D90574-D606-F128-62F6-AF9D024D7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3" y="2470344"/>
            <a:ext cx="2303790" cy="18614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022217-9FDE-4460-FC2D-ABA15B95EB25}"/>
              </a:ext>
            </a:extLst>
          </p:cNvPr>
          <p:cNvSpPr txBox="1"/>
          <p:nvPr/>
        </p:nvSpPr>
        <p:spPr>
          <a:xfrm>
            <a:off x="904614" y="4645222"/>
            <a:ext cx="2128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design of the database schema.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CD5AE-3E68-B21F-5A32-638A7893A251}"/>
              </a:ext>
            </a:extLst>
          </p:cNvPr>
          <p:cNvSpPr txBox="1"/>
          <p:nvPr/>
        </p:nvSpPr>
        <p:spPr>
          <a:xfrm>
            <a:off x="5028142" y="4645222"/>
            <a:ext cx="26022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Design of the programs that access and update the data.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C1B8C-BB82-4D77-128D-AC5F814F98D9}"/>
              </a:ext>
            </a:extLst>
          </p:cNvPr>
          <p:cNvSpPr txBox="1"/>
          <p:nvPr/>
        </p:nvSpPr>
        <p:spPr>
          <a:xfrm>
            <a:off x="8536815" y="4718129"/>
            <a:ext cx="32202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Design of a security scheme to control access to data.</a:t>
            </a:r>
            <a:endParaRPr lang="en-PH" sz="2100" dirty="0"/>
          </a:p>
        </p:txBody>
      </p:sp>
      <p:pic>
        <p:nvPicPr>
          <p:cNvPr id="25" name="Picture 2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0A807FC7-55E5-690C-EF2D-B0315FEEB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2470344"/>
            <a:ext cx="3324039" cy="1861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blue shield with a yellow lock&#10;&#10;Description automatically generated">
            <a:extLst>
              <a:ext uri="{FF2B5EF4-FFF2-40B4-BE49-F238E27FC236}">
                <a16:creationId xmlns:a16="http://schemas.microsoft.com/office/drawing/2014/main" id="{E1B536D0-62A9-B64B-4ABA-BEA65C936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01" y="2470344"/>
            <a:ext cx="1861462" cy="18614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06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One-to-One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a single element of an entity is associated with a single element of another entity, it is called a </a:t>
            </a:r>
            <a:r>
              <a:rPr lang="en-US" sz="2400" b="1" dirty="0">
                <a:solidFill>
                  <a:srgbClr val="00B050"/>
                </a:solidFill>
              </a:rPr>
              <a:t>one-to-one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a </a:t>
            </a:r>
            <a:r>
              <a:rPr lang="en-US" sz="2400" b="1" dirty="0">
                <a:solidFill>
                  <a:srgbClr val="7030A0"/>
                </a:solidFill>
              </a:rPr>
              <a:t>student has only one identification card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an identification card is given to one person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2C5D5CE1-7F3E-88EE-B612-2AE0CA386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8" y="3789290"/>
            <a:ext cx="977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One-to-Many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a single element of an entity is associated with more than one element of another entity, it is called a </a:t>
            </a:r>
            <a:r>
              <a:rPr lang="en-US" sz="2400" b="1" dirty="0">
                <a:solidFill>
                  <a:srgbClr val="00B050"/>
                </a:solidFill>
              </a:rPr>
              <a:t>one-to-many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a </a:t>
            </a:r>
            <a:r>
              <a:rPr lang="en-US" sz="2400" b="1" dirty="0">
                <a:solidFill>
                  <a:srgbClr val="7030A0"/>
                </a:solidFill>
              </a:rPr>
              <a:t>customer can place many orders</a:t>
            </a:r>
            <a:r>
              <a:rPr lang="en-US" sz="2400" dirty="0"/>
              <a:t>, but an </a:t>
            </a:r>
            <a:r>
              <a:rPr lang="en-US" sz="2400" b="1" dirty="0">
                <a:solidFill>
                  <a:srgbClr val="7030A0"/>
                </a:solidFill>
              </a:rPr>
              <a:t>order cannot be placed by many customers</a:t>
            </a:r>
            <a:r>
              <a:rPr lang="en-US" sz="2400" dirty="0"/>
              <a:t>.</a:t>
            </a:r>
          </a:p>
        </p:txBody>
      </p:sp>
      <p:pic>
        <p:nvPicPr>
          <p:cNvPr id="5" name="Picture 4" descr="A diamond shaped object with black text&#10;&#10;Description automatically generated">
            <a:extLst>
              <a:ext uri="{FF2B5EF4-FFF2-40B4-BE49-F238E27FC236}">
                <a16:creationId xmlns:a16="http://schemas.microsoft.com/office/drawing/2014/main" id="{0537563A-314B-3B0A-70CA-A91F5ECB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7" y="3758213"/>
            <a:ext cx="9525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8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Many-to-One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more than one element of an entity is related to a single element of another entity, then it is called a </a:t>
            </a:r>
            <a:r>
              <a:rPr lang="en-US" sz="2400" b="1" dirty="0">
                <a:solidFill>
                  <a:srgbClr val="00B050"/>
                </a:solidFill>
              </a:rPr>
              <a:t>many-to-one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</a:t>
            </a:r>
            <a:r>
              <a:rPr lang="en-US" sz="2400" b="1" dirty="0">
                <a:solidFill>
                  <a:srgbClr val="7030A0"/>
                </a:solidFill>
              </a:rPr>
              <a:t>students have to opt for a single course</a:t>
            </a:r>
            <a:r>
              <a:rPr lang="en-US" sz="2400" dirty="0"/>
              <a:t>, but a </a:t>
            </a:r>
            <a:r>
              <a:rPr lang="en-US" sz="2400" b="1" dirty="0">
                <a:solidFill>
                  <a:srgbClr val="7030A0"/>
                </a:solidFill>
              </a:rPr>
              <a:t>course can have many students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blue diamond with black text&#10;&#10;Description automatically generated">
            <a:extLst>
              <a:ext uri="{FF2B5EF4-FFF2-40B4-BE49-F238E27FC236}">
                <a16:creationId xmlns:a16="http://schemas.microsoft.com/office/drawing/2014/main" id="{CC0F0E73-EC4D-7E3C-0E09-3577D4E0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8" y="3601515"/>
            <a:ext cx="9080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16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Many-to-Many Relationship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82252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more than one element of an entity is associated with more than one element of another entity, this is called a </a:t>
            </a:r>
            <a:r>
              <a:rPr lang="en-US" sz="2400" b="1" dirty="0">
                <a:solidFill>
                  <a:srgbClr val="00B050"/>
                </a:solidFill>
              </a:rPr>
              <a:t>many-to-many relationship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8E10-8EFE-382D-83EE-5806ED2DE1D6}"/>
              </a:ext>
            </a:extLst>
          </p:cNvPr>
          <p:cNvSpPr txBox="1"/>
          <p:nvPr/>
        </p:nvSpPr>
        <p:spPr>
          <a:xfrm>
            <a:off x="453519" y="2425489"/>
            <a:ext cx="11284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For example, </a:t>
            </a:r>
            <a:r>
              <a:rPr lang="en-US" sz="2400" b="1" dirty="0">
                <a:solidFill>
                  <a:srgbClr val="7030A0"/>
                </a:solidFill>
              </a:rPr>
              <a:t>you can assign an employee to many projects</a:t>
            </a:r>
            <a:r>
              <a:rPr lang="en-US" sz="2400" dirty="0"/>
              <a:t> and a </a:t>
            </a:r>
            <a:r>
              <a:rPr lang="en-US" sz="2400" b="1" dirty="0">
                <a:solidFill>
                  <a:srgbClr val="7030A0"/>
                </a:solidFill>
              </a:rPr>
              <a:t>project can have many employees</a:t>
            </a:r>
            <a:r>
              <a:rPr lang="en-US" sz="2400" dirty="0"/>
              <a:t>.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4F565A6-1DA9-5D40-DF28-2CDCD9ACF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8" y="3751863"/>
            <a:ext cx="9474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0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3500" b="1" dirty="0">
                <a:latin typeface="Calibri Light (Headings)"/>
              </a:rPr>
              <a:t>Important points when drawing an ER Diagram</a:t>
            </a:r>
            <a:endParaRPr lang="en-PH" sz="35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24E41-F1FE-2431-4D04-1F7EAB20D8DC}"/>
              </a:ext>
            </a:extLst>
          </p:cNvPr>
          <p:cNvSpPr txBox="1"/>
          <p:nvPr/>
        </p:nvSpPr>
        <p:spPr>
          <a:xfrm>
            <a:off x="453521" y="1219190"/>
            <a:ext cx="11284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Identify all the entities</a:t>
            </a:r>
            <a:r>
              <a:rPr lang="en-US" sz="2100" dirty="0"/>
              <a:t>. Embed all the entities in a rectangle and label them properly.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Identify relationships </a:t>
            </a:r>
            <a:r>
              <a:rPr lang="en-US" sz="2100" dirty="0"/>
              <a:t>between entities and connect them using a diamond in the middle, illustrating the relationship. Do not connect relationships with each other.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Connect attributes </a:t>
            </a:r>
            <a:r>
              <a:rPr lang="en-US" sz="2100" dirty="0"/>
              <a:t>for entities and label them properly.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b="1" dirty="0">
                <a:solidFill>
                  <a:srgbClr val="0070C0"/>
                </a:solidFill>
              </a:rPr>
              <a:t>Eradicate</a:t>
            </a:r>
            <a:r>
              <a:rPr lang="en-US" sz="2100" dirty="0"/>
              <a:t> any redundant entities or relationships.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Make sure your ER Diagram </a:t>
            </a:r>
            <a:r>
              <a:rPr lang="en-US" sz="2100" b="1" dirty="0">
                <a:solidFill>
                  <a:srgbClr val="0070C0"/>
                </a:solidFill>
              </a:rPr>
              <a:t>supports all the data provided to design the database</a:t>
            </a:r>
            <a:r>
              <a:rPr lang="en-US" sz="21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100" dirty="0"/>
              <a:t>Effectively </a:t>
            </a:r>
            <a:r>
              <a:rPr lang="en-US" sz="2100" b="1" dirty="0">
                <a:solidFill>
                  <a:srgbClr val="0070C0"/>
                </a:solidFill>
              </a:rPr>
              <a:t>use colors </a:t>
            </a:r>
            <a:r>
              <a:rPr lang="en-US" sz="2100" dirty="0"/>
              <a:t>to highlight key areas in your diagrams.</a:t>
            </a:r>
          </a:p>
        </p:txBody>
      </p:sp>
    </p:spTree>
    <p:extLst>
      <p:ext uri="{BB962C8B-B14F-4D97-AF65-F5344CB8AC3E}">
        <p14:creationId xmlns:p14="http://schemas.microsoft.com/office/powerpoint/2010/main" val="65973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5400" b="1" dirty="0">
                <a:latin typeface="Calibri Light (Headings)"/>
              </a:rPr>
              <a:t>Database Design Phases</a:t>
            </a:r>
            <a:endParaRPr lang="en-PH" sz="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/>
              <a:t>CTADVDBL	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688CD2F-1ED5-A6AD-42AE-31C90E144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41656"/>
              </p:ext>
            </p:extLst>
          </p:nvPr>
        </p:nvGraphicFramePr>
        <p:xfrm>
          <a:off x="745534" y="1190071"/>
          <a:ext cx="10700932" cy="4183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8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995" y="179406"/>
            <a:ext cx="9144000" cy="855727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latin typeface="Calibri Light (Headings)"/>
              </a:rPr>
              <a:t>Outline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1E1A93-F537-F686-F8FF-2D0FD27C730A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Database Design and Design Phases</a:t>
            </a:r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What is an Entity Relationship Model?</a:t>
            </a:r>
            <a:r>
              <a:rPr lang="en-US" sz="2800" b="1" i="0" dirty="0">
                <a:effectLst/>
                <a:latin typeface="Calibri Light (Headings)"/>
              </a:rPr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Components of an ER Diagram</a:t>
            </a: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 </a:t>
            </a:r>
          </a:p>
          <a:p>
            <a:pPr algn="l"/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Entities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Attributes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Relationships</a:t>
            </a:r>
          </a:p>
          <a:p>
            <a:pPr algn="l"/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F9E71C6B-0FD2-D075-ADFB-1C5EED6A9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2996" y="1287994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an Entity-Relationship Model?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612013"/>
            <a:ext cx="11202196" cy="103913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Entity-Relationship Model </a:t>
            </a:r>
            <a:r>
              <a:rPr lang="en-US" dirty="0"/>
              <a:t>represents the </a:t>
            </a:r>
            <a:r>
              <a:rPr lang="en-US" b="1" dirty="0">
                <a:solidFill>
                  <a:srgbClr val="00B0F0"/>
                </a:solidFill>
              </a:rPr>
              <a:t>structure of the database </a:t>
            </a:r>
            <a:r>
              <a:rPr lang="en-US" dirty="0"/>
              <a:t>with the help of a </a:t>
            </a:r>
            <a:r>
              <a:rPr lang="en-US" b="1" dirty="0">
                <a:solidFill>
                  <a:srgbClr val="7030A0"/>
                </a:solidFill>
              </a:rPr>
              <a:t>diagram</a:t>
            </a:r>
            <a:r>
              <a:rPr lang="en-US" dirty="0"/>
              <a:t>. 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494902" y="2651145"/>
            <a:ext cx="112021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ER Modelling </a:t>
            </a:r>
            <a:r>
              <a:rPr lang="en-US" sz="2400" dirty="0"/>
              <a:t>is a systematic process to </a:t>
            </a:r>
            <a:r>
              <a:rPr lang="en-US" sz="2400" b="1" dirty="0">
                <a:solidFill>
                  <a:srgbClr val="00B0F0"/>
                </a:solidFill>
              </a:rPr>
              <a:t>design a database </a:t>
            </a:r>
            <a:r>
              <a:rPr lang="en-US" sz="2400" dirty="0"/>
              <a:t>as it would require you to analyze all data requirements before implementing your database.</a:t>
            </a:r>
            <a:endParaRPr lang="en-PH" sz="2400" dirty="0"/>
          </a:p>
        </p:txBody>
      </p:sp>
      <p:pic>
        <p:nvPicPr>
          <p:cNvPr id="5" name="Picture 4" descr="A person writing on a transparent board&#10;&#10;Description automatically generated">
            <a:extLst>
              <a:ext uri="{FF2B5EF4-FFF2-40B4-BE49-F238E27FC236}">
                <a16:creationId xmlns:a16="http://schemas.microsoft.com/office/drawing/2014/main" id="{58C83919-93D6-D0B1-C0E9-55F6CD0B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784" y="3659260"/>
            <a:ext cx="3505364" cy="2303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 with graphics and graphs&#10;&#10;Description automatically generated with medium confidence">
            <a:extLst>
              <a:ext uri="{FF2B5EF4-FFF2-40B4-BE49-F238E27FC236}">
                <a16:creationId xmlns:a16="http://schemas.microsoft.com/office/drawing/2014/main" id="{0FD5FA81-B2A6-2135-94F5-3EF7F73B2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2" y="3762111"/>
            <a:ext cx="6592020" cy="2097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75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What is an Entity Relationship Diagram?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88" y="1618319"/>
            <a:ext cx="5326912" cy="1039132"/>
          </a:xfrm>
        </p:spPr>
        <p:txBody>
          <a:bodyPr>
            <a:noAutofit/>
          </a:bodyPr>
          <a:lstStyle/>
          <a:p>
            <a:pPr algn="l"/>
            <a:r>
              <a:rPr lang="en-PH" dirty="0"/>
              <a:t>An </a:t>
            </a:r>
            <a:r>
              <a:rPr lang="en-PH" b="1" dirty="0">
                <a:solidFill>
                  <a:srgbClr val="00B050"/>
                </a:solidFill>
              </a:rPr>
              <a:t>Entity-relationship Diagram </a:t>
            </a:r>
            <a:r>
              <a:rPr lang="en-PH" dirty="0"/>
              <a:t>describes the </a:t>
            </a:r>
            <a:r>
              <a:rPr lang="en-PH" b="1" dirty="0">
                <a:solidFill>
                  <a:srgbClr val="0070C0"/>
                </a:solidFill>
              </a:rPr>
              <a:t>relationship of entities </a:t>
            </a:r>
            <a:r>
              <a:rPr lang="en-PH" dirty="0"/>
              <a:t>that need to be stored in a database.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85" y="1070783"/>
            <a:ext cx="5729227" cy="4054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464288" y="3429000"/>
            <a:ext cx="5326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ER Diagram is mainly a structural design for the database. It is a framework using </a:t>
            </a:r>
            <a:r>
              <a:rPr lang="en-PH" sz="2400" b="1" dirty="0">
                <a:solidFill>
                  <a:srgbClr val="0070C0"/>
                </a:solidFill>
              </a:rPr>
              <a:t>specialized symbols to define the relationship</a:t>
            </a:r>
          </a:p>
          <a:p>
            <a:pPr algn="l"/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5113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9" y="405837"/>
            <a:ext cx="5729227" cy="405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62517-97E3-D6B8-E6C6-9FD9A3B020CD}"/>
              </a:ext>
            </a:extLst>
          </p:cNvPr>
          <p:cNvSpPr txBox="1"/>
          <p:nvPr/>
        </p:nvSpPr>
        <p:spPr>
          <a:xfrm>
            <a:off x="101202" y="4866203"/>
            <a:ext cx="11989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ER diagram is created based on three main components, </a:t>
            </a:r>
            <a:r>
              <a:rPr lang="en-PH" sz="2400" b="1" dirty="0">
                <a:solidFill>
                  <a:srgbClr val="00B0F0"/>
                </a:solidFill>
              </a:rPr>
              <a:t>entities</a:t>
            </a:r>
            <a:r>
              <a:rPr lang="en-PH" sz="2400" dirty="0"/>
              <a:t>, </a:t>
            </a:r>
            <a:r>
              <a:rPr lang="en-PH" sz="2400" b="1" dirty="0">
                <a:solidFill>
                  <a:srgbClr val="FF0000"/>
                </a:solidFill>
              </a:rPr>
              <a:t>attributes</a:t>
            </a:r>
            <a:r>
              <a:rPr lang="en-PH" sz="2400" dirty="0"/>
              <a:t>, and </a:t>
            </a:r>
            <a:r>
              <a:rPr lang="en-PH" sz="2400" b="1" dirty="0">
                <a:solidFill>
                  <a:srgbClr val="00B050"/>
                </a:solidFill>
              </a:rPr>
              <a:t>relationships</a:t>
            </a:r>
            <a:r>
              <a:rPr lang="en-PH" sz="2400" dirty="0"/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1934A3-663D-46B3-E164-18685D8885BA}"/>
              </a:ext>
            </a:extLst>
          </p:cNvPr>
          <p:cNvGrpSpPr/>
          <p:nvPr/>
        </p:nvGrpSpPr>
        <p:grpSpPr>
          <a:xfrm>
            <a:off x="3914077" y="2598234"/>
            <a:ext cx="4545982" cy="999096"/>
            <a:chOff x="3914077" y="2598234"/>
            <a:chExt cx="4545982" cy="99909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FEC991-796F-34E4-628B-0804811050C0}"/>
                </a:ext>
              </a:extLst>
            </p:cNvPr>
            <p:cNvSpPr/>
            <p:nvPr/>
          </p:nvSpPr>
          <p:spPr>
            <a:xfrm>
              <a:off x="3914077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2250" y="188963"/>
                    <a:pt x="363408" y="-5334"/>
                    <a:pt x="786162" y="0"/>
                  </a:cubicBezTo>
                  <a:cubicBezTo>
                    <a:pt x="1193827" y="-13561"/>
                    <a:pt x="1598935" y="178547"/>
                    <a:pt x="1572324" y="499548"/>
                  </a:cubicBezTo>
                  <a:cubicBezTo>
                    <a:pt x="1659188" y="789119"/>
                    <a:pt x="1250178" y="992857"/>
                    <a:pt x="786162" y="999096"/>
                  </a:cubicBezTo>
                  <a:cubicBezTo>
                    <a:pt x="380978" y="985184"/>
                    <a:pt x="7511" y="79312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25889905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00B0F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97A9E4-BE0D-E562-AC1A-9F715DB23CD1}"/>
                </a:ext>
              </a:extLst>
            </p:cNvPr>
            <p:cNvSpPr/>
            <p:nvPr/>
          </p:nvSpPr>
          <p:spPr>
            <a:xfrm>
              <a:off x="6887735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9250" y="165277"/>
                    <a:pt x="377849" y="43448"/>
                    <a:pt x="786162" y="0"/>
                  </a:cubicBezTo>
                  <a:cubicBezTo>
                    <a:pt x="1250831" y="-32782"/>
                    <a:pt x="1512104" y="212337"/>
                    <a:pt x="1572324" y="499548"/>
                  </a:cubicBezTo>
                  <a:cubicBezTo>
                    <a:pt x="1578426" y="868912"/>
                    <a:pt x="1165067" y="949572"/>
                    <a:pt x="786162" y="999096"/>
                  </a:cubicBezTo>
                  <a:cubicBezTo>
                    <a:pt x="347032" y="957041"/>
                    <a:pt x="-34508" y="75370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5606535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4B2E5E3-C311-CA2A-51D2-69CB6E0EBAE7}"/>
              </a:ext>
            </a:extLst>
          </p:cNvPr>
          <p:cNvSpPr/>
          <p:nvPr/>
        </p:nvSpPr>
        <p:spPr>
          <a:xfrm>
            <a:off x="5634763" y="2736417"/>
            <a:ext cx="1068661" cy="722730"/>
          </a:xfrm>
          <a:custGeom>
            <a:avLst/>
            <a:gdLst>
              <a:gd name="connsiteX0" fmla="*/ 0 w 1068661"/>
              <a:gd name="connsiteY0" fmla="*/ 361365 h 722730"/>
              <a:gd name="connsiteX1" fmla="*/ 534331 w 1068661"/>
              <a:gd name="connsiteY1" fmla="*/ 0 h 722730"/>
              <a:gd name="connsiteX2" fmla="*/ 1068662 w 1068661"/>
              <a:gd name="connsiteY2" fmla="*/ 361365 h 722730"/>
              <a:gd name="connsiteX3" fmla="*/ 534331 w 1068661"/>
              <a:gd name="connsiteY3" fmla="*/ 722730 h 722730"/>
              <a:gd name="connsiteX4" fmla="*/ 0 w 1068661"/>
              <a:gd name="connsiteY4" fmla="*/ 361365 h 7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661" h="722730" extrusionOk="0">
                <a:moveTo>
                  <a:pt x="0" y="361365"/>
                </a:moveTo>
                <a:cubicBezTo>
                  <a:pt x="33334" y="189316"/>
                  <a:pt x="216514" y="-21425"/>
                  <a:pt x="534331" y="0"/>
                </a:cubicBezTo>
                <a:cubicBezTo>
                  <a:pt x="784408" y="20814"/>
                  <a:pt x="1077467" y="150291"/>
                  <a:pt x="1068662" y="361365"/>
                </a:cubicBezTo>
                <a:cubicBezTo>
                  <a:pt x="1078987" y="561661"/>
                  <a:pt x="820964" y="734695"/>
                  <a:pt x="534331" y="722730"/>
                </a:cubicBezTo>
                <a:cubicBezTo>
                  <a:pt x="234854" y="708358"/>
                  <a:pt x="25366" y="588313"/>
                  <a:pt x="0" y="361365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4285970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8F5D23-E35B-B5CA-E337-86C4A243EECA}"/>
              </a:ext>
            </a:extLst>
          </p:cNvPr>
          <p:cNvGrpSpPr/>
          <p:nvPr/>
        </p:nvGrpSpPr>
        <p:grpSpPr>
          <a:xfrm>
            <a:off x="3231384" y="1113241"/>
            <a:ext cx="5716534" cy="1527621"/>
            <a:chOff x="3231384" y="1113241"/>
            <a:chExt cx="5716534" cy="152762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DC4D58-E31A-5965-358A-27CE56E12A52}"/>
                </a:ext>
              </a:extLst>
            </p:cNvPr>
            <p:cNvSpPr/>
            <p:nvPr/>
          </p:nvSpPr>
          <p:spPr>
            <a:xfrm>
              <a:off x="3231384" y="178656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25A58E-E076-C3A5-81F6-94418B1F1759}"/>
                </a:ext>
              </a:extLst>
            </p:cNvPr>
            <p:cNvSpPr/>
            <p:nvPr/>
          </p:nvSpPr>
          <p:spPr>
            <a:xfrm>
              <a:off x="4000502" y="1113241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E914D2-A067-AFF9-9731-1F41398A9B4C}"/>
                </a:ext>
              </a:extLst>
            </p:cNvPr>
            <p:cNvSpPr/>
            <p:nvPr/>
          </p:nvSpPr>
          <p:spPr>
            <a:xfrm>
              <a:off x="4875872" y="1780676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6E0AA9-A720-C72B-81DE-D1FD06EDCD64}"/>
                </a:ext>
              </a:extLst>
            </p:cNvPr>
            <p:cNvSpPr/>
            <p:nvPr/>
          </p:nvSpPr>
          <p:spPr>
            <a:xfrm>
              <a:off x="6277206" y="1693213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F85AE9-B251-89DC-3B7A-748AF98C8084}"/>
                </a:ext>
              </a:extLst>
            </p:cNvPr>
            <p:cNvSpPr/>
            <p:nvPr/>
          </p:nvSpPr>
          <p:spPr>
            <a:xfrm>
              <a:off x="7726860" y="1618170"/>
              <a:ext cx="1221058" cy="854301"/>
            </a:xfrm>
            <a:custGeom>
              <a:avLst/>
              <a:gdLst>
                <a:gd name="connsiteX0" fmla="*/ 0 w 1221058"/>
                <a:gd name="connsiteY0" fmla="*/ 427151 h 854301"/>
                <a:gd name="connsiteX1" fmla="*/ 610529 w 1221058"/>
                <a:gd name="connsiteY1" fmla="*/ 0 h 854301"/>
                <a:gd name="connsiteX2" fmla="*/ 1221058 w 1221058"/>
                <a:gd name="connsiteY2" fmla="*/ 427151 h 854301"/>
                <a:gd name="connsiteX3" fmla="*/ 610529 w 1221058"/>
                <a:gd name="connsiteY3" fmla="*/ 854302 h 854301"/>
                <a:gd name="connsiteX4" fmla="*/ 0 w 1221058"/>
                <a:gd name="connsiteY4" fmla="*/ 427151 h 8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58" h="854301" extrusionOk="0">
                  <a:moveTo>
                    <a:pt x="0" y="427151"/>
                  </a:moveTo>
                  <a:cubicBezTo>
                    <a:pt x="35929" y="188109"/>
                    <a:pt x="336828" y="22387"/>
                    <a:pt x="610529" y="0"/>
                  </a:cubicBezTo>
                  <a:cubicBezTo>
                    <a:pt x="950755" y="-9869"/>
                    <a:pt x="1197447" y="234228"/>
                    <a:pt x="1221058" y="427151"/>
                  </a:cubicBezTo>
                  <a:cubicBezTo>
                    <a:pt x="1251664" y="648799"/>
                    <a:pt x="942767" y="879296"/>
                    <a:pt x="610529" y="854302"/>
                  </a:cubicBezTo>
                  <a:cubicBezTo>
                    <a:pt x="293221" y="883975"/>
                    <a:pt x="9361" y="664608"/>
                    <a:pt x="0" y="427151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24496277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04291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8A8D1967-A3F8-FFDE-D8DB-7BDF8FC3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9" y="405837"/>
            <a:ext cx="5729227" cy="405453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D1934A3-663D-46B3-E164-18685D8885BA}"/>
              </a:ext>
            </a:extLst>
          </p:cNvPr>
          <p:cNvGrpSpPr/>
          <p:nvPr/>
        </p:nvGrpSpPr>
        <p:grpSpPr>
          <a:xfrm>
            <a:off x="3914077" y="2598234"/>
            <a:ext cx="4545982" cy="999096"/>
            <a:chOff x="3914077" y="2598234"/>
            <a:chExt cx="4545982" cy="99909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FEC991-796F-34E4-628B-0804811050C0}"/>
                </a:ext>
              </a:extLst>
            </p:cNvPr>
            <p:cNvSpPr/>
            <p:nvPr/>
          </p:nvSpPr>
          <p:spPr>
            <a:xfrm>
              <a:off x="3914077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2250" y="188963"/>
                    <a:pt x="363408" y="-5334"/>
                    <a:pt x="786162" y="0"/>
                  </a:cubicBezTo>
                  <a:cubicBezTo>
                    <a:pt x="1193827" y="-13561"/>
                    <a:pt x="1598935" y="178547"/>
                    <a:pt x="1572324" y="499548"/>
                  </a:cubicBezTo>
                  <a:cubicBezTo>
                    <a:pt x="1659188" y="789119"/>
                    <a:pt x="1250178" y="992857"/>
                    <a:pt x="786162" y="999096"/>
                  </a:cubicBezTo>
                  <a:cubicBezTo>
                    <a:pt x="380978" y="985184"/>
                    <a:pt x="7511" y="79312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225889905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00B0F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97A9E4-BE0D-E562-AC1A-9F715DB23CD1}"/>
                </a:ext>
              </a:extLst>
            </p:cNvPr>
            <p:cNvSpPr/>
            <p:nvPr/>
          </p:nvSpPr>
          <p:spPr>
            <a:xfrm>
              <a:off x="6887735" y="2598234"/>
              <a:ext cx="1572324" cy="999096"/>
            </a:xfrm>
            <a:custGeom>
              <a:avLst/>
              <a:gdLst>
                <a:gd name="connsiteX0" fmla="*/ 0 w 1572324"/>
                <a:gd name="connsiteY0" fmla="*/ 499548 h 999096"/>
                <a:gd name="connsiteX1" fmla="*/ 786162 w 1572324"/>
                <a:gd name="connsiteY1" fmla="*/ 0 h 999096"/>
                <a:gd name="connsiteX2" fmla="*/ 1572324 w 1572324"/>
                <a:gd name="connsiteY2" fmla="*/ 499548 h 999096"/>
                <a:gd name="connsiteX3" fmla="*/ 786162 w 1572324"/>
                <a:gd name="connsiteY3" fmla="*/ 999096 h 999096"/>
                <a:gd name="connsiteX4" fmla="*/ 0 w 1572324"/>
                <a:gd name="connsiteY4" fmla="*/ 499548 h 99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24" h="999096" extrusionOk="0">
                  <a:moveTo>
                    <a:pt x="0" y="499548"/>
                  </a:moveTo>
                  <a:cubicBezTo>
                    <a:pt x="49250" y="165277"/>
                    <a:pt x="377849" y="43448"/>
                    <a:pt x="786162" y="0"/>
                  </a:cubicBezTo>
                  <a:cubicBezTo>
                    <a:pt x="1250831" y="-32782"/>
                    <a:pt x="1512104" y="212337"/>
                    <a:pt x="1572324" y="499548"/>
                  </a:cubicBezTo>
                  <a:cubicBezTo>
                    <a:pt x="1578426" y="868912"/>
                    <a:pt x="1165067" y="949572"/>
                    <a:pt x="786162" y="999096"/>
                  </a:cubicBezTo>
                  <a:cubicBezTo>
                    <a:pt x="347032" y="957041"/>
                    <a:pt x="-34508" y="753708"/>
                    <a:pt x="0" y="499548"/>
                  </a:cubicBezTo>
                  <a:close/>
                </a:path>
              </a:pathLst>
            </a:custGeom>
            <a:noFill/>
            <a:ln w="57150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5606535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4B2E5E3-C311-CA2A-51D2-69CB6E0EBAE7}"/>
              </a:ext>
            </a:extLst>
          </p:cNvPr>
          <p:cNvSpPr/>
          <p:nvPr/>
        </p:nvSpPr>
        <p:spPr>
          <a:xfrm>
            <a:off x="5634763" y="2736417"/>
            <a:ext cx="1068661" cy="722730"/>
          </a:xfrm>
          <a:custGeom>
            <a:avLst/>
            <a:gdLst>
              <a:gd name="connsiteX0" fmla="*/ 0 w 1068661"/>
              <a:gd name="connsiteY0" fmla="*/ 361365 h 722730"/>
              <a:gd name="connsiteX1" fmla="*/ 534331 w 1068661"/>
              <a:gd name="connsiteY1" fmla="*/ 0 h 722730"/>
              <a:gd name="connsiteX2" fmla="*/ 1068662 w 1068661"/>
              <a:gd name="connsiteY2" fmla="*/ 361365 h 722730"/>
              <a:gd name="connsiteX3" fmla="*/ 534331 w 1068661"/>
              <a:gd name="connsiteY3" fmla="*/ 722730 h 722730"/>
              <a:gd name="connsiteX4" fmla="*/ 0 w 1068661"/>
              <a:gd name="connsiteY4" fmla="*/ 361365 h 72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661" h="722730" extrusionOk="0">
                <a:moveTo>
                  <a:pt x="0" y="361365"/>
                </a:moveTo>
                <a:cubicBezTo>
                  <a:pt x="33334" y="189316"/>
                  <a:pt x="216514" y="-21425"/>
                  <a:pt x="534331" y="0"/>
                </a:cubicBezTo>
                <a:cubicBezTo>
                  <a:pt x="784408" y="20814"/>
                  <a:pt x="1077467" y="150291"/>
                  <a:pt x="1068662" y="361365"/>
                </a:cubicBezTo>
                <a:cubicBezTo>
                  <a:pt x="1078987" y="561661"/>
                  <a:pt x="820964" y="734695"/>
                  <a:pt x="534331" y="722730"/>
                </a:cubicBezTo>
                <a:cubicBezTo>
                  <a:pt x="234854" y="708358"/>
                  <a:pt x="25366" y="588313"/>
                  <a:pt x="0" y="361365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4285970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7354C-9C74-257C-1018-4A00194A2F17}"/>
              </a:ext>
            </a:extLst>
          </p:cNvPr>
          <p:cNvSpPr txBox="1"/>
          <p:nvPr/>
        </p:nvSpPr>
        <p:spPr>
          <a:xfrm>
            <a:off x="395339" y="4688791"/>
            <a:ext cx="11401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following diagram showcases two entities - </a:t>
            </a:r>
            <a:r>
              <a:rPr lang="en-US" sz="2400" b="1" dirty="0">
                <a:solidFill>
                  <a:srgbClr val="00B0F0"/>
                </a:solidFill>
              </a:rPr>
              <a:t>Student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Course</a:t>
            </a:r>
            <a:r>
              <a:rPr lang="en-US" sz="2400" dirty="0"/>
              <a:t>, and their relationship, </a:t>
            </a:r>
            <a:r>
              <a:rPr lang="en-US" sz="2400" b="1" dirty="0">
                <a:solidFill>
                  <a:srgbClr val="00B050"/>
                </a:solidFill>
              </a:rPr>
              <a:t>study </a:t>
            </a:r>
            <a:r>
              <a:rPr lang="en-US" sz="2400" dirty="0"/>
              <a:t>which describes that a student studies in a course of their choosing.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9509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1482</TotalTime>
  <Words>1610</Words>
  <Application>Microsoft Macintosh PowerPoint</Application>
  <PresentationFormat>Widescreen</PresentationFormat>
  <Paragraphs>274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Entity-Relationship Model</vt:lpstr>
      <vt:lpstr>Outline</vt:lpstr>
      <vt:lpstr>Database Design</vt:lpstr>
      <vt:lpstr>Database Design Phases</vt:lpstr>
      <vt:lpstr>Outline</vt:lpstr>
      <vt:lpstr>What is an Entity-Relationship Model?</vt:lpstr>
      <vt:lpstr>What is an Entity Relationship Diagram?</vt:lpstr>
      <vt:lpstr>PowerPoint Presentation</vt:lpstr>
      <vt:lpstr>PowerPoint Presentation</vt:lpstr>
      <vt:lpstr>PowerPoint Presentation</vt:lpstr>
      <vt:lpstr>PowerPoint Presentation</vt:lpstr>
      <vt:lpstr>Why do we need to use ER diagrams?</vt:lpstr>
      <vt:lpstr>Symbols used in ER diagrams</vt:lpstr>
      <vt:lpstr>Outline</vt:lpstr>
      <vt:lpstr>Components of an ER diagram</vt:lpstr>
      <vt:lpstr>Outline</vt:lpstr>
      <vt:lpstr>Entities</vt:lpstr>
      <vt:lpstr>Weak Entities</vt:lpstr>
      <vt:lpstr>Other examples of weak entities</vt:lpstr>
      <vt:lpstr>Strong Entity vs Weak Entity</vt:lpstr>
      <vt:lpstr>Outline</vt:lpstr>
      <vt:lpstr>Attribute</vt:lpstr>
      <vt:lpstr>Key Attribute</vt:lpstr>
      <vt:lpstr>Key Attribute (continued)</vt:lpstr>
      <vt:lpstr>Composite Attribute</vt:lpstr>
      <vt:lpstr>Multivalued Attribute</vt:lpstr>
      <vt:lpstr>Derived Attribute</vt:lpstr>
      <vt:lpstr>Outline</vt:lpstr>
      <vt:lpstr>Relationship</vt:lpstr>
      <vt:lpstr>One-to-One Relationship</vt:lpstr>
      <vt:lpstr>One-to-Many Relationship</vt:lpstr>
      <vt:lpstr>Many-to-One Relationship</vt:lpstr>
      <vt:lpstr>Many-to-Many Relationship</vt:lpstr>
      <vt:lpstr>Important points when drawing an 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330</cp:revision>
  <dcterms:created xsi:type="dcterms:W3CDTF">2022-05-11T03:47:05Z</dcterms:created>
  <dcterms:modified xsi:type="dcterms:W3CDTF">2024-01-25T04:04:58Z</dcterms:modified>
</cp:coreProperties>
</file>