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335" r:id="rId2"/>
    <p:sldId id="364" r:id="rId3"/>
    <p:sldId id="374" r:id="rId4"/>
    <p:sldId id="375" r:id="rId5"/>
    <p:sldId id="391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0" r:id="rId19"/>
    <p:sldId id="389" r:id="rId2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710" y="4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E804D5-5C74-4A9F-8A68-5DF6CBE5A8A4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77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917306D-C9BB-4AF2-9ABF-F0D4238FAF2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522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767A34-2071-4CEB-BCFE-CEFF4689DF7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501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7A05BF-A62B-400C-AE95-AB1EFA77D77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5269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19C2B1B-6536-4983-93FB-4EBD4D016F9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2969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E804D5-5C74-4A9F-8A68-5DF6CBE5A8A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4744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A651D27-9A72-46DB-B0A6-D0974EEAE235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3220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56DFA0-F134-498B-8C0D-BC534A84753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942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84E01E-BD55-4043-932D-0AEEFE596267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692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B2F9AC-7BAA-48C5-8254-FCAFE75F4CA1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6491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925163-8043-48D4-AF80-84CA67F459C4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999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9DE83E-29DE-423A-B172-9AB788D4FE4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3283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E32774-8C5B-4D7C-971A-8392A5BB9D7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2044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B654660-8A51-463C-AF6D-1D793023B69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8815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58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875520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9030494" y="546798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27: Formal-Relational Query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Safety of Expressions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531100" cy="4876800"/>
          </a:xfrm>
        </p:spPr>
        <p:txBody>
          <a:bodyPr/>
          <a:lstStyle/>
          <a:p>
            <a:r>
              <a:rPr lang="en-US" altLang="en-US" dirty="0"/>
              <a:t>It is possible to write tuple calculus expressions that generate infinite relations.</a:t>
            </a:r>
          </a:p>
          <a:p>
            <a:r>
              <a:rPr lang="en-US" altLang="en-US" dirty="0"/>
              <a:t>For example, { t | </a:t>
            </a:r>
            <a:r>
              <a:rPr lang="en-US" altLang="en-US" dirty="0">
                <a:sym typeface="Symbol" panose="05050102010706020507" pitchFamily="18" charset="2"/>
              </a:rPr>
              <a:t>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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} results in an infinite relation if the domain of any attribute of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infinite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To guard against the problem, we restrict the set of allowable expressions to safe expressions.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{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tuple relational calculus is </a:t>
            </a:r>
            <a:r>
              <a:rPr lang="en-US" altLang="en-US" i="1" dirty="0">
                <a:sym typeface="Symbol" panose="05050102010706020507" pitchFamily="18" charset="2"/>
              </a:rPr>
              <a:t>safe</a:t>
            </a:r>
            <a:r>
              <a:rPr lang="en-US" altLang="en-US" dirty="0">
                <a:sym typeface="Symbol" panose="05050102010706020507" pitchFamily="18" charset="2"/>
              </a:rPr>
              <a:t> if every component of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appears in one of the relations, tuples, or constants that appear in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en-US" dirty="0"/>
              <a:t>NOTE: this is more than just a syntax condition. </a:t>
            </a:r>
          </a:p>
          <a:p>
            <a:pPr lvl="2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{ </a:t>
            </a:r>
            <a:r>
              <a:rPr lang="en-US" altLang="en-US" i="1" dirty="0"/>
              <a:t>t</a:t>
            </a:r>
            <a:r>
              <a:rPr lang="en-US" altLang="en-US" dirty="0"/>
              <a:t> | </a:t>
            </a:r>
            <a:r>
              <a:rPr lang="en-US" altLang="en-US" i="1" dirty="0"/>
              <a:t>t </a:t>
            </a:r>
            <a:r>
              <a:rPr lang="en-US" altLang="en-US" dirty="0"/>
              <a:t>[</a:t>
            </a:r>
            <a:r>
              <a:rPr lang="en-US" altLang="en-US" i="1" dirty="0"/>
              <a:t>A</a:t>
            </a:r>
            <a:r>
              <a:rPr lang="en-US" altLang="en-US" dirty="0"/>
              <a:t>] = 5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b="1" dirty="0"/>
              <a:t>true</a:t>
            </a:r>
            <a:r>
              <a:rPr lang="en-US" altLang="en-US" dirty="0"/>
              <a:t> } is not safe --- it defines an infinite set with attribute values that do not appear in any relation or tuples or constants in </a:t>
            </a:r>
            <a:r>
              <a:rPr lang="en-US" altLang="en-US" i="1" dirty="0"/>
              <a:t>P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506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Safety of Expressions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712183" cy="4903787"/>
          </a:xfrm>
        </p:spPr>
        <p:txBody>
          <a:bodyPr/>
          <a:lstStyle/>
          <a:p>
            <a:r>
              <a:rPr lang="en-US" altLang="en-US" dirty="0"/>
              <a:t>Consider again that query to find all students who have taken all courses offered in the Biology department</a:t>
            </a:r>
          </a:p>
          <a:p>
            <a:pPr lvl="1"/>
            <a:r>
              <a:rPr lang="en-US" altLang="en-US" dirty="0"/>
              <a:t>    {</a:t>
            </a:r>
            <a:r>
              <a:rPr lang="en-US" altLang="en-US" i="1" dirty="0"/>
              <a:t>t </a:t>
            </a:r>
            <a:r>
              <a:rPr lang="en-US" altLang="en-US" dirty="0"/>
              <a:t>|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student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]) 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(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course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]=“Biology” 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</a:t>
            </a:r>
            <a:r>
              <a:rPr lang="en-US" altLang="en-US" i="1" dirty="0">
                <a:sym typeface="Symbol" panose="05050102010706020507" pitchFamily="18" charset="2"/>
              </a:rPr>
              <a:t> s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takes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 ] 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    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course_id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course_id</a:t>
            </a:r>
            <a:r>
              <a:rPr lang="en-US" altLang="en-US" dirty="0">
                <a:sym typeface="Symbol" panose="05050102010706020507" pitchFamily="18" charset="2"/>
              </a:rPr>
              <a:t>]))}</a:t>
            </a:r>
          </a:p>
          <a:p>
            <a:r>
              <a:rPr lang="en-US" altLang="en-US" dirty="0"/>
              <a:t>Without the existential quantification on student, the above query would be unsafe if the Biology department has not offered any courses. </a:t>
            </a:r>
          </a:p>
        </p:txBody>
      </p:sp>
    </p:spTree>
    <p:extLst>
      <p:ext uri="{BB962C8B-B14F-4D97-AF65-F5344CB8AC3E}">
        <p14:creationId xmlns:p14="http://schemas.microsoft.com/office/powerpoint/2010/main" val="169582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Domain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388808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Domain Relational Calculus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585537" cy="4876800"/>
          </a:xfrm>
        </p:spPr>
        <p:txBody>
          <a:bodyPr/>
          <a:lstStyle/>
          <a:p>
            <a:r>
              <a:rPr lang="en-US" altLang="en-US" dirty="0"/>
              <a:t>A nonprocedural query language equivalent in power to the tuple relational calculus</a:t>
            </a:r>
          </a:p>
          <a:p>
            <a:r>
              <a:rPr lang="en-US" altLang="en-US" dirty="0"/>
              <a:t>Each query is an expression of the form: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{ </a:t>
            </a:r>
            <a:r>
              <a:rPr lang="en-US" altLang="en-US" dirty="0">
                <a:sym typeface="Symbol" panose="05050102010706020507" pitchFamily="18" charset="2"/>
              </a:rPr>
              <a:t>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sz="1900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, x</a:t>
            </a:r>
            <a:r>
              <a:rPr lang="en-US" altLang="en-US" sz="1900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 |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sz="19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sz="1900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sz="21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sz="2100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x</a:t>
            </a:r>
            <a:r>
              <a:rPr lang="en-US" altLang="en-US" sz="2100" i="1" baseline="-25000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represent domain variables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altLang="en-US" i="1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47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808913" cy="3590925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n-US" dirty="0"/>
              <a:t>Find the </a:t>
            </a:r>
            <a:r>
              <a:rPr lang="en-US" altLang="en-US" i="1" dirty="0"/>
              <a:t>ID, name, dept_name, salary  </a:t>
            </a:r>
            <a:r>
              <a:rPr lang="en-US" altLang="en-US" dirty="0"/>
              <a:t>for instructors whose salary is greater than $80,000</a:t>
            </a:r>
          </a:p>
          <a:p>
            <a:pPr lvl="1">
              <a:tabLst>
                <a:tab pos="3195638" algn="ctr"/>
              </a:tabLst>
            </a:pPr>
            <a:r>
              <a:rPr lang="en-US" altLang="en-US" dirty="0"/>
              <a:t>{</a:t>
            </a:r>
            <a:r>
              <a:rPr lang="en-US" altLang="en-US" i="1" dirty="0"/>
              <a:t>&lt; i, n, d, s&gt; </a:t>
            </a:r>
            <a:r>
              <a:rPr lang="en-US" altLang="en-US" dirty="0"/>
              <a:t>| </a:t>
            </a:r>
            <a:r>
              <a:rPr lang="en-US" altLang="en-US" i="1" dirty="0"/>
              <a:t> &lt; i, n, d, s&gt;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 As in the previous query, but output only the </a:t>
            </a:r>
            <a:r>
              <a:rPr lang="en-US" altLang="en-US" i="1" dirty="0"/>
              <a:t>ID</a:t>
            </a:r>
            <a:r>
              <a:rPr lang="en-US" altLang="en-US" dirty="0"/>
              <a:t> attribute value</a:t>
            </a:r>
          </a:p>
          <a:p>
            <a:pPr lvl="1">
              <a:tabLst>
                <a:tab pos="3195638" algn="ctr"/>
              </a:tabLst>
            </a:pPr>
            <a:r>
              <a:rPr lang="en-US" altLang="en-US" dirty="0"/>
              <a:t>{</a:t>
            </a:r>
            <a:r>
              <a:rPr lang="en-US" altLang="en-US" i="1" dirty="0"/>
              <a:t>&lt; i&gt; </a:t>
            </a:r>
            <a:r>
              <a:rPr lang="en-US" altLang="en-US" dirty="0"/>
              <a:t> |</a:t>
            </a:r>
            <a:r>
              <a:rPr lang="en-US" altLang="en-US" i="1" dirty="0"/>
              <a:t> &lt; i, n, d, s&gt;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Find the names of all instructors whose department is in the Watson building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dirty="0"/>
              <a:t>         {</a:t>
            </a:r>
            <a:r>
              <a:rPr lang="en-US" altLang="en-US" i="1" dirty="0"/>
              <a:t>&lt; n &gt; </a:t>
            </a:r>
            <a:r>
              <a:rPr lang="en-US" altLang="en-US" dirty="0"/>
              <a:t>| 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i="1" dirty="0">
                <a:sym typeface="Symbol" panose="05050102010706020507" pitchFamily="18" charset="2"/>
              </a:rPr>
              <a:t>i, d, s (&lt;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i, n, d, s</a:t>
            </a:r>
            <a:r>
              <a:rPr lang="en-US" altLang="en-US" dirty="0">
                <a:sym typeface="Symbol" panose="05050102010706020507" pitchFamily="18" charset="2"/>
              </a:rPr>
              <a:t> &gt;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instructor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  b, a (&lt;</a:t>
            </a:r>
            <a:r>
              <a:rPr lang="en-US" altLang="en-US" i="1" dirty="0">
                <a:sym typeface="Symbol" panose="05050102010706020507" pitchFamily="18" charset="2"/>
              </a:rPr>
              <a:t> d, b, a&gt;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department  </a:t>
            </a:r>
            <a:r>
              <a:rPr lang="en-US" altLang="en-US" dirty="0">
                <a:sym typeface="Symbol" panose="05050102010706020507" pitchFamily="18" charset="2"/>
              </a:rPr>
              <a:t> 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“Watson” ))}</a:t>
            </a:r>
          </a:p>
          <a:p>
            <a:pPr lvl="1">
              <a:tabLst>
                <a:tab pos="3195638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sz="20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1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  <p:bldP spid="7598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7775" y="1784350"/>
            <a:ext cx="71342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/>
              <a:t>{</a:t>
            </a:r>
            <a:r>
              <a:rPr kumimoji="1" lang="en-US" altLang="en-US" i="1"/>
              <a:t>&lt;c&gt; </a:t>
            </a:r>
            <a:r>
              <a:rPr kumimoji="1" lang="en-US" altLang="en-US"/>
              <a:t>|</a:t>
            </a:r>
            <a:r>
              <a:rPr kumimoji="1" lang="en-US" altLang="en-US" i="1"/>
              <a:t>  </a:t>
            </a:r>
            <a:r>
              <a:rPr kumimoji="1" lang="en-US" altLang="en-US">
                <a:sym typeface="Symbol" panose="05050102010706020507" pitchFamily="18" charset="2"/>
              </a:rPr>
              <a:t></a:t>
            </a:r>
            <a:r>
              <a:rPr kumimoji="1" lang="en-US" altLang="en-US" i="1">
                <a:sym typeface="Symbol" panose="05050102010706020507" pitchFamily="18" charset="2"/>
              </a:rPr>
              <a:t> a, s, y, b, r, t  </a:t>
            </a:r>
            <a:r>
              <a:rPr kumimoji="1" lang="en-US" altLang="en-US">
                <a:sym typeface="Symbol" panose="05050102010706020507" pitchFamily="18" charset="2"/>
              </a:rPr>
              <a:t>( &lt;</a:t>
            </a:r>
            <a:r>
              <a:rPr kumimoji="1" lang="en-US" altLang="en-US" i="1">
                <a:sym typeface="Symbol" panose="05050102010706020507" pitchFamily="18" charset="2"/>
              </a:rPr>
              <a:t>c, a, s, y, b, r, t</a:t>
            </a:r>
            <a:r>
              <a:rPr kumimoji="1" lang="en-US" altLang="en-US">
                <a:sym typeface="Symbol" panose="05050102010706020507" pitchFamily="18" charset="2"/>
              </a:rPr>
              <a:t> &gt;</a:t>
            </a:r>
            <a:r>
              <a:rPr kumimoji="1"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>
                <a:sym typeface="Symbol" panose="05050102010706020507" pitchFamily="18" charset="2"/>
              </a:rPr>
              <a:t> </a:t>
            </a:r>
            <a:r>
              <a:rPr kumimoji="1" lang="en-US" altLang="en-US" i="1">
                <a:sym typeface="Symbol" panose="05050102010706020507" pitchFamily="18" charset="2"/>
              </a:rPr>
              <a:t>section  </a:t>
            </a:r>
            <a:r>
              <a:rPr kumimoji="1" lang="en-US" altLang="en-US" sz="1600">
                <a:sym typeface="Symbol" panose="05050102010706020507" pitchFamily="18" charset="2"/>
              </a:rPr>
              <a:t> 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“Fall”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2009</a:t>
            </a:r>
            <a:r>
              <a:rPr kumimoji="1" lang="en-US" altLang="en-US">
                <a:sym typeface="Symbol" panose="05050102010706020507" pitchFamily="18" charset="2"/>
              </a:rPr>
              <a:t> )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v  </a:t>
            </a:r>
            <a:r>
              <a:rPr kumimoji="1" lang="en-US" altLang="en-US" i="1">
                <a:sym typeface="Symbol" panose="05050102010706020507" pitchFamily="18" charset="2"/>
              </a:rPr>
              <a:t>a, s, y, b, r, t </a:t>
            </a:r>
            <a:r>
              <a:rPr kumimoji="1" lang="en-US" altLang="en-US" sz="1600">
                <a:sym typeface="Symbol" panose="05050102010706020507" pitchFamily="18" charset="2"/>
              </a:rPr>
              <a:t>( </a:t>
            </a:r>
            <a:r>
              <a:rPr kumimoji="1" lang="en-US" altLang="en-US">
                <a:sym typeface="Symbol" panose="05050102010706020507" pitchFamily="18" charset="2"/>
              </a:rPr>
              <a:t>&lt;</a:t>
            </a:r>
            <a:r>
              <a:rPr kumimoji="1" lang="en-US" altLang="en-US" i="1">
                <a:sym typeface="Symbol" panose="05050102010706020507" pitchFamily="18" charset="2"/>
              </a:rPr>
              <a:t>c, a, s, y, b, r, t</a:t>
            </a:r>
            <a:r>
              <a:rPr kumimoji="1" lang="en-US" altLang="en-US">
                <a:sym typeface="Symbol" panose="05050102010706020507" pitchFamily="18" charset="2"/>
              </a:rPr>
              <a:t> &gt;</a:t>
            </a:r>
            <a:r>
              <a:rPr kumimoji="1"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>
                <a:sym typeface="Symbol" panose="05050102010706020507" pitchFamily="18" charset="2"/>
              </a:rPr>
              <a:t> </a:t>
            </a:r>
            <a:r>
              <a:rPr kumimoji="1" lang="en-US" altLang="en-US" i="1">
                <a:sym typeface="Symbol" panose="05050102010706020507" pitchFamily="18" charset="2"/>
              </a:rPr>
              <a:t>section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]</a:t>
            </a:r>
            <a:r>
              <a:rPr kumimoji="1" lang="en-US" altLang="en-US">
                <a:sym typeface="Symbol" panose="05050102010706020507" pitchFamily="18" charset="2"/>
              </a:rPr>
              <a:t>   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“Spring”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</a:t>
            </a:r>
            <a:r>
              <a:rPr kumimoji="1" lang="en-US" altLang="en-US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768350" y="1079500"/>
            <a:ext cx="8202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ym typeface="Symbol" panose="05050102010706020507" pitchFamily="18" charset="2"/>
              </a:rPr>
              <a:t>Find the set of all courses taught in the Fall 2009 semester, or in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the Spring 2010 semester, or both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>
              <a:sym typeface="Symbol" panose="05050102010706020507" pitchFamily="18" charset="2"/>
            </a:endParaRP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1338263" y="3055938"/>
            <a:ext cx="71342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/>
              <a:t>This case can also be written as</a:t>
            </a:r>
            <a:br>
              <a:rPr kumimoji="1" lang="en-US" altLang="en-US"/>
            </a:br>
            <a:r>
              <a:rPr kumimoji="1" lang="en-US" altLang="en-US"/>
              <a:t>{</a:t>
            </a:r>
            <a:r>
              <a:rPr kumimoji="1" lang="en-US" altLang="en-US" i="1"/>
              <a:t>&lt;c&gt; </a:t>
            </a:r>
            <a:r>
              <a:rPr kumimoji="1" lang="en-US" altLang="en-US"/>
              <a:t>|</a:t>
            </a:r>
            <a:r>
              <a:rPr kumimoji="1" lang="en-US" altLang="en-US" i="1"/>
              <a:t>  </a:t>
            </a:r>
            <a:r>
              <a:rPr kumimoji="1" lang="en-US" altLang="en-US">
                <a:sym typeface="Symbol" panose="05050102010706020507" pitchFamily="18" charset="2"/>
              </a:rPr>
              <a:t></a:t>
            </a:r>
            <a:r>
              <a:rPr kumimoji="1" lang="en-US" altLang="en-US" i="1">
                <a:sym typeface="Symbol" panose="05050102010706020507" pitchFamily="18" charset="2"/>
              </a:rPr>
              <a:t> a, s, y, b, r, t  </a:t>
            </a:r>
            <a:r>
              <a:rPr kumimoji="1" lang="en-US" altLang="en-US">
                <a:sym typeface="Symbol" panose="05050102010706020507" pitchFamily="18" charset="2"/>
              </a:rPr>
              <a:t>( &lt;</a:t>
            </a:r>
            <a:r>
              <a:rPr kumimoji="1" lang="en-US" altLang="en-US" i="1">
                <a:sym typeface="Symbol" panose="05050102010706020507" pitchFamily="18" charset="2"/>
              </a:rPr>
              <a:t>c, a, s, y, b, r, t</a:t>
            </a:r>
            <a:r>
              <a:rPr kumimoji="1" lang="en-US" altLang="en-US">
                <a:sym typeface="Symbol" panose="05050102010706020507" pitchFamily="18" charset="2"/>
              </a:rPr>
              <a:t> &gt;</a:t>
            </a:r>
            <a:r>
              <a:rPr kumimoji="1"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>
                <a:sym typeface="Symbol" panose="05050102010706020507" pitchFamily="18" charset="2"/>
              </a:rPr>
              <a:t> </a:t>
            </a:r>
            <a:r>
              <a:rPr kumimoji="1" lang="en-US" altLang="en-US" i="1">
                <a:sym typeface="Symbol" panose="05050102010706020507" pitchFamily="18" charset="2"/>
              </a:rPr>
              <a:t>section  </a:t>
            </a:r>
            <a:r>
              <a:rPr kumimoji="1" lang="en-US" altLang="en-US" sz="1600">
                <a:sym typeface="Symbol" panose="05050102010706020507" pitchFamily="18" charset="2"/>
              </a:rPr>
              <a:t> 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           ( (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“Fall”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2009</a:t>
            </a:r>
            <a:r>
              <a:rPr kumimoji="1" lang="en-US" altLang="en-US">
                <a:sym typeface="Symbol" panose="05050102010706020507" pitchFamily="18" charset="2"/>
              </a:rPr>
              <a:t> )  v (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“Spring”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</a:t>
            </a:r>
            <a:r>
              <a:rPr kumimoji="1" lang="en-US" altLang="en-US">
                <a:sym typeface="Symbol" panose="05050102010706020507" pitchFamily="18" charset="2"/>
              </a:rPr>
              <a:t>2010))}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768349" y="4044950"/>
            <a:ext cx="8093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the Spring 2010 semester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1244600" y="4883150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/>
              <a:t>{</a:t>
            </a:r>
            <a:r>
              <a:rPr kumimoji="1" lang="en-US" altLang="en-US" i="1"/>
              <a:t>&lt;c&gt; </a:t>
            </a:r>
            <a:r>
              <a:rPr kumimoji="1" lang="en-US" altLang="en-US"/>
              <a:t>|</a:t>
            </a:r>
            <a:r>
              <a:rPr kumimoji="1" lang="en-US" altLang="en-US" i="1"/>
              <a:t>  </a:t>
            </a:r>
            <a:r>
              <a:rPr kumimoji="1" lang="en-US" altLang="en-US">
                <a:sym typeface="Symbol" panose="05050102010706020507" pitchFamily="18" charset="2"/>
              </a:rPr>
              <a:t></a:t>
            </a:r>
            <a:r>
              <a:rPr kumimoji="1" lang="en-US" altLang="en-US" i="1">
                <a:sym typeface="Symbol" panose="05050102010706020507" pitchFamily="18" charset="2"/>
              </a:rPr>
              <a:t> a, s, y, b, r, t  </a:t>
            </a:r>
            <a:r>
              <a:rPr kumimoji="1" lang="en-US" altLang="en-US">
                <a:sym typeface="Symbol" panose="05050102010706020507" pitchFamily="18" charset="2"/>
              </a:rPr>
              <a:t>( &lt;</a:t>
            </a:r>
            <a:r>
              <a:rPr kumimoji="1" lang="en-US" altLang="en-US" i="1">
                <a:sym typeface="Symbol" panose="05050102010706020507" pitchFamily="18" charset="2"/>
              </a:rPr>
              <a:t>c, a, s, y, b, r, t</a:t>
            </a:r>
            <a:r>
              <a:rPr kumimoji="1" lang="en-US" altLang="en-US">
                <a:sym typeface="Symbol" panose="05050102010706020507" pitchFamily="18" charset="2"/>
              </a:rPr>
              <a:t> &gt;</a:t>
            </a:r>
            <a:r>
              <a:rPr kumimoji="1"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>
                <a:sym typeface="Symbol" panose="05050102010706020507" pitchFamily="18" charset="2"/>
              </a:rPr>
              <a:t> </a:t>
            </a:r>
            <a:r>
              <a:rPr kumimoji="1" lang="en-US" altLang="en-US" i="1">
                <a:sym typeface="Symbol" panose="05050102010706020507" pitchFamily="18" charset="2"/>
              </a:rPr>
              <a:t>section  </a:t>
            </a:r>
            <a:r>
              <a:rPr kumimoji="1" lang="en-US" altLang="en-US">
                <a:sym typeface="Symbol" panose="05050102010706020507" pitchFamily="18" charset="2"/>
              </a:rPr>
              <a:t>  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“Fall”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2009</a:t>
            </a:r>
            <a:r>
              <a:rPr kumimoji="1" lang="en-US" altLang="en-US">
                <a:sym typeface="Symbol" panose="05050102010706020507" pitchFamily="18" charset="2"/>
              </a:rPr>
              <a:t> )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  </a:t>
            </a:r>
            <a:r>
              <a:rPr kumimoji="1" lang="en-US" altLang="en-US" i="1">
                <a:sym typeface="Symbol" panose="05050102010706020507" pitchFamily="18" charset="2"/>
              </a:rPr>
              <a:t>a, s, y, b, r, t </a:t>
            </a:r>
            <a:r>
              <a:rPr kumimoji="1" lang="en-US" altLang="en-US">
                <a:sym typeface="Symbol" panose="05050102010706020507" pitchFamily="18" charset="2"/>
              </a:rPr>
              <a:t>( &lt;</a:t>
            </a:r>
            <a:r>
              <a:rPr kumimoji="1" lang="en-US" altLang="en-US" i="1">
                <a:sym typeface="Symbol" panose="05050102010706020507" pitchFamily="18" charset="2"/>
              </a:rPr>
              <a:t>c, a, s, y, b, r, t</a:t>
            </a:r>
            <a:r>
              <a:rPr kumimoji="1" lang="en-US" altLang="en-US">
                <a:sym typeface="Symbol" panose="05050102010706020507" pitchFamily="18" charset="2"/>
              </a:rPr>
              <a:t> &gt;</a:t>
            </a:r>
            <a:r>
              <a:rPr kumimoji="1" lang="en-US" altLang="en-US" i="1">
                <a:sym typeface="Symbol" panose="05050102010706020507" pitchFamily="18" charset="2"/>
              </a:rPr>
              <a:t> </a:t>
            </a:r>
            <a:r>
              <a:rPr kumimoji="1" lang="en-US" altLang="en-US">
                <a:sym typeface="Symbol" panose="05050102010706020507" pitchFamily="18" charset="2"/>
              </a:rPr>
              <a:t> </a:t>
            </a:r>
            <a:r>
              <a:rPr kumimoji="1" lang="en-US" altLang="en-US" i="1">
                <a:sym typeface="Symbol" panose="05050102010706020507" pitchFamily="18" charset="2"/>
              </a:rPr>
              <a:t>section</a:t>
            </a:r>
            <a:r>
              <a:rPr kumimoji="1" lang="en-US" altLang="en-US">
                <a:sym typeface="Symbol" panose="05050102010706020507" pitchFamily="18" charset="2"/>
              </a:rPr>
              <a:t> ]   </a:t>
            </a:r>
            <a:br>
              <a:rPr kumimoji="1" lang="en-US" altLang="en-US">
                <a:sym typeface="Symbol" panose="05050102010706020507" pitchFamily="18" charset="2"/>
              </a:rPr>
            </a:br>
            <a:r>
              <a:rPr kumimoji="1" lang="en-US" altLang="en-US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>
                <a:sym typeface="Symbol" panose="05050102010706020507" pitchFamily="18" charset="2"/>
              </a:rPr>
              <a:t>s </a:t>
            </a:r>
            <a:r>
              <a:rPr kumimoji="1" lang="en-US" altLang="en-US">
                <a:sym typeface="Symbol" panose="05050102010706020507" pitchFamily="18" charset="2"/>
              </a:rPr>
              <a:t>= “Spring”  </a:t>
            </a:r>
            <a:r>
              <a:rPr kumimoji="1" lang="en-US" altLang="en-US" i="1">
                <a:sym typeface="Symbol" panose="05050102010706020507" pitchFamily="18" charset="2"/>
              </a:rPr>
              <a:t>y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i="1">
                <a:sym typeface="Symbol" panose="05050102010706020507" pitchFamily="18" charset="2"/>
              </a:rPr>
              <a:t>= </a:t>
            </a:r>
            <a:r>
              <a:rPr kumimoji="1" lang="en-US" altLang="en-US">
                <a:sym typeface="Symbol" panose="05050102010706020507" pitchFamily="18" charset="2"/>
              </a:rPr>
              <a:t>2010)}</a:t>
            </a:r>
          </a:p>
        </p:txBody>
      </p:sp>
    </p:spTree>
    <p:extLst>
      <p:ext uri="{BB962C8B-B14F-4D97-AF65-F5344CB8AC3E}">
        <p14:creationId xmlns:p14="http://schemas.microsoft.com/office/powerpoint/2010/main" val="13784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  <p:bldP spid="761864" grpId="0" autoUpdateAnimBg="0"/>
      <p:bldP spid="76186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Safety of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411328" cy="48768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n-US" dirty="0"/>
              <a:t>The expression: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n-US" dirty="0"/>
              <a:t>			{ </a:t>
            </a:r>
            <a:r>
              <a:rPr lang="en-US" altLang="en-US" dirty="0">
                <a:sym typeface="Symbol" panose="05050102010706020507" pitchFamily="18" charset="2"/>
              </a:rPr>
              <a:t>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, 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x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 |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, …, x</a:t>
            </a:r>
            <a:r>
              <a:rPr lang="en-US" altLang="en-US" i="1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is safe if all of the following hold: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1.   </a:t>
            </a:r>
            <a:r>
              <a:rPr lang="en-US" altLang="en-US" dirty="0">
                <a:sym typeface="Symbol" panose="05050102010706020507" pitchFamily="18" charset="2"/>
              </a:rPr>
              <a:t>All values that appear in tuples of the expression are values from </a:t>
            </a:r>
            <a:r>
              <a:rPr lang="en-US" altLang="en-US" i="1" dirty="0" err="1">
                <a:solidFill>
                  <a:srgbClr val="002060"/>
                </a:solidFill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(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) (that is, the values appear either in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or in a tuple of a relation 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mentioned in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2.   </a:t>
            </a:r>
            <a:r>
              <a:rPr lang="en-US" altLang="en-US" dirty="0">
                <a:sym typeface="Symbol" panose="05050102010706020507" pitchFamily="18" charset="2"/>
              </a:rPr>
              <a:t>For every “there exists” subformula of the form 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)), the 	subformula is true if and only if there is a value of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in </a:t>
            </a:r>
            <a:r>
              <a:rPr lang="en-US" altLang="en-US" i="1" dirty="0" err="1"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	such that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) is true.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3.   </a:t>
            </a:r>
            <a:r>
              <a:rPr lang="en-US" altLang="en-US" dirty="0">
                <a:sym typeface="Symbol" panose="05050102010706020507" pitchFamily="18" charset="2"/>
              </a:rPr>
              <a:t>For every “for all” subformula of the form </a:t>
            </a:r>
            <a:r>
              <a:rPr lang="en-US" altLang="en-US" baseline="-25000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)), the subformula is </a:t>
            </a:r>
          </a:p>
          <a:p>
            <a:pPr marL="0" indent="0">
              <a:spcBef>
                <a:spcPts val="0"/>
              </a:spcBef>
              <a:buNone/>
              <a:tabLst>
                <a:tab pos="635000" algn="l"/>
                <a:tab pos="3195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true if and only 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) is true for all values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 from </a:t>
            </a:r>
            <a:r>
              <a:rPr lang="en-US" altLang="en-US" i="1" dirty="0" err="1"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53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Universal Quantification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31900"/>
            <a:ext cx="7739063" cy="4903788"/>
          </a:xfrm>
        </p:spPr>
        <p:txBody>
          <a:bodyPr/>
          <a:lstStyle/>
          <a:p>
            <a:r>
              <a:rPr lang="en-US" altLang="en-US" dirty="0"/>
              <a:t>Find all students who have taken all courses offered in the Biology department</a:t>
            </a:r>
          </a:p>
          <a:p>
            <a:pPr lvl="1"/>
            <a:r>
              <a:rPr lang="en-US" altLang="en-US" dirty="0"/>
              <a:t> {&lt;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&gt; |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i="1" dirty="0">
                <a:sym typeface="Symbol" panose="05050102010706020507" pitchFamily="18" charset="2"/>
              </a:rPr>
              <a:t>n, d, </a:t>
            </a:r>
            <a:r>
              <a:rPr lang="en-US" altLang="en-US" i="1" dirty="0" err="1">
                <a:sym typeface="Symbol" panose="05050102010706020507" pitchFamily="18" charset="2"/>
              </a:rPr>
              <a:t>tc</a:t>
            </a:r>
            <a:r>
              <a:rPr lang="en-US" altLang="en-US" dirty="0">
                <a:sym typeface="Symbol" panose="05050102010706020507" pitchFamily="18" charset="2"/>
              </a:rPr>
              <a:t> ( &lt;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, n, d, </a:t>
            </a:r>
            <a:r>
              <a:rPr lang="en-US" altLang="en-US" i="1" dirty="0" err="1">
                <a:sym typeface="Symbol" panose="05050102010706020507" pitchFamily="18" charset="2"/>
              </a:rPr>
              <a:t>tc</a:t>
            </a:r>
            <a:r>
              <a:rPr lang="en-US" altLang="en-US" dirty="0">
                <a:sym typeface="Symbol" panose="05050102010706020507" pitchFamily="18" charset="2"/>
              </a:rPr>
              <a:t> &gt;  </a:t>
            </a:r>
            <a:r>
              <a:rPr lang="en-US" altLang="en-US" i="1" dirty="0">
                <a:sym typeface="Symbol" panose="05050102010706020507" pitchFamily="18" charset="2"/>
              </a:rPr>
              <a:t>student 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( </a:t>
            </a:r>
            <a:r>
              <a:rPr lang="en-US" altLang="en-US" i="1" dirty="0">
                <a:sym typeface="Symbol" panose="05050102010706020507" pitchFamily="18" charset="2"/>
              </a:rPr>
              <a:t>ci, </a:t>
            </a:r>
            <a:r>
              <a:rPr lang="en-US" altLang="en-US" i="1" dirty="0" err="1">
                <a:sym typeface="Symbol" panose="05050102010706020507" pitchFamily="18" charset="2"/>
              </a:rPr>
              <a:t>ti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dn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cr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 &lt; </a:t>
            </a:r>
            <a:r>
              <a:rPr lang="en-US" altLang="en-US" i="1" dirty="0">
                <a:sym typeface="Symbol" panose="05050102010706020507" pitchFamily="18" charset="2"/>
              </a:rPr>
              <a:t>ci, </a:t>
            </a:r>
            <a:r>
              <a:rPr lang="en-US" altLang="en-US" i="1" dirty="0" err="1">
                <a:sym typeface="Symbol" panose="05050102010706020507" pitchFamily="18" charset="2"/>
              </a:rPr>
              <a:t>ti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dn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cr</a:t>
            </a:r>
            <a:r>
              <a:rPr lang="en-US" altLang="en-US" dirty="0">
                <a:sym typeface="Symbol" panose="05050102010706020507" pitchFamily="18" charset="2"/>
              </a:rPr>
              <a:t> &gt;  </a:t>
            </a:r>
            <a:r>
              <a:rPr lang="en-US" altLang="en-US" i="1" dirty="0">
                <a:sym typeface="Symbol" panose="05050102010706020507" pitchFamily="18" charset="2"/>
              </a:rPr>
              <a:t>course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 err="1">
                <a:sym typeface="Symbol" panose="05050102010706020507" pitchFamily="18" charset="2"/>
              </a:rPr>
              <a:t>dn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=“Biology”              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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si</a:t>
            </a:r>
            <a:r>
              <a:rPr lang="en-US" altLang="en-US" i="1" dirty="0">
                <a:sym typeface="Symbol" panose="05050102010706020507" pitchFamily="18" charset="2"/>
              </a:rPr>
              <a:t>, se, y, g </a:t>
            </a:r>
            <a:r>
              <a:rPr lang="en-US" altLang="en-US" dirty="0">
                <a:sym typeface="Symbol" panose="05050102010706020507" pitchFamily="18" charset="2"/>
              </a:rPr>
              <a:t>( &lt;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, ci, </a:t>
            </a:r>
            <a:r>
              <a:rPr lang="en-US" altLang="en-US" i="1" dirty="0" err="1">
                <a:sym typeface="Symbol" panose="05050102010706020507" pitchFamily="18" charset="2"/>
              </a:rPr>
              <a:t>si</a:t>
            </a:r>
            <a:r>
              <a:rPr lang="en-US" altLang="en-US" i="1" dirty="0">
                <a:sym typeface="Symbol" panose="05050102010706020507" pitchFamily="18" charset="2"/>
              </a:rPr>
              <a:t>, se, y, g</a:t>
            </a:r>
            <a:r>
              <a:rPr lang="en-US" altLang="en-US" dirty="0">
                <a:sym typeface="Symbol" panose="05050102010706020507" pitchFamily="18" charset="2"/>
              </a:rPr>
              <a:t>&gt;  </a:t>
            </a:r>
            <a:r>
              <a:rPr lang="en-US" altLang="en-US" i="1" dirty="0">
                <a:sym typeface="Symbol" panose="05050102010706020507" pitchFamily="18" charset="2"/>
              </a:rPr>
              <a:t>takes </a:t>
            </a:r>
            <a:r>
              <a:rPr lang="en-US" altLang="en-US" dirty="0">
                <a:sym typeface="Symbol" panose="05050102010706020507" pitchFamily="18" charset="2"/>
              </a:rPr>
              <a:t>))}</a:t>
            </a:r>
          </a:p>
          <a:p>
            <a:pPr lvl="1"/>
            <a:r>
              <a:rPr lang="en-US" altLang="en-US" dirty="0"/>
              <a:t>Note that without the existential quantification on student, the above query would be unsafe if the Biology department has not offered any courses. </a:t>
            </a:r>
          </a:p>
        </p:txBody>
      </p:sp>
    </p:spTree>
    <p:extLst>
      <p:ext uri="{BB962C8B-B14F-4D97-AF65-F5344CB8AC3E}">
        <p14:creationId xmlns:p14="http://schemas.microsoft.com/office/powerpoint/2010/main" val="86248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Datalog</a:t>
            </a:r>
          </a:p>
        </p:txBody>
      </p:sp>
    </p:spTree>
    <p:extLst>
      <p:ext uri="{BB962C8B-B14F-4D97-AF65-F5344CB8AC3E}">
        <p14:creationId xmlns:p14="http://schemas.microsoft.com/office/powerpoint/2010/main" val="9801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End of </a:t>
            </a:r>
            <a:r>
              <a:rPr lang="en-US"/>
              <a:t>Chapter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42863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65225"/>
            <a:ext cx="7947780" cy="4876800"/>
          </a:xfrm>
        </p:spPr>
        <p:txBody>
          <a:bodyPr/>
          <a:lstStyle/>
          <a:p>
            <a:r>
              <a:rPr lang="en-US" altLang="en-US" dirty="0"/>
              <a:t>Tuple Relational Calculus</a:t>
            </a:r>
          </a:p>
          <a:p>
            <a:r>
              <a:rPr lang="en-US" altLang="en-US" dirty="0"/>
              <a:t>Domain Relational Calculus</a:t>
            </a:r>
          </a:p>
          <a:p>
            <a:r>
              <a:rPr lang="en-US" altLang="en-US" dirty="0"/>
              <a:t>Datalog</a:t>
            </a:r>
          </a:p>
        </p:txBody>
      </p:sp>
    </p:spTree>
    <p:extLst>
      <p:ext uri="{BB962C8B-B14F-4D97-AF65-F5344CB8AC3E}">
        <p14:creationId xmlns:p14="http://schemas.microsoft.com/office/powerpoint/2010/main" val="41904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Tuple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26385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Tuple Relational Calculus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5225"/>
            <a:ext cx="7416863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n-US" dirty="0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dirty="0"/>
              <a:t>		{</a:t>
            </a:r>
            <a:r>
              <a:rPr lang="en-US" altLang="en-US" i="1" dirty="0"/>
              <a:t>t</a:t>
            </a:r>
            <a:r>
              <a:rPr lang="en-US" altLang="en-US" dirty="0"/>
              <a:t> | </a:t>
            </a:r>
            <a:r>
              <a:rPr lang="en-US" altLang="en-US" i="1" dirty="0"/>
              <a:t>P</a:t>
            </a:r>
            <a:r>
              <a:rPr lang="en-US" altLang="en-US" dirty="0"/>
              <a:t> (</a:t>
            </a:r>
            <a:r>
              <a:rPr lang="en-US" altLang="en-US" i="1" dirty="0"/>
              <a:t>t </a:t>
            </a:r>
            <a:r>
              <a:rPr lang="en-US" altLang="en-US" dirty="0"/>
              <a:t>) }</a:t>
            </a:r>
          </a:p>
          <a:p>
            <a:pPr>
              <a:tabLst>
                <a:tab pos="3195638" algn="ctr"/>
              </a:tabLst>
            </a:pPr>
            <a:r>
              <a:rPr lang="en-US" altLang="en-US" dirty="0"/>
              <a:t>It is the set of all tuples </a:t>
            </a:r>
            <a:r>
              <a:rPr lang="en-US" altLang="en-US" i="1" dirty="0"/>
              <a:t>t</a:t>
            </a:r>
            <a:r>
              <a:rPr lang="en-US" altLang="en-US" dirty="0"/>
              <a:t> such that predicate </a:t>
            </a:r>
            <a:r>
              <a:rPr lang="en-US" altLang="en-US" i="1" dirty="0"/>
              <a:t>P</a:t>
            </a:r>
            <a:r>
              <a:rPr lang="en-US" altLang="en-US" dirty="0"/>
              <a:t> is true for </a:t>
            </a:r>
            <a:r>
              <a:rPr lang="en-US" altLang="en-US" i="1" dirty="0"/>
              <a:t>t</a:t>
            </a:r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t</a:t>
            </a:r>
            <a:r>
              <a:rPr lang="en-US" altLang="en-US" dirty="0"/>
              <a:t> is a </a:t>
            </a:r>
            <a:r>
              <a:rPr lang="en-US" altLang="en-US" i="1" dirty="0"/>
              <a:t>tuple </a:t>
            </a:r>
            <a:r>
              <a:rPr lang="en-US" altLang="en-US" i="1" dirty="0" smtClean="0"/>
              <a:t>variable</a:t>
            </a:r>
            <a:endParaRPr lang="en-US" altLang="en-US" dirty="0" smtClean="0"/>
          </a:p>
          <a:p>
            <a:pPr>
              <a:tabLst>
                <a:tab pos="3195638" algn="ctr"/>
              </a:tabLst>
            </a:pPr>
            <a:r>
              <a:rPr lang="en-US" altLang="en-US" i="1" dirty="0" smtClean="0"/>
              <a:t>t </a:t>
            </a:r>
            <a:r>
              <a:rPr lang="en-US" altLang="en-US" dirty="0"/>
              <a:t>[</a:t>
            </a:r>
            <a:r>
              <a:rPr lang="en-US" altLang="en-US" i="1" dirty="0"/>
              <a:t>A </a:t>
            </a:r>
            <a:r>
              <a:rPr lang="en-US" altLang="en-US" dirty="0"/>
              <a:t>] denotes the value of tuple </a:t>
            </a:r>
            <a:r>
              <a:rPr lang="en-US" altLang="en-US" i="1" dirty="0"/>
              <a:t>t</a:t>
            </a:r>
            <a:r>
              <a:rPr lang="en-US" altLang="en-US" dirty="0"/>
              <a:t> on attribute </a:t>
            </a:r>
            <a:r>
              <a:rPr lang="en-US" altLang="en-US" i="1" dirty="0"/>
              <a:t>A</a:t>
            </a:r>
            <a:endParaRPr lang="en-US" altLang="en-US" dirty="0"/>
          </a:p>
          <a:p>
            <a:pPr>
              <a:tabLst>
                <a:tab pos="3195638" algn="ctr"/>
              </a:tabLst>
            </a:pPr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denotes that tuple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is in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 is a </a:t>
            </a:r>
            <a:r>
              <a:rPr lang="en-US" altLang="en-US" i="1" dirty="0">
                <a:sym typeface="Symbol" panose="05050102010706020507" pitchFamily="18" charset="2"/>
              </a:rPr>
              <a:t>formula </a:t>
            </a:r>
            <a:r>
              <a:rPr lang="en-US" altLang="en-US" dirty="0">
                <a:sym typeface="Symbol" panose="05050102010706020507" pitchFamily="18" charset="2"/>
              </a:rPr>
              <a:t>similar to that of the predicate calculus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2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Predicate Calculus Formula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951788" cy="4876800"/>
          </a:xfrm>
        </p:spPr>
        <p:txBody>
          <a:bodyPr/>
          <a:lstStyle/>
          <a:p>
            <a:r>
              <a:rPr lang="en-US" altLang="en-US" dirty="0" smtClean="0"/>
              <a:t>Set </a:t>
            </a:r>
            <a:r>
              <a:rPr lang="en-US" altLang="en-US" dirty="0"/>
              <a:t>of attributes and constants</a:t>
            </a:r>
          </a:p>
          <a:p>
            <a:r>
              <a:rPr lang="en-US" altLang="en-US" dirty="0" smtClean="0"/>
              <a:t>Set </a:t>
            </a:r>
            <a:r>
              <a:rPr lang="en-US" altLang="en-US" dirty="0"/>
              <a:t>of comparison operators:  (e.g., </a:t>
            </a:r>
            <a:r>
              <a:rPr lang="en-US" altLang="en-US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, , , , )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Set </a:t>
            </a:r>
            <a:r>
              <a:rPr lang="en-US" altLang="en-US" dirty="0">
                <a:sym typeface="Symbol" panose="05050102010706020507" pitchFamily="18" charset="2"/>
              </a:rPr>
              <a:t>of connectives:  and (), or (v)‚ not ()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Implication </a:t>
            </a:r>
            <a:r>
              <a:rPr lang="en-US" altLang="en-US" dirty="0">
                <a:sym typeface="Symbol" panose="05050102010706020507" pitchFamily="18" charset="2"/>
              </a:rPr>
              <a:t>(): x  y, if x if true, then y is true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x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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v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Set </a:t>
            </a:r>
            <a:r>
              <a:rPr lang="en-US" altLang="en-US" dirty="0">
                <a:sym typeface="Symbol" panose="05050102010706020507" pitchFamily="18" charset="2"/>
              </a:rPr>
              <a:t>of quantifiers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i="1" dirty="0" smtClean="0">
                <a:sym typeface="Symbol" panose="05050102010706020507" pitchFamily="18" charset="2"/>
              </a:rPr>
              <a:t>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i="1" dirty="0">
                <a:sym typeface="Symbol" panose="05050102010706020507" pitchFamily="18" charset="2"/>
              </a:rPr>
              <a:t></a:t>
            </a:r>
            <a:r>
              <a:rPr lang="en-US" altLang="en-US" dirty="0">
                <a:sym typeface="Symbol" panose="05050102010706020507" pitchFamily="18" charset="2"/>
              </a:rPr>
              <a:t>”there exists” a tuple in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in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such that predicate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 is </a:t>
            </a:r>
            <a:r>
              <a:rPr lang="en-US" altLang="en-US" dirty="0" smtClean="0">
                <a:sym typeface="Symbol" panose="05050102010706020507" pitchFamily="18" charset="2"/>
              </a:rPr>
              <a:t>true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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))  </a:t>
            </a:r>
            <a:r>
              <a:rPr lang="en-US" altLang="en-US" dirty="0" smtClean="0">
                <a:sym typeface="Symbol" panose="05050102010706020507" pitchFamily="18" charset="2"/>
              </a:rPr>
              <a:t>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true “for all”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in relation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649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2" y="1165225"/>
            <a:ext cx="7419974" cy="8001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n-US" dirty="0"/>
              <a:t>Find the </a:t>
            </a:r>
            <a:r>
              <a:rPr lang="en-US" altLang="en-US" i="1" dirty="0"/>
              <a:t>ID, name, dept_name, salary  </a:t>
            </a:r>
            <a:r>
              <a:rPr lang="en-US" altLang="en-US" dirty="0"/>
              <a:t>for instructors whose salary is greater than $80,000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68350" y="2708275"/>
            <a:ext cx="7515225" cy="251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/>
              <a:t> </a:t>
            </a: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/>
              <a:t>   As in the previous query, but output only the </a:t>
            </a:r>
            <a:r>
              <a:rPr kumimoji="1" lang="en-US" altLang="en-US" i="1" dirty="0"/>
              <a:t>ID</a:t>
            </a:r>
            <a:r>
              <a:rPr kumimoji="1" lang="en-US" altLang="en-US" dirty="0"/>
              <a:t> attribute value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900" i="1" dirty="0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/>
              <a:t>                 {</a:t>
            </a:r>
            <a:r>
              <a:rPr kumimoji="1" lang="en-US" altLang="en-US" i="1" dirty="0"/>
              <a:t>t </a:t>
            </a:r>
            <a:r>
              <a:rPr kumimoji="1" lang="en-US" altLang="en-US" dirty="0"/>
              <a:t>|</a:t>
            </a:r>
            <a:r>
              <a:rPr kumimoji="1" lang="en-US" altLang="en-US" i="1" dirty="0"/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</a:t>
            </a:r>
            <a:r>
              <a:rPr kumimoji="1" lang="en-US" altLang="en-US" i="1" dirty="0">
                <a:sym typeface="Symbol" panose="05050102010706020507" pitchFamily="18" charset="2"/>
              </a:rPr>
              <a:t> s </a:t>
            </a:r>
            <a:r>
              <a:rPr kumimoji="1" lang="en-US" altLang="en-US" dirty="0">
                <a:sym typeface="Symbol" panose="05050102010706020507" pitchFamily="18" charset="2"/>
              </a:rPr>
              <a:t>instructor (</a:t>
            </a:r>
            <a:r>
              <a:rPr kumimoji="1" lang="en-US" altLang="en-US" i="1" dirty="0">
                <a:sym typeface="Symbol" panose="05050102010706020507" pitchFamily="18" charset="2"/>
              </a:rPr>
              <a:t>t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ID </a:t>
            </a:r>
            <a:r>
              <a:rPr kumimoji="1" lang="en-US" altLang="en-US" dirty="0"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ID </a:t>
            </a:r>
            <a:r>
              <a:rPr kumimoji="1" lang="en-US" altLang="en-US" dirty="0">
                <a:sym typeface="Symbol" panose="05050102010706020507" pitchFamily="18" charset="2"/>
              </a:rPr>
              <a:t>]  </a:t>
            </a:r>
            <a:r>
              <a:rPr kumimoji="1" lang="en-US" altLang="en-US" i="1" dirty="0">
                <a:sym typeface="Symbol" panose="05050102010706020507" pitchFamily="18" charset="2"/>
              </a:rPr>
              <a:t>s</a:t>
            </a:r>
            <a:r>
              <a:rPr kumimoji="1" lang="en-US" altLang="en-US" dirty="0">
                <a:sym typeface="Symbol" panose="05050102010706020507" pitchFamily="18" charset="2"/>
              </a:rPr>
              <a:t> [</a:t>
            </a:r>
            <a:r>
              <a:rPr kumimoji="1" lang="en-US" altLang="en-US" i="1" dirty="0">
                <a:sym typeface="Symbol" panose="05050102010706020507" pitchFamily="18" charset="2"/>
              </a:rPr>
              <a:t>salary </a:t>
            </a:r>
            <a:r>
              <a:rPr kumimoji="1" lang="en-US" altLang="en-US" dirty="0">
                <a:sym typeface="Symbol" panose="05050102010706020507" pitchFamily="18" charset="2"/>
              </a:rPr>
              <a:t>]  80000)}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>
                <a:sym typeface="Symbol" panose="05050102010706020507" pitchFamily="18" charset="2"/>
              </a:rPr>
              <a:t>     </a:t>
            </a:r>
            <a:endParaRPr kumimoji="1" lang="en-US" altLang="en-US" i="1" dirty="0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i="1" dirty="0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14625" y="1925638"/>
            <a:ext cx="379462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700" dirty="0"/>
              <a:t>{</a:t>
            </a:r>
            <a:r>
              <a:rPr kumimoji="1" lang="en-US" altLang="en-US" sz="1700" i="1" dirty="0"/>
              <a:t>t</a:t>
            </a:r>
            <a:r>
              <a:rPr kumimoji="1" lang="en-US" altLang="en-US" sz="1700" dirty="0"/>
              <a:t> | </a:t>
            </a:r>
            <a:r>
              <a:rPr kumimoji="1" lang="en-US" altLang="en-US" sz="1700" i="1" dirty="0"/>
              <a:t>t</a:t>
            </a:r>
            <a:r>
              <a:rPr kumimoji="1" lang="en-US" altLang="en-US" sz="1700" dirty="0"/>
              <a:t> </a:t>
            </a:r>
            <a:r>
              <a:rPr kumimoji="1" lang="en-US" altLang="en-US" sz="1700" dirty="0">
                <a:sym typeface="Symbol" panose="05050102010706020507" pitchFamily="18" charset="2"/>
              </a:rPr>
              <a:t> </a:t>
            </a:r>
            <a:r>
              <a:rPr kumimoji="1" lang="en-US" altLang="en-US" sz="1700" i="1" dirty="0">
                <a:sym typeface="Symbol" panose="05050102010706020507" pitchFamily="18" charset="2"/>
              </a:rPr>
              <a:t>instructor</a:t>
            </a:r>
            <a:r>
              <a:rPr kumimoji="1" lang="en-US" altLang="en-US" sz="1700" dirty="0">
                <a:sym typeface="Symbol" panose="05050102010706020507" pitchFamily="18" charset="2"/>
              </a:rPr>
              <a:t>  </a:t>
            </a:r>
            <a:r>
              <a:rPr kumimoji="1" lang="en-US" altLang="en-US" sz="1700" i="1" dirty="0">
                <a:sym typeface="Symbol" panose="05050102010706020507" pitchFamily="18" charset="2"/>
              </a:rPr>
              <a:t>t</a:t>
            </a:r>
            <a:r>
              <a:rPr kumimoji="1" lang="en-US" altLang="en-US" sz="1700" dirty="0">
                <a:sym typeface="Symbol" panose="05050102010706020507" pitchFamily="18" charset="2"/>
              </a:rPr>
              <a:t> [</a:t>
            </a:r>
            <a:r>
              <a:rPr kumimoji="1" lang="en-US" altLang="en-US" sz="1700" i="1" dirty="0">
                <a:sym typeface="Symbol" panose="05050102010706020507" pitchFamily="18" charset="2"/>
              </a:rPr>
              <a:t>salary </a:t>
            </a:r>
            <a:r>
              <a:rPr kumimoji="1" lang="en-US" altLang="en-US" sz="1700" dirty="0">
                <a:sym typeface="Symbol" panose="05050102010706020507" pitchFamily="18" charset="2"/>
              </a:rPr>
              <a:t>]  80000}</a:t>
            </a:r>
            <a:endParaRPr kumimoji="1" lang="en-US" altLang="en-US" sz="1700" i="1" dirty="0">
              <a:sym typeface="Symbol" panose="05050102010706020507" pitchFamily="18" charset="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84275" y="4045250"/>
            <a:ext cx="6529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kumimoji="1" lang="en-US" altLang="en-US" dirty="0">
                <a:sym typeface="Symbol" panose="05050102010706020507" pitchFamily="18" charset="2"/>
              </a:rPr>
              <a:t>Notice that a relation on schema (</a:t>
            </a:r>
            <a:r>
              <a:rPr kumimoji="1" lang="en-US" altLang="en-US" i="1" dirty="0">
                <a:sym typeface="Symbol" panose="05050102010706020507" pitchFamily="18" charset="2"/>
              </a:rPr>
              <a:t>ID</a:t>
            </a:r>
            <a:r>
              <a:rPr kumimoji="1" lang="en-US" altLang="en-US" dirty="0">
                <a:sym typeface="Symbol" panose="05050102010706020507" pitchFamily="18" charset="2"/>
              </a:rPr>
              <a:t>) is implicitly defined by the query  </a:t>
            </a:r>
            <a:endParaRPr lang="en-US" altLang="en-US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184275" y="2449513"/>
            <a:ext cx="7385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kumimoji="1" lang="en-US" altLang="en-US" dirty="0">
                <a:sym typeface="Symbol" panose="05050102010706020507" pitchFamily="18" charset="2"/>
              </a:rPr>
              <a:t>Notice that a relation on schema (</a:t>
            </a:r>
            <a:r>
              <a:rPr kumimoji="1" lang="en-US" altLang="en-US" i="1" dirty="0">
                <a:sym typeface="Symbol" panose="05050102010706020507" pitchFamily="18" charset="2"/>
              </a:rPr>
              <a:t>ID, name, dept_name, salary</a:t>
            </a:r>
            <a:r>
              <a:rPr kumimoji="1" lang="en-US" altLang="en-US" dirty="0">
                <a:sym typeface="Symbol" panose="05050102010706020507" pitchFamily="18" charset="2"/>
              </a:rPr>
              <a:t>) is   implicitly defined by the query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8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utoUpdateAnimBg="0"/>
      <p:bldP spid="1863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700947" cy="825500"/>
          </a:xfrm>
        </p:spPr>
        <p:txBody>
          <a:bodyPr/>
          <a:lstStyle/>
          <a:p>
            <a:r>
              <a:rPr lang="en-US" altLang="en-US" dirty="0"/>
              <a:t>Find the names of all instructors whose department is in the Watson building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Find the set of all courses taught in the Fall 2009 semester, or in the Spring 2010 semester, or both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554163" y="3610429"/>
            <a:ext cx="71342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700" dirty="0"/>
              <a:t>{</a:t>
            </a:r>
            <a:r>
              <a:rPr kumimoji="1" lang="en-US" altLang="en-US" sz="1700" i="1" dirty="0"/>
              <a:t>t </a:t>
            </a:r>
            <a:r>
              <a:rPr kumimoji="1" lang="en-US" altLang="en-US" sz="1700" dirty="0"/>
              <a:t>|</a:t>
            </a:r>
            <a:r>
              <a:rPr kumimoji="1" lang="en-US" altLang="en-US" sz="1700" i="1" dirty="0"/>
              <a:t> </a:t>
            </a:r>
            <a:r>
              <a:rPr kumimoji="1" lang="en-US" altLang="en-US" sz="1700" dirty="0">
                <a:sym typeface="Symbol" panose="05050102010706020507" pitchFamily="18" charset="2"/>
              </a:rPr>
              <a:t>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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section </a:t>
            </a:r>
            <a:r>
              <a:rPr kumimoji="1" lang="en-US" altLang="en-US" sz="1700" dirty="0">
                <a:sym typeface="Symbol" panose="05050102010706020507" pitchFamily="18" charset="2"/>
              </a:rPr>
              <a:t>(</a:t>
            </a:r>
            <a:r>
              <a:rPr kumimoji="1" lang="en-US" altLang="en-US" sz="1700" i="1" dirty="0">
                <a:sym typeface="Symbol" panose="05050102010706020507" pitchFamily="18" charset="2"/>
              </a:rPr>
              <a:t>t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sz="1700" dirty="0">
                <a:sym typeface="Symbol" panose="05050102010706020507" pitchFamily="18" charset="2"/>
              </a:rPr>
              <a:t>] =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course_id</a:t>
            </a:r>
            <a:r>
              <a:rPr kumimoji="1" lang="en-US" altLang="en-US" sz="1700" dirty="0">
                <a:sym typeface="Symbol" panose="05050102010706020507" pitchFamily="18" charset="2"/>
              </a:rPr>
              <a:t> ]   </a:t>
            </a:r>
            <a:br>
              <a:rPr kumimoji="1" lang="en-US" altLang="en-US" sz="1700" dirty="0">
                <a:sym typeface="Symbol" panose="05050102010706020507" pitchFamily="18" charset="2"/>
              </a:rPr>
            </a:br>
            <a:r>
              <a:rPr kumimoji="1" lang="en-US" altLang="en-US" sz="17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semester</a:t>
            </a:r>
            <a:r>
              <a:rPr kumimoji="1" lang="en-US" altLang="en-US" sz="1700" dirty="0">
                <a:sym typeface="Symbol" panose="05050102010706020507" pitchFamily="18" charset="2"/>
              </a:rPr>
              <a:t>] = “Fall” 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[year] </a:t>
            </a:r>
            <a:r>
              <a:rPr kumimoji="1" lang="en-US" altLang="en-US" sz="1700" i="1" dirty="0">
                <a:sym typeface="Symbol" panose="05050102010706020507" pitchFamily="18" charset="2"/>
              </a:rPr>
              <a:t>= </a:t>
            </a:r>
            <a:r>
              <a:rPr kumimoji="1" lang="en-US" altLang="en-US" sz="1700" dirty="0">
                <a:sym typeface="Symbol" panose="05050102010706020507" pitchFamily="18" charset="2"/>
              </a:rPr>
              <a:t>2009 </a:t>
            </a:r>
            <a:br>
              <a:rPr kumimoji="1" lang="en-US" altLang="en-US" sz="1700" dirty="0">
                <a:sym typeface="Symbol" panose="05050102010706020507" pitchFamily="18" charset="2"/>
              </a:rPr>
            </a:br>
            <a:r>
              <a:rPr kumimoji="1" lang="en-US" altLang="en-US" sz="1700" dirty="0">
                <a:sym typeface="Symbol" panose="05050102010706020507" pitchFamily="18" charset="2"/>
              </a:rPr>
              <a:t>   v 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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section </a:t>
            </a:r>
            <a:r>
              <a:rPr kumimoji="1" lang="en-US" altLang="en-US" sz="1700" dirty="0">
                <a:sym typeface="Symbol" panose="05050102010706020507" pitchFamily="18" charset="2"/>
              </a:rPr>
              <a:t>(</a:t>
            </a:r>
            <a:r>
              <a:rPr kumimoji="1" lang="en-US" altLang="en-US" sz="1700" i="1" dirty="0">
                <a:sym typeface="Symbol" panose="05050102010706020507" pitchFamily="18" charset="2"/>
              </a:rPr>
              <a:t>t 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sz="1700" dirty="0">
                <a:sym typeface="Symbol" panose="05050102010706020507" pitchFamily="18" charset="2"/>
              </a:rPr>
              <a:t>] = 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course_id</a:t>
            </a:r>
            <a:r>
              <a:rPr kumimoji="1" lang="en-US" altLang="en-US" sz="1700" dirty="0">
                <a:sym typeface="Symbol" panose="05050102010706020507" pitchFamily="18" charset="2"/>
              </a:rPr>
              <a:t> ]   </a:t>
            </a:r>
            <a:br>
              <a:rPr kumimoji="1" lang="en-US" altLang="en-US" sz="1700" dirty="0">
                <a:sym typeface="Symbol" panose="05050102010706020507" pitchFamily="18" charset="2"/>
              </a:rPr>
            </a:br>
            <a:r>
              <a:rPr kumimoji="1" lang="en-US" altLang="en-US" sz="1700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semester</a:t>
            </a:r>
            <a:r>
              <a:rPr kumimoji="1" lang="en-US" altLang="en-US" sz="1700" dirty="0">
                <a:sym typeface="Symbol" panose="05050102010706020507" pitchFamily="18" charset="2"/>
              </a:rPr>
              <a:t>] = “Spring”  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[year] </a:t>
            </a:r>
            <a:r>
              <a:rPr kumimoji="1" lang="en-US" altLang="en-US" sz="1700" i="1" dirty="0">
                <a:sym typeface="Symbol" panose="05050102010706020507" pitchFamily="18" charset="2"/>
              </a:rPr>
              <a:t>= </a:t>
            </a:r>
            <a:r>
              <a:rPr kumimoji="1" lang="en-US" altLang="en-US" sz="1700" dirty="0">
                <a:sym typeface="Symbol" panose="05050102010706020507" pitchFamily="18" charset="2"/>
              </a:rPr>
              <a:t>2010</a:t>
            </a:r>
            <a:r>
              <a:rPr kumimoji="1" lang="en-US" altLang="en-US" sz="1700" i="1" dirty="0">
                <a:sym typeface="Symbol" panose="05050102010706020507" pitchFamily="18" charset="2"/>
              </a:rPr>
              <a:t> </a:t>
            </a:r>
            <a:r>
              <a:rPr kumimoji="1" lang="en-US" altLang="en-US" sz="1700" dirty="0">
                <a:sym typeface="Symbol" panose="05050102010706020507" pitchFamily="18" charset="2"/>
              </a:rPr>
              <a:t>)}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54163" y="1868796"/>
            <a:ext cx="666273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700" dirty="0"/>
              <a:t>{</a:t>
            </a:r>
            <a:r>
              <a:rPr kumimoji="1" lang="en-US" altLang="en-US" sz="1700" i="1" dirty="0"/>
              <a:t>t </a:t>
            </a:r>
            <a:r>
              <a:rPr kumimoji="1" lang="en-US" altLang="en-US" sz="1700" dirty="0"/>
              <a:t>|</a:t>
            </a:r>
            <a:r>
              <a:rPr kumimoji="1" lang="en-US" altLang="en-US" sz="1700" i="1" dirty="0"/>
              <a:t> </a:t>
            </a:r>
            <a:r>
              <a:rPr kumimoji="1" lang="en-US" altLang="en-US" sz="1700" dirty="0">
                <a:sym typeface="Symbol" panose="05050102010706020507" pitchFamily="18" charset="2"/>
              </a:rPr>
              <a:t>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 </a:t>
            </a:r>
            <a:r>
              <a:rPr kumimoji="1" lang="en-US" altLang="en-US" sz="1700" i="1" dirty="0">
                <a:sym typeface="Symbol" panose="05050102010706020507" pitchFamily="18" charset="2"/>
              </a:rPr>
              <a:t>instructor </a:t>
            </a:r>
            <a:r>
              <a:rPr kumimoji="1" lang="en-US" altLang="en-US" sz="1700" dirty="0">
                <a:sym typeface="Symbol" panose="05050102010706020507" pitchFamily="18" charset="2"/>
              </a:rPr>
              <a:t>(</a:t>
            </a:r>
            <a:r>
              <a:rPr kumimoji="1" lang="en-US" altLang="en-US" sz="1700" i="1" dirty="0">
                <a:sym typeface="Symbol" panose="05050102010706020507" pitchFamily="18" charset="2"/>
              </a:rPr>
              <a:t>t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name </a:t>
            </a:r>
            <a:r>
              <a:rPr kumimoji="1" lang="en-US" altLang="en-US" sz="1700" dirty="0">
                <a:sym typeface="Symbol" panose="05050102010706020507" pitchFamily="18" charset="2"/>
              </a:rPr>
              <a:t>] =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name </a:t>
            </a:r>
            <a:r>
              <a:rPr kumimoji="1" lang="en-US" altLang="en-US" sz="1700" dirty="0">
                <a:sym typeface="Symbol" panose="05050102010706020507" pitchFamily="18" charset="2"/>
              </a:rPr>
              <a:t>] </a:t>
            </a:r>
            <a:br>
              <a:rPr kumimoji="1" lang="en-US" altLang="en-US" sz="1700" dirty="0">
                <a:sym typeface="Symbol" panose="05050102010706020507" pitchFamily="18" charset="2"/>
              </a:rPr>
            </a:br>
            <a:r>
              <a:rPr kumimoji="1" lang="en-US" altLang="en-US" sz="1700" dirty="0">
                <a:sym typeface="Symbol" panose="05050102010706020507" pitchFamily="18" charset="2"/>
              </a:rPr>
              <a:t>      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 </a:t>
            </a:r>
            <a:r>
              <a:rPr kumimoji="1" lang="en-US" altLang="en-US" sz="1700" i="1" dirty="0">
                <a:sym typeface="Symbol" panose="05050102010706020507" pitchFamily="18" charset="2"/>
              </a:rPr>
              <a:t>department </a:t>
            </a:r>
            <a:r>
              <a:rPr kumimoji="1" lang="en-US" altLang="en-US" sz="1700" dirty="0">
                <a:sym typeface="Symbol" panose="05050102010706020507" pitchFamily="18" charset="2"/>
              </a:rPr>
              <a:t>(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dept_name </a:t>
            </a:r>
            <a:r>
              <a:rPr kumimoji="1" lang="en-US" altLang="en-US" sz="1700" dirty="0">
                <a:sym typeface="Symbol" panose="05050102010706020507" pitchFamily="18" charset="2"/>
              </a:rPr>
              <a:t>] = </a:t>
            </a:r>
            <a:r>
              <a:rPr kumimoji="1" lang="en-US" altLang="en-US" sz="1700" i="1" dirty="0">
                <a:sym typeface="Symbol" panose="05050102010706020507" pitchFamily="18" charset="2"/>
              </a:rPr>
              <a:t>s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dept_name</a:t>
            </a:r>
            <a:r>
              <a:rPr kumimoji="1" lang="en-US" altLang="en-US" sz="1700" dirty="0">
                <a:sym typeface="Symbol" panose="05050102010706020507" pitchFamily="18" charset="2"/>
              </a:rPr>
              <a:t>] “</a:t>
            </a:r>
            <a:br>
              <a:rPr kumimoji="1" lang="en-US" altLang="en-US" sz="1700" dirty="0">
                <a:sym typeface="Symbol" panose="05050102010706020507" pitchFamily="18" charset="2"/>
              </a:rPr>
            </a:br>
            <a:r>
              <a:rPr kumimoji="1" lang="en-US" altLang="en-US" sz="1700" dirty="0">
                <a:sym typeface="Symbol" panose="05050102010706020507" pitchFamily="18" charset="2"/>
              </a:rPr>
              <a:t>                           </a:t>
            </a:r>
            <a:r>
              <a:rPr kumimoji="1" lang="en-US" altLang="en-US" sz="1700" i="1" dirty="0">
                <a:sym typeface="Symbol" panose="05050102010706020507" pitchFamily="18" charset="2"/>
              </a:rPr>
              <a:t>u </a:t>
            </a:r>
            <a:r>
              <a:rPr kumimoji="1" lang="en-US" altLang="en-US" sz="1700" dirty="0">
                <a:sym typeface="Symbol" panose="05050102010706020507" pitchFamily="18" charset="2"/>
              </a:rPr>
              <a:t>[</a:t>
            </a:r>
            <a:r>
              <a:rPr kumimoji="1" lang="en-US" altLang="en-US" sz="1700" i="1" dirty="0">
                <a:sym typeface="Symbol" panose="05050102010706020507" pitchFamily="18" charset="2"/>
              </a:rPr>
              <a:t>building</a:t>
            </a:r>
            <a:r>
              <a:rPr kumimoji="1" lang="en-US" altLang="en-US" sz="1700" dirty="0">
                <a:sym typeface="Symbol" panose="05050102010706020507" pitchFamily="18" charset="2"/>
              </a:rPr>
              <a:t>] = “Watson” ))}</a:t>
            </a:r>
            <a:endParaRPr kumimoji="1" lang="en-US" altLang="en-US" sz="17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67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350963" y="2017713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/>
              <a:t>{</a:t>
            </a:r>
            <a:r>
              <a:rPr kumimoji="1" lang="en-US" altLang="en-US" i="1" dirty="0"/>
              <a:t>t </a:t>
            </a:r>
            <a:r>
              <a:rPr kumimoji="1" lang="en-US" altLang="en-US" dirty="0"/>
              <a:t>|</a:t>
            </a:r>
            <a:r>
              <a:rPr kumimoji="1" lang="en-US" altLang="en-US" i="1" dirty="0"/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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 </a:t>
            </a:r>
            <a:r>
              <a:rPr kumimoji="1" lang="en-US" altLang="en-US" i="1" dirty="0">
                <a:sym typeface="Symbol" panose="05050102010706020507" pitchFamily="18" charset="2"/>
              </a:rPr>
              <a:t>section </a:t>
            </a:r>
            <a:r>
              <a:rPr kumimoji="1" lang="en-US" altLang="en-US" dirty="0">
                <a:sym typeface="Symbol" panose="05050102010706020507" pitchFamily="18" charset="2"/>
              </a:rPr>
              <a:t>(</a:t>
            </a:r>
            <a:r>
              <a:rPr kumimoji="1" lang="en-US" altLang="en-US" i="1" dirty="0">
                <a:sym typeface="Symbol" panose="05050102010706020507" pitchFamily="18" charset="2"/>
              </a:rPr>
              <a:t>t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dirty="0"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</a:t>
            </a:r>
            <a:r>
              <a:rPr kumimoji="1" lang="en-US" altLang="en-US" dirty="0">
                <a:sym typeface="Symbol" panose="05050102010706020507" pitchFamily="18" charset="2"/>
              </a:rPr>
              <a:t> ] </a:t>
            </a:r>
            <a:r>
              <a:rPr kumimoji="1" lang="en-US" altLang="en-US" sz="1600" dirty="0">
                <a:sym typeface="Symbol" panose="05050102010706020507" pitchFamily="18" charset="2"/>
              </a:rPr>
              <a:t> </a:t>
            </a:r>
            <a:r>
              <a:rPr kumimoji="1" lang="en-US" altLang="en-US" dirty="0">
                <a:sym typeface="Symbol" panose="05050102010706020507" pitchFamily="18" charset="2"/>
              </a:rPr>
              <a:t>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semester</a:t>
            </a:r>
            <a:r>
              <a:rPr kumimoji="1" lang="en-US" altLang="en-US" dirty="0">
                <a:sym typeface="Symbol" panose="05050102010706020507" pitchFamily="18" charset="2"/>
              </a:rPr>
              <a:t>] = “Fall” 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[year] </a:t>
            </a:r>
            <a:r>
              <a:rPr kumimoji="1" lang="en-US" altLang="en-US" i="1" dirty="0">
                <a:sym typeface="Symbol" panose="05050102010706020507" pitchFamily="18" charset="2"/>
              </a:rPr>
              <a:t>= </a:t>
            </a:r>
            <a:r>
              <a:rPr kumimoji="1" lang="en-US" altLang="en-US" dirty="0">
                <a:sym typeface="Symbol" panose="05050102010706020507" pitchFamily="18" charset="2"/>
              </a:rPr>
              <a:t>2009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 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 </a:t>
            </a:r>
            <a:r>
              <a:rPr kumimoji="1" lang="en-US" altLang="en-US" i="1" dirty="0">
                <a:sym typeface="Symbol" panose="05050102010706020507" pitchFamily="18" charset="2"/>
              </a:rPr>
              <a:t>section </a:t>
            </a:r>
            <a:r>
              <a:rPr kumimoji="1" lang="en-US" altLang="en-US" dirty="0">
                <a:sym typeface="Symbol" panose="05050102010706020507" pitchFamily="18" charset="2"/>
              </a:rPr>
              <a:t>(</a:t>
            </a:r>
            <a:r>
              <a:rPr kumimoji="1" lang="en-US" altLang="en-US" i="1" dirty="0">
                <a:sym typeface="Symbol" panose="05050102010706020507" pitchFamily="18" charset="2"/>
              </a:rPr>
              <a:t>t 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dirty="0"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</a:t>
            </a:r>
            <a:r>
              <a:rPr kumimoji="1" lang="en-US" altLang="en-US" dirty="0">
                <a:sym typeface="Symbol" panose="05050102010706020507" pitchFamily="18" charset="2"/>
              </a:rPr>
              <a:t> ]  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semester</a:t>
            </a:r>
            <a:r>
              <a:rPr kumimoji="1" lang="en-US" altLang="en-US" dirty="0">
                <a:sym typeface="Symbol" panose="05050102010706020507" pitchFamily="18" charset="2"/>
              </a:rPr>
              <a:t>] = “Spring” 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[year] </a:t>
            </a:r>
            <a:r>
              <a:rPr kumimoji="1" lang="en-US" altLang="en-US" i="1" dirty="0">
                <a:sym typeface="Symbol" panose="05050102010706020507" pitchFamily="18" charset="2"/>
              </a:rPr>
              <a:t>= </a:t>
            </a:r>
            <a:r>
              <a:rPr kumimoji="1" lang="en-US" altLang="en-US" dirty="0">
                <a:sym typeface="Symbol" panose="05050102010706020507" pitchFamily="18" charset="2"/>
              </a:rPr>
              <a:t>2010</a:t>
            </a:r>
            <a:r>
              <a:rPr kumimoji="1" lang="en-US" altLang="en-US" i="1" dirty="0">
                <a:sym typeface="Symbol" panose="05050102010706020507" pitchFamily="18" charset="2"/>
              </a:rPr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)}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768350" y="1095375"/>
            <a:ext cx="8139113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  the Spring 2010 semester</a:t>
            </a: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endParaRPr kumimoji="1" lang="en-US" altLang="en-US" dirty="0">
              <a:sym typeface="Symbol" panose="05050102010706020507" pitchFamily="18" charset="2"/>
            </a:endParaRPr>
          </a:p>
          <a:p>
            <a:pPr marL="285750" indent="-285750">
              <a:spcBef>
                <a:spcPct val="35000"/>
              </a:spcBef>
              <a:buClr>
                <a:srgbClr val="002060"/>
              </a:buClr>
              <a:buSzPct val="115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ym typeface="Symbol" panose="05050102010706020507" pitchFamily="18" charset="2"/>
              </a:rPr>
              <a:t>Find the set of all courses taught in the Fall 2009 semester, but not in the Spring 2010 semester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444148" y="4020062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/>
              <a:t>{</a:t>
            </a:r>
            <a:r>
              <a:rPr kumimoji="1" lang="en-US" altLang="en-US" i="1" dirty="0"/>
              <a:t>t </a:t>
            </a:r>
            <a:r>
              <a:rPr kumimoji="1" lang="en-US" altLang="en-US" dirty="0"/>
              <a:t>|</a:t>
            </a:r>
            <a:r>
              <a:rPr kumimoji="1" lang="en-US" altLang="en-US" i="1" dirty="0"/>
              <a:t> </a:t>
            </a:r>
            <a:r>
              <a:rPr kumimoji="1" lang="en-US" altLang="en-US" dirty="0">
                <a:sym typeface="Symbol" panose="05050102010706020507" pitchFamily="18" charset="2"/>
              </a:rPr>
              <a:t>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 </a:t>
            </a:r>
            <a:r>
              <a:rPr kumimoji="1" lang="en-US" altLang="en-US" i="1" dirty="0">
                <a:sym typeface="Symbol" panose="05050102010706020507" pitchFamily="18" charset="2"/>
              </a:rPr>
              <a:t>section </a:t>
            </a:r>
            <a:r>
              <a:rPr kumimoji="1" lang="en-US" altLang="en-US" dirty="0">
                <a:sym typeface="Symbol" panose="05050102010706020507" pitchFamily="18" charset="2"/>
              </a:rPr>
              <a:t>(</a:t>
            </a:r>
            <a:r>
              <a:rPr kumimoji="1" lang="en-US" altLang="en-US" i="1" dirty="0">
                <a:sym typeface="Symbol" panose="05050102010706020507" pitchFamily="18" charset="2"/>
              </a:rPr>
              <a:t>t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dirty="0"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</a:t>
            </a:r>
            <a:r>
              <a:rPr kumimoji="1" lang="en-US" altLang="en-US" dirty="0">
                <a:sym typeface="Symbol" panose="05050102010706020507" pitchFamily="18" charset="2"/>
              </a:rPr>
              <a:t> ] </a:t>
            </a:r>
            <a:r>
              <a:rPr kumimoji="1" lang="en-US" altLang="en-US" sz="1600" dirty="0">
                <a:sym typeface="Symbol" panose="05050102010706020507" pitchFamily="18" charset="2"/>
              </a:rPr>
              <a:t> </a:t>
            </a:r>
            <a:r>
              <a:rPr kumimoji="1" lang="en-US" altLang="en-US" dirty="0">
                <a:sym typeface="Symbol" panose="05050102010706020507" pitchFamily="18" charset="2"/>
              </a:rPr>
              <a:t>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semester</a:t>
            </a:r>
            <a:r>
              <a:rPr kumimoji="1" lang="en-US" altLang="en-US" dirty="0">
                <a:sym typeface="Symbol" panose="05050102010706020507" pitchFamily="18" charset="2"/>
              </a:rPr>
              <a:t>] = “Fall”  </a:t>
            </a:r>
            <a:r>
              <a:rPr kumimoji="1" lang="en-US" altLang="en-US" i="1" dirty="0"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ym typeface="Symbol" panose="05050102010706020507" pitchFamily="18" charset="2"/>
              </a:rPr>
              <a:t>[year] </a:t>
            </a:r>
            <a:r>
              <a:rPr kumimoji="1" lang="en-US" altLang="en-US" i="1" dirty="0">
                <a:sym typeface="Symbol" panose="05050102010706020507" pitchFamily="18" charset="2"/>
              </a:rPr>
              <a:t>= </a:t>
            </a:r>
            <a:r>
              <a:rPr kumimoji="1" lang="en-US" altLang="en-US" dirty="0">
                <a:sym typeface="Symbol" panose="05050102010706020507" pitchFamily="18" charset="2"/>
              </a:rPr>
              <a:t>2009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  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 </a:t>
            </a:r>
            <a:r>
              <a:rPr kumimoji="1" lang="en-US" altLang="en-US" i="1" dirty="0">
                <a:sym typeface="Symbol" panose="05050102010706020507" pitchFamily="18" charset="2"/>
              </a:rPr>
              <a:t>section </a:t>
            </a:r>
            <a:r>
              <a:rPr kumimoji="1" lang="en-US" altLang="en-US" dirty="0">
                <a:sym typeface="Symbol" panose="05050102010706020507" pitchFamily="18" charset="2"/>
              </a:rPr>
              <a:t>(</a:t>
            </a:r>
            <a:r>
              <a:rPr kumimoji="1" lang="en-US" altLang="en-US" i="1" dirty="0">
                <a:sym typeface="Symbol" panose="05050102010706020507" pitchFamily="18" charset="2"/>
              </a:rPr>
              <a:t>t 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 </a:t>
            </a:r>
            <a:r>
              <a:rPr kumimoji="1" lang="en-US" altLang="en-US" dirty="0"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course_id</a:t>
            </a:r>
            <a:r>
              <a:rPr kumimoji="1" lang="en-US" altLang="en-US" dirty="0">
                <a:sym typeface="Symbol" panose="05050102010706020507" pitchFamily="18" charset="2"/>
              </a:rPr>
              <a:t> ]   </a:t>
            </a:r>
            <a:br>
              <a:rPr kumimoji="1" lang="en-US" altLang="en-US" dirty="0">
                <a:sym typeface="Symbol" panose="05050102010706020507" pitchFamily="18" charset="2"/>
              </a:rPr>
            </a:br>
            <a:r>
              <a:rPr kumimoji="1" lang="en-US" altLang="en-US" dirty="0"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ym typeface="Symbol" panose="05050102010706020507" pitchFamily="18" charset="2"/>
              </a:rPr>
              <a:t>semester</a:t>
            </a:r>
            <a:r>
              <a:rPr kumimoji="1" lang="en-US" altLang="en-US" dirty="0">
                <a:sym typeface="Symbol" panose="05050102010706020507" pitchFamily="18" charset="2"/>
              </a:rPr>
              <a:t>] = “Spring”  </a:t>
            </a:r>
            <a:r>
              <a:rPr kumimoji="1" lang="en-US" altLang="en-US" i="1" dirty="0">
                <a:sym typeface="Symbol" panose="05050102010706020507" pitchFamily="18" charset="2"/>
              </a:rPr>
              <a:t>u </a:t>
            </a:r>
            <a:r>
              <a:rPr kumimoji="1" lang="en-US" altLang="en-US" dirty="0">
                <a:sym typeface="Symbol" panose="05050102010706020507" pitchFamily="18" charset="2"/>
              </a:rPr>
              <a:t>[year] </a:t>
            </a:r>
            <a:r>
              <a:rPr kumimoji="1" lang="en-US" altLang="en-US" i="1" dirty="0">
                <a:sym typeface="Symbol" panose="05050102010706020507" pitchFamily="18" charset="2"/>
              </a:rPr>
              <a:t>= </a:t>
            </a:r>
            <a:r>
              <a:rPr kumimoji="1" lang="en-US" altLang="en-US" dirty="0">
                <a:sym typeface="Symbol" panose="05050102010706020507" pitchFamily="18" charset="2"/>
              </a:rPr>
              <a:t>2010 )}</a:t>
            </a:r>
          </a:p>
        </p:txBody>
      </p:sp>
    </p:spTree>
    <p:extLst>
      <p:ext uri="{BB962C8B-B14F-4D97-AF65-F5344CB8AC3E}">
        <p14:creationId xmlns:p14="http://schemas.microsoft.com/office/powerpoint/2010/main" val="41551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  <p:bldP spid="187401" grpId="0" autoUpdateAnimBg="0"/>
      <p:bldP spid="187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Universal Quantification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Find all students who have taken all courses offered in the Biology department</a:t>
            </a:r>
          </a:p>
          <a:p>
            <a:pPr lvl="1"/>
            <a:r>
              <a:rPr lang="en-US" altLang="en-US" dirty="0"/>
              <a:t>    {</a:t>
            </a:r>
            <a:r>
              <a:rPr lang="en-US" altLang="en-US" i="1" dirty="0"/>
              <a:t>t </a:t>
            </a:r>
            <a:r>
              <a:rPr lang="en-US" altLang="en-US" dirty="0"/>
              <a:t>|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student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]) 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(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course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]=“Biology” 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</a:t>
            </a:r>
            <a:r>
              <a:rPr lang="en-US" altLang="en-US" i="1" dirty="0">
                <a:sym typeface="Symbol" panose="05050102010706020507" pitchFamily="18" charset="2"/>
              </a:rPr>
              <a:t> s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takes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 ] 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     </a:t>
            </a:r>
            <a:r>
              <a:rPr lang="en-US" altLang="en-US" i="1" dirty="0">
                <a:sym typeface="Symbol" panose="05050102010706020507" pitchFamily="18" charset="2"/>
              </a:rPr>
              <a:t>s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course_id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i="1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course_id</a:t>
            </a:r>
            <a:r>
              <a:rPr lang="en-US" altLang="en-US" dirty="0">
                <a:sym typeface="Symbol" panose="05050102010706020507" pitchFamily="18" charset="2"/>
              </a:rPr>
              <a:t>]))}</a:t>
            </a:r>
          </a:p>
        </p:txBody>
      </p:sp>
    </p:spTree>
    <p:extLst>
      <p:ext uri="{BB962C8B-B14F-4D97-AF65-F5344CB8AC3E}">
        <p14:creationId xmlns:p14="http://schemas.microsoft.com/office/powerpoint/2010/main" val="3626817704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92568</TotalTime>
  <Words>872</Words>
  <Application>Microsoft Office PowerPoint</Application>
  <PresentationFormat>On-screen Show (4:3)</PresentationFormat>
  <Paragraphs>122</Paragraphs>
  <Slides>19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27: Formal-Relational Query Languages</vt:lpstr>
      <vt:lpstr>Outline</vt:lpstr>
      <vt:lpstr>Tuple Relational Calculus</vt:lpstr>
      <vt:lpstr>Tuple Relational Calculus</vt:lpstr>
      <vt:lpstr>Predicate Calculus Formula</vt:lpstr>
      <vt:lpstr>Example Queries</vt:lpstr>
      <vt:lpstr>Example Queries</vt:lpstr>
      <vt:lpstr>Example Queries</vt:lpstr>
      <vt:lpstr>Universal Quantification</vt:lpstr>
      <vt:lpstr>Safety of Expressions</vt:lpstr>
      <vt:lpstr>Safety of Expressions (Cont.)</vt:lpstr>
      <vt:lpstr>Domain Relational Calculus</vt:lpstr>
      <vt:lpstr>Domain Relational Calculus</vt:lpstr>
      <vt:lpstr>Example Queries</vt:lpstr>
      <vt:lpstr>Example Queries</vt:lpstr>
      <vt:lpstr>Safety of Expressions</vt:lpstr>
      <vt:lpstr>Universal Quantification</vt:lpstr>
      <vt:lpstr>Datalog</vt:lpstr>
      <vt:lpstr>End of Chapter 27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448</cp:revision>
  <cp:lastPrinted>1999-06-28T19:27:31Z</cp:lastPrinted>
  <dcterms:created xsi:type="dcterms:W3CDTF">2009-12-21T15:40:22Z</dcterms:created>
  <dcterms:modified xsi:type="dcterms:W3CDTF">2019-08-08T09:08:27Z</dcterms:modified>
</cp:coreProperties>
</file>