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handoutMasterIdLst>
    <p:handoutMasterId r:id="rId19"/>
  </p:handoutMasterIdLst>
  <p:sldIdLst>
    <p:sldId id="335" r:id="rId2"/>
    <p:sldId id="454" r:id="rId3"/>
    <p:sldId id="468" r:id="rId4"/>
    <p:sldId id="456" r:id="rId5"/>
    <p:sldId id="457" r:id="rId6"/>
    <p:sldId id="458" r:id="rId7"/>
    <p:sldId id="459" r:id="rId8"/>
    <p:sldId id="460" r:id="rId9"/>
    <p:sldId id="461" r:id="rId10"/>
    <p:sldId id="462" r:id="rId11"/>
    <p:sldId id="463" r:id="rId12"/>
    <p:sldId id="464" r:id="rId13"/>
    <p:sldId id="465" r:id="rId14"/>
    <p:sldId id="466" r:id="rId15"/>
    <p:sldId id="469" r:id="rId16"/>
    <p:sldId id="470" r:id="rId17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4737" autoAdjust="0"/>
  </p:normalViewPr>
  <p:slideViewPr>
    <p:cSldViewPr snapToGrid="0">
      <p:cViewPr varScale="1">
        <p:scale>
          <a:sx n="56" d="100"/>
          <a:sy n="56" d="100"/>
        </p:scale>
        <p:origin x="706" y="43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2D5D24-0AEB-4A5B-B535-CEBB1EC9856B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1504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1E904E-04B0-4085-B59A-236509C64031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3872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6B909D-A105-4D40-B253-E7961512F0E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5544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989CEB-E3B1-4510-BCA8-B2ECEB38B3AB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5174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A7A989-A158-4CB7-A804-A84AB5656B5F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4172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BEBCEC-FD6F-439A-AF92-34F00B563C18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5455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09DFF4-BE0C-4FE6-8682-C9CECB1CEC1C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4095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D14F7D-457D-405A-989F-7E30BE4D301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5831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BEBCEC-FD6F-439A-AF92-34F00B563C1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1247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09DFF4-BE0C-4FE6-8682-C9CECB1CEC1C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3504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D62F82-2A7A-4BDF-864D-4F5468632A0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6934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79518C-A1F2-479E-8F95-480B607F0F73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567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ADA381-A41F-438A-BAC8-E8AE56F17DE9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0733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6BBA81-BCD0-4BAE-97C5-170261E3AFCD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2749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304BBA-32A2-446D-8C15-363ECA85C43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2820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350" y="1093788"/>
            <a:ext cx="3800476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6334" y="2174875"/>
            <a:ext cx="3691053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38131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44718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28.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28: </a:t>
            </a:r>
            <a:r>
              <a:rPr lang="en-US" altLang="en-US" dirty="0"/>
              <a:t>Advanced Relational Database Design 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4425"/>
            <a:ext cx="7647681" cy="5133975"/>
          </a:xfrm>
        </p:spPr>
        <p:txBody>
          <a:bodyPr/>
          <a:lstStyle/>
          <a:p>
            <a:r>
              <a:rPr lang="en-US" altLang="en-US" dirty="0"/>
              <a:t>Consider </a:t>
            </a:r>
            <a:r>
              <a:rPr lang="en-US" altLang="en-US" i="1" dirty="0"/>
              <a:t>Loan-info-schema</a:t>
            </a:r>
            <a:r>
              <a:rPr lang="en-US" altLang="en-US" dirty="0"/>
              <a:t> = (</a:t>
            </a:r>
            <a:r>
              <a:rPr lang="en-US" altLang="en-US" i="1" dirty="0"/>
              <a:t>branch-name, customer-name, loan-number, amount</a:t>
            </a:r>
            <a:r>
              <a:rPr lang="en-US" altLang="en-US" dirty="0"/>
              <a:t>).</a:t>
            </a:r>
          </a:p>
          <a:p>
            <a:r>
              <a:rPr lang="en-US" altLang="en-US" dirty="0"/>
              <a:t>Each loan has one or more customers, is in one or more branches and has a loan amount; these relationships are independent, hence we have the join dependency</a:t>
            </a:r>
          </a:p>
          <a:p>
            <a:r>
              <a:rPr lang="en-US" altLang="en-US" dirty="0"/>
              <a:t>*(=(</a:t>
            </a:r>
            <a:r>
              <a:rPr lang="en-US" altLang="en-US" i="1" dirty="0"/>
              <a:t>loan-number, branch-name</a:t>
            </a:r>
            <a:r>
              <a:rPr lang="en-US" altLang="en-US" dirty="0"/>
              <a:t>), (</a:t>
            </a:r>
            <a:r>
              <a:rPr lang="en-US" altLang="en-US" i="1" dirty="0"/>
              <a:t>loan-number, customer-name</a:t>
            </a:r>
            <a:r>
              <a:rPr lang="en-US" altLang="en-US" dirty="0"/>
              <a:t>), (</a:t>
            </a:r>
            <a:r>
              <a:rPr lang="en-US" altLang="en-US" i="1" dirty="0"/>
              <a:t>loan-number, amount</a:t>
            </a:r>
            <a:r>
              <a:rPr lang="en-US" altLang="en-US" dirty="0"/>
              <a:t>))</a:t>
            </a:r>
          </a:p>
          <a:p>
            <a:r>
              <a:rPr lang="en-US" altLang="en-US" i="1" dirty="0"/>
              <a:t>Loan-info-schema</a:t>
            </a:r>
            <a:r>
              <a:rPr lang="en-US" altLang="en-US" dirty="0"/>
              <a:t> is not in PJNF with respect to the set of dependencies containing the above join dependency. To put </a:t>
            </a:r>
            <a:r>
              <a:rPr lang="en-US" altLang="en-US" i="1" dirty="0"/>
              <a:t>Loan-info-schema</a:t>
            </a:r>
            <a:r>
              <a:rPr lang="en-US" altLang="en-US" dirty="0"/>
              <a:t> into PJNF, we must decompose it into the three schemas specified by the join dependency:</a:t>
            </a:r>
          </a:p>
          <a:p>
            <a:pPr lvl="1"/>
            <a:r>
              <a:rPr lang="en-US" altLang="en-US" dirty="0"/>
              <a:t>(</a:t>
            </a:r>
            <a:r>
              <a:rPr lang="en-US" altLang="en-US" i="1" dirty="0"/>
              <a:t>loan-number, branch-name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(</a:t>
            </a:r>
            <a:r>
              <a:rPr lang="en-US" altLang="en-US" i="1" dirty="0"/>
              <a:t>loan-number, customer-name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(</a:t>
            </a:r>
            <a:r>
              <a:rPr lang="en-US" altLang="en-US" i="1" dirty="0"/>
              <a:t>loan-number, amount</a:t>
            </a:r>
            <a:r>
              <a:rPr lang="en-US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7279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Domain-Key Normal Form (DKNY)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670800" cy="4395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/>
              <a:t>Domain declaration</a:t>
            </a:r>
            <a:r>
              <a:rPr lang="en-US" altLang="en-US" dirty="0"/>
              <a:t>. Let A be an attribute, and let </a:t>
            </a:r>
            <a:r>
              <a:rPr lang="en-US" altLang="en-US" b="1" dirty="0" err="1"/>
              <a:t>dom</a:t>
            </a:r>
            <a:r>
              <a:rPr lang="en-US" altLang="en-US" dirty="0"/>
              <a:t> be a set of values. The domain declaration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</a:t>
            </a:r>
            <a:r>
              <a:rPr lang="en-US" altLang="en-US" dirty="0"/>
              <a:t> </a:t>
            </a:r>
            <a:r>
              <a:rPr lang="en-US" altLang="en-US" b="1" dirty="0" err="1"/>
              <a:t>dom</a:t>
            </a:r>
            <a:r>
              <a:rPr lang="en-US" altLang="en-US" dirty="0"/>
              <a:t> requires that the </a:t>
            </a:r>
            <a:r>
              <a:rPr lang="en-US" altLang="en-US" i="1" dirty="0"/>
              <a:t>A</a:t>
            </a:r>
            <a:r>
              <a:rPr lang="en-US" altLang="en-US" dirty="0"/>
              <a:t> value of all tuples be values in </a:t>
            </a:r>
            <a:r>
              <a:rPr lang="en-US" altLang="en-US" b="1" dirty="0"/>
              <a:t>dom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b="1" dirty="0"/>
              <a:t>Key declaration</a:t>
            </a:r>
            <a:r>
              <a:rPr lang="en-US" altLang="en-US" dirty="0"/>
              <a:t>. Let </a:t>
            </a:r>
            <a:r>
              <a:rPr lang="en-US" altLang="en-US" i="1" dirty="0"/>
              <a:t>R</a:t>
            </a:r>
            <a:r>
              <a:rPr lang="en-US" altLang="en-US" dirty="0"/>
              <a:t> be a relation schema with </a:t>
            </a:r>
            <a:r>
              <a:rPr lang="en-US" altLang="en-US" i="1" dirty="0"/>
              <a:t>K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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dirty="0"/>
              <a:t>. The key declaration </a:t>
            </a:r>
            <a:r>
              <a:rPr lang="en-US" altLang="en-US" b="1" dirty="0"/>
              <a:t>key</a:t>
            </a:r>
            <a:r>
              <a:rPr lang="en-US" altLang="en-US" dirty="0"/>
              <a:t> (</a:t>
            </a:r>
            <a:r>
              <a:rPr lang="en-US" altLang="en-US" i="1" dirty="0"/>
              <a:t>K</a:t>
            </a:r>
            <a:r>
              <a:rPr lang="en-US" altLang="en-US" dirty="0"/>
              <a:t>) requires that </a:t>
            </a:r>
            <a:r>
              <a:rPr lang="en-US" altLang="en-US" i="1" dirty="0"/>
              <a:t>K</a:t>
            </a:r>
            <a:r>
              <a:rPr lang="en-US" altLang="en-US" dirty="0"/>
              <a:t> be a superkey for schema </a:t>
            </a:r>
            <a:r>
              <a:rPr lang="en-US" altLang="en-US" i="1" dirty="0"/>
              <a:t>R</a:t>
            </a:r>
            <a:r>
              <a:rPr lang="en-US" altLang="en-US" dirty="0"/>
              <a:t> (</a:t>
            </a:r>
            <a:r>
              <a:rPr lang="en-US" altLang="en-US" i="1" dirty="0"/>
              <a:t>K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R</a:t>
            </a:r>
            <a:r>
              <a:rPr lang="en-US" altLang="en-US" dirty="0"/>
              <a:t>).  All key declarations are functional dependencies but not all functional dependencies are key declarations.</a:t>
            </a:r>
          </a:p>
          <a:p>
            <a:pPr>
              <a:lnSpc>
                <a:spcPct val="90000"/>
              </a:lnSpc>
            </a:pPr>
            <a:r>
              <a:rPr lang="en-US" altLang="en-US" b="1" dirty="0"/>
              <a:t>General constraint</a:t>
            </a:r>
            <a:r>
              <a:rPr lang="en-US" altLang="en-US" dirty="0"/>
              <a:t>. A general constraint is a predicate on the set of all relations on a given schema.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Let </a:t>
            </a:r>
            <a:r>
              <a:rPr lang="en-US" altLang="en-US" b="1" dirty="0"/>
              <a:t>D</a:t>
            </a:r>
            <a:r>
              <a:rPr lang="en-US" altLang="en-US" dirty="0"/>
              <a:t> be a set of domain constraints and let </a:t>
            </a:r>
            <a:r>
              <a:rPr lang="en-US" altLang="en-US" b="1" dirty="0"/>
              <a:t>K</a:t>
            </a:r>
            <a:r>
              <a:rPr lang="en-US" altLang="en-US" dirty="0"/>
              <a:t> be a set of key constraints for a relation schema </a:t>
            </a:r>
            <a:r>
              <a:rPr lang="en-US" altLang="en-US" i="1" dirty="0"/>
              <a:t>R</a:t>
            </a:r>
            <a:r>
              <a:rPr lang="en-US" altLang="en-US" dirty="0"/>
              <a:t>. Let </a:t>
            </a:r>
            <a:r>
              <a:rPr lang="en-US" altLang="en-US" b="1" dirty="0"/>
              <a:t>G</a:t>
            </a:r>
            <a:r>
              <a:rPr lang="en-US" altLang="en-US" dirty="0"/>
              <a:t> denote the general constraints for </a:t>
            </a:r>
            <a:r>
              <a:rPr lang="en-US" altLang="en-US" i="1" dirty="0"/>
              <a:t>R</a:t>
            </a:r>
            <a:r>
              <a:rPr lang="en-US" altLang="en-US" dirty="0"/>
              <a:t>. Schema </a:t>
            </a:r>
            <a:r>
              <a:rPr lang="en-US" altLang="en-US" i="1" dirty="0"/>
              <a:t>R</a:t>
            </a:r>
            <a:r>
              <a:rPr lang="en-US" altLang="en-US" dirty="0"/>
              <a:t> is in DKNF if </a:t>
            </a:r>
            <a:r>
              <a:rPr lang="en-US" altLang="en-US" b="1" dirty="0"/>
              <a:t>D </a:t>
            </a:r>
            <a:r>
              <a:rPr lang="en-US" altLang="en-US" b="1" dirty="0">
                <a:sym typeface="Symbol" panose="05050102010706020507" pitchFamily="18" charset="2"/>
              </a:rPr>
              <a:t> </a:t>
            </a:r>
            <a:r>
              <a:rPr lang="en-US" altLang="en-US" b="1" dirty="0"/>
              <a:t>K</a:t>
            </a:r>
            <a:r>
              <a:rPr lang="en-US" altLang="en-US" dirty="0"/>
              <a:t> logically imply </a:t>
            </a:r>
            <a:r>
              <a:rPr lang="en-US" altLang="en-US" b="1" dirty="0"/>
              <a:t>G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5152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521575" cy="4243387"/>
          </a:xfrm>
        </p:spPr>
        <p:txBody>
          <a:bodyPr/>
          <a:lstStyle/>
          <a:p>
            <a:r>
              <a:rPr lang="en-US" altLang="en-US" dirty="0"/>
              <a:t>Accounts whose </a:t>
            </a:r>
            <a:r>
              <a:rPr lang="en-US" altLang="en-US" i="1" dirty="0"/>
              <a:t>account-number</a:t>
            </a:r>
            <a:r>
              <a:rPr lang="en-US" altLang="en-US" dirty="0"/>
              <a:t> begins with the digit 9 are special high-interest accounts with a minimum balance of 2500.</a:t>
            </a:r>
          </a:p>
          <a:p>
            <a:r>
              <a:rPr lang="en-US" altLang="en-US" dirty="0"/>
              <a:t>General constraint: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    </a:t>
            </a:r>
            <a:r>
              <a:rPr lang="en-US" altLang="en-US" dirty="0" smtClean="0"/>
              <a:t>``</a:t>
            </a:r>
            <a:r>
              <a:rPr lang="en-US" altLang="en-US" dirty="0"/>
              <a:t>If the first digit of </a:t>
            </a:r>
            <a:r>
              <a:rPr lang="en-US" altLang="en-US" i="1" dirty="0"/>
              <a:t>t </a:t>
            </a:r>
            <a:r>
              <a:rPr lang="en-US" altLang="en-US" dirty="0"/>
              <a:t>[</a:t>
            </a:r>
            <a:r>
              <a:rPr lang="en-US" altLang="en-US" i="1" dirty="0"/>
              <a:t>account-number</a:t>
            </a:r>
            <a:r>
              <a:rPr lang="en-US" altLang="en-US" dirty="0"/>
              <a:t>] is 9, then </a:t>
            </a:r>
            <a:r>
              <a:rPr lang="en-US" altLang="en-US" i="1" dirty="0"/>
              <a:t>t </a:t>
            </a:r>
            <a:r>
              <a:rPr lang="en-US" altLang="en-US" dirty="0" smtClean="0"/>
              <a:t>[</a:t>
            </a:r>
            <a:r>
              <a:rPr lang="en-US" altLang="en-US" i="1" dirty="0"/>
              <a:t>balance</a:t>
            </a:r>
            <a:r>
              <a:rPr lang="en-US" altLang="en-US" dirty="0"/>
              <a:t>] </a:t>
            </a:r>
            <a:r>
              <a:rPr lang="en-US" altLang="en-US" dirty="0">
                <a:sym typeface="Symbol" panose="05050102010706020507" pitchFamily="18" charset="2"/>
              </a:rPr>
              <a:t> </a:t>
            </a:r>
            <a:r>
              <a:rPr lang="en-US" altLang="en-US" dirty="0"/>
              <a:t>2500.''</a:t>
            </a:r>
          </a:p>
          <a:p>
            <a:r>
              <a:rPr lang="en-US" altLang="en-US" dirty="0"/>
              <a:t>DKNF design:</a:t>
            </a:r>
          </a:p>
          <a:p>
            <a:pPr lvl="1">
              <a:buFont typeface="Monotype Sorts" charset="2"/>
              <a:buNone/>
            </a:pPr>
            <a:r>
              <a:rPr lang="en-US" altLang="en-US" i="1" dirty="0"/>
              <a:t>	Regular-acct-schema</a:t>
            </a:r>
            <a:r>
              <a:rPr lang="en-US" altLang="en-US" dirty="0"/>
              <a:t> = (</a:t>
            </a:r>
            <a:r>
              <a:rPr lang="en-US" altLang="en-US" i="1" dirty="0"/>
              <a:t>branch-name, account-number, balance</a:t>
            </a:r>
            <a:r>
              <a:rPr lang="en-US" altLang="en-US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i="1" dirty="0"/>
              <a:t>	Special-acct-schema</a:t>
            </a:r>
            <a:r>
              <a:rPr lang="en-US" altLang="en-US" dirty="0"/>
              <a:t> = (</a:t>
            </a:r>
            <a:r>
              <a:rPr lang="en-US" altLang="en-US" i="1" dirty="0"/>
              <a:t>branch-name, account-number, balance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Domain constraints for {</a:t>
            </a:r>
            <a:r>
              <a:rPr lang="en-US" altLang="en-US" i="1" dirty="0"/>
              <a:t>Special-acct-schema</a:t>
            </a:r>
            <a:r>
              <a:rPr lang="en-US" altLang="en-US" dirty="0"/>
              <a:t>} require that for each account:</a:t>
            </a:r>
          </a:p>
          <a:p>
            <a:pPr lvl="1"/>
            <a:r>
              <a:rPr lang="en-US" altLang="en-US" dirty="0"/>
              <a:t>The account number begins with 9.</a:t>
            </a:r>
          </a:p>
          <a:p>
            <a:pPr lvl="1"/>
            <a:r>
              <a:rPr lang="en-US" altLang="en-US" dirty="0"/>
              <a:t>The balance is greater than 2500.</a:t>
            </a:r>
          </a:p>
        </p:txBody>
      </p:sp>
    </p:spTree>
    <p:extLst>
      <p:ext uri="{BB962C8B-B14F-4D97-AF65-F5344CB8AC3E}">
        <p14:creationId xmlns:p14="http://schemas.microsoft.com/office/powerpoint/2010/main" val="3867344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DKNF rephrasing of PJNF Definition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461250" cy="3232552"/>
          </a:xfrm>
        </p:spPr>
        <p:txBody>
          <a:bodyPr/>
          <a:lstStyle/>
          <a:p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dirty="0"/>
              <a:t> = (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 , A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 ,..., A</a:t>
            </a:r>
            <a:r>
              <a:rPr lang="en-US" altLang="en-US" i="1" baseline="-25000" dirty="0"/>
              <a:t>n</a:t>
            </a:r>
            <a:r>
              <a:rPr lang="en-US" altLang="en-US" dirty="0"/>
              <a:t>) be a relation schema. Let </a:t>
            </a:r>
            <a:r>
              <a:rPr lang="en-US" altLang="en-US" dirty="0" err="1"/>
              <a:t>dom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) denote the domain of attribute 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i</a:t>
            </a:r>
            <a:r>
              <a:rPr lang="en-US" altLang="en-US" dirty="0"/>
              <a:t>, and let all these domains be infinite. Then all domain constraints </a:t>
            </a:r>
            <a:r>
              <a:rPr lang="en-US" altLang="en-US" b="1" dirty="0"/>
              <a:t>D</a:t>
            </a:r>
            <a:r>
              <a:rPr lang="en-US" altLang="en-US" dirty="0"/>
              <a:t> are of the form 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</a:t>
            </a:r>
            <a:r>
              <a:rPr lang="en-US" altLang="en-US" b="1" dirty="0"/>
              <a:t> </a:t>
            </a:r>
            <a:r>
              <a:rPr lang="en-US" altLang="en-US" b="1" dirty="0" err="1"/>
              <a:t>dom</a:t>
            </a:r>
            <a:r>
              <a:rPr lang="en-US" altLang="en-US" dirty="0"/>
              <a:t> (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i</a:t>
            </a:r>
            <a:r>
              <a:rPr lang="en-US" altLang="en-US" dirty="0"/>
              <a:t> ). </a:t>
            </a:r>
          </a:p>
          <a:p>
            <a:r>
              <a:rPr lang="en-US" altLang="en-US" dirty="0"/>
              <a:t>Let the general constraints be a set </a:t>
            </a:r>
            <a:r>
              <a:rPr lang="en-US" altLang="en-US" b="1" dirty="0"/>
              <a:t>G</a:t>
            </a:r>
            <a:r>
              <a:rPr lang="en-US" altLang="en-US" dirty="0"/>
              <a:t> of functional, multivalued, or join dependencies. If </a:t>
            </a:r>
            <a:r>
              <a:rPr lang="en-US" altLang="en-US" i="1" dirty="0"/>
              <a:t>F</a:t>
            </a:r>
            <a:r>
              <a:rPr lang="en-US" altLang="en-US" dirty="0"/>
              <a:t> is the set of functional dependencies in </a:t>
            </a:r>
            <a:r>
              <a:rPr lang="en-US" altLang="en-US" b="1" dirty="0"/>
              <a:t>G</a:t>
            </a:r>
            <a:r>
              <a:rPr lang="en-US" altLang="en-US" dirty="0"/>
              <a:t>, let the set </a:t>
            </a:r>
            <a:r>
              <a:rPr lang="en-US" altLang="en-US" b="1" dirty="0"/>
              <a:t>K</a:t>
            </a:r>
            <a:r>
              <a:rPr lang="en-US" altLang="en-US" dirty="0"/>
              <a:t> of key constraints be those nontrivial functional dependencies in </a:t>
            </a:r>
            <a:r>
              <a:rPr lang="en-US" altLang="en-US" i="1" dirty="0"/>
              <a:t>F</a:t>
            </a:r>
            <a:r>
              <a:rPr lang="en-US" altLang="en-US" baseline="30000" dirty="0"/>
              <a:t>+ </a:t>
            </a:r>
            <a:r>
              <a:rPr lang="en-US" altLang="en-US" dirty="0"/>
              <a:t>of the form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dirty="0"/>
              <a:t>. </a:t>
            </a:r>
          </a:p>
          <a:p>
            <a:r>
              <a:rPr lang="en-US" altLang="en-US" dirty="0"/>
              <a:t>Schema </a:t>
            </a:r>
            <a:r>
              <a:rPr lang="en-US" altLang="en-US" i="1" dirty="0"/>
              <a:t>R</a:t>
            </a:r>
            <a:r>
              <a:rPr lang="en-US" altLang="en-US" dirty="0"/>
              <a:t> is in PJNF if and only if it is in DKNF with respect to  </a:t>
            </a:r>
            <a:r>
              <a:rPr lang="en-US" altLang="en-US" b="1" dirty="0"/>
              <a:t>D</a:t>
            </a:r>
            <a:r>
              <a:rPr lang="en-US" altLang="en-US" dirty="0"/>
              <a:t>, </a:t>
            </a:r>
            <a:r>
              <a:rPr lang="en-US" altLang="en-US" b="1" dirty="0"/>
              <a:t>K</a:t>
            </a:r>
            <a:r>
              <a:rPr lang="en-US" altLang="en-US" dirty="0"/>
              <a:t>, and </a:t>
            </a:r>
            <a:r>
              <a:rPr lang="en-US" altLang="en-US" b="1" dirty="0"/>
              <a:t>G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3046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End of Chapter 28</a:t>
            </a:r>
          </a:p>
        </p:txBody>
      </p:sp>
    </p:spTree>
    <p:extLst>
      <p:ext uri="{BB962C8B-B14F-4D97-AF65-F5344CB8AC3E}">
        <p14:creationId xmlns:p14="http://schemas.microsoft.com/office/powerpoint/2010/main" val="2232466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31785"/>
            <a:ext cx="8077200" cy="609600"/>
          </a:xfrm>
        </p:spPr>
        <p:txBody>
          <a:bodyPr/>
          <a:lstStyle/>
          <a:p>
            <a:r>
              <a:rPr lang="en-US" altLang="en-US"/>
              <a:t>Theory of Multivalued Dependencies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93788"/>
            <a:ext cx="7924800" cy="4903787"/>
          </a:xfrm>
        </p:spPr>
        <p:txBody>
          <a:bodyPr/>
          <a:lstStyle/>
          <a:p>
            <a:r>
              <a:rPr lang="en-US" altLang="en-US" dirty="0"/>
              <a:t>Let </a:t>
            </a:r>
            <a:r>
              <a:rPr lang="en-US" altLang="en-US" i="1" dirty="0"/>
              <a:t>D </a:t>
            </a:r>
            <a:r>
              <a:rPr lang="en-US" altLang="en-US" dirty="0"/>
              <a:t>denote a set of functional and multivalued dependencies. The closure  </a:t>
            </a:r>
            <a:r>
              <a:rPr lang="en-US" altLang="en-US" i="1" dirty="0"/>
              <a:t>D</a:t>
            </a:r>
            <a:r>
              <a:rPr lang="en-US" altLang="en-US" baseline="30000" dirty="0"/>
              <a:t>+</a:t>
            </a:r>
            <a:r>
              <a:rPr lang="en-US" altLang="en-US" dirty="0"/>
              <a:t> of </a:t>
            </a:r>
            <a:r>
              <a:rPr lang="en-US" altLang="en-US" i="1" dirty="0"/>
              <a:t>D</a:t>
            </a:r>
            <a:r>
              <a:rPr lang="en-US" altLang="en-US" dirty="0"/>
              <a:t> is the set of all functional and multivalued dependencies logically implied by </a:t>
            </a:r>
            <a:r>
              <a:rPr lang="en-US" altLang="en-US" i="1" dirty="0"/>
              <a:t>D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Sound and complete inference rules for functional and multivalued dependencies:</a:t>
            </a:r>
          </a:p>
          <a:p>
            <a:pPr lvl="1">
              <a:buNone/>
            </a:pPr>
            <a:r>
              <a:rPr lang="en-US" altLang="en-US" b="1" dirty="0">
                <a:solidFill>
                  <a:srgbClr val="FF9933"/>
                </a:solidFill>
              </a:rPr>
              <a:t>1.	</a:t>
            </a:r>
            <a:r>
              <a:rPr lang="en-US" altLang="en-US" b="1" dirty="0"/>
              <a:t>Reflexivity rule</a:t>
            </a:r>
            <a:r>
              <a:rPr lang="en-US" altLang="en-US" dirty="0"/>
              <a:t>. If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dirty="0"/>
              <a:t>is a set of attributes and </a:t>
            </a:r>
            <a:r>
              <a:rPr lang="en-US" altLang="en-US" dirty="0">
                <a:sym typeface="Symbol" panose="05050102010706020507" pitchFamily="18" charset="2"/>
              </a:rPr>
              <a:t>  </a:t>
            </a:r>
            <a:r>
              <a:rPr lang="en-US" altLang="en-US" dirty="0"/>
              <a:t>, then </a:t>
            </a:r>
            <a:r>
              <a:rPr lang="en-US" altLang="en-US" dirty="0">
                <a:sym typeface="Symbol" panose="05050102010706020507" pitchFamily="18" charset="2"/>
              </a:rPr>
              <a:t>  </a:t>
            </a:r>
            <a:r>
              <a:rPr lang="en-US" altLang="en-US" dirty="0"/>
              <a:t> holds.</a:t>
            </a:r>
          </a:p>
          <a:p>
            <a:pPr lvl="1">
              <a:buNone/>
            </a:pPr>
            <a:r>
              <a:rPr lang="en-US" altLang="en-US" b="1" dirty="0">
                <a:solidFill>
                  <a:srgbClr val="FF9933"/>
                </a:solidFill>
              </a:rPr>
              <a:t>2.	</a:t>
            </a:r>
            <a:r>
              <a:rPr lang="en-US" altLang="en-US" b="1" dirty="0"/>
              <a:t>Augmentation rule</a:t>
            </a:r>
            <a:r>
              <a:rPr lang="en-US" altLang="en-US" dirty="0"/>
              <a:t>. If </a:t>
            </a:r>
            <a:r>
              <a:rPr lang="en-US" altLang="en-US" dirty="0">
                <a:sym typeface="Symbol" panose="05050102010706020507" pitchFamily="18" charset="2"/>
              </a:rPr>
              <a:t>  </a:t>
            </a:r>
            <a:r>
              <a:rPr lang="en-US" altLang="en-US" dirty="0"/>
              <a:t> holds and </a:t>
            </a:r>
            <a:r>
              <a:rPr lang="en-US" altLang="en-US" dirty="0">
                <a:sym typeface="Symbol" panose="05050102010706020507" pitchFamily="18" charset="2"/>
              </a:rPr>
              <a:t> </a:t>
            </a:r>
            <a:r>
              <a:rPr lang="en-US" altLang="en-US" dirty="0"/>
              <a:t> is a set of attributes, </a:t>
            </a:r>
            <a:br>
              <a:rPr lang="en-US" altLang="en-US" dirty="0"/>
            </a:br>
            <a:r>
              <a:rPr lang="en-US" altLang="en-US" dirty="0"/>
              <a:t> then </a:t>
            </a:r>
            <a:r>
              <a:rPr lang="en-US" altLang="en-US" dirty="0">
                <a:sym typeface="Symbol" panose="05050102010706020507" pitchFamily="18" charset="2"/>
              </a:rPr>
              <a:t>  </a:t>
            </a:r>
            <a:r>
              <a:rPr lang="en-US" altLang="en-US" dirty="0"/>
              <a:t> holds.</a:t>
            </a:r>
          </a:p>
          <a:p>
            <a:pPr lvl="1">
              <a:buNone/>
            </a:pPr>
            <a:r>
              <a:rPr lang="en-US" altLang="en-US" b="1" dirty="0">
                <a:solidFill>
                  <a:srgbClr val="FF9933"/>
                </a:solidFill>
              </a:rPr>
              <a:t>3.	</a:t>
            </a:r>
            <a:r>
              <a:rPr lang="en-US" altLang="en-US" b="1" dirty="0"/>
              <a:t>Transitivity rule</a:t>
            </a:r>
            <a:r>
              <a:rPr lang="en-US" altLang="en-US" dirty="0"/>
              <a:t>. If </a:t>
            </a:r>
            <a:r>
              <a:rPr lang="en-US" altLang="en-US" dirty="0">
                <a:sym typeface="Symbol" panose="05050102010706020507" pitchFamily="18" charset="2"/>
              </a:rPr>
              <a:t>  </a:t>
            </a:r>
            <a:r>
              <a:rPr lang="en-US" altLang="en-US" dirty="0"/>
              <a:t> holds and </a:t>
            </a:r>
            <a:r>
              <a:rPr lang="en-US" altLang="en-US" dirty="0">
                <a:sym typeface="Symbol" panose="05050102010706020507" pitchFamily="18" charset="2"/>
              </a:rPr>
              <a:t>  </a:t>
            </a:r>
            <a:r>
              <a:rPr lang="en-US" altLang="en-US" dirty="0"/>
              <a:t>holds, then </a:t>
            </a:r>
            <a:r>
              <a:rPr lang="en-US" altLang="en-US" dirty="0">
                <a:sym typeface="Symbol" panose="05050102010706020507" pitchFamily="18" charset="2"/>
              </a:rPr>
              <a:t> </a:t>
            </a:r>
            <a:r>
              <a:rPr lang="en-US" altLang="en-US" dirty="0"/>
              <a:t> holds.</a:t>
            </a:r>
          </a:p>
        </p:txBody>
      </p:sp>
    </p:spTree>
    <p:extLst>
      <p:ext uri="{BB962C8B-B14F-4D97-AF65-F5344CB8AC3E}">
        <p14:creationId xmlns:p14="http://schemas.microsoft.com/office/powerpoint/2010/main" val="350232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88880"/>
            <a:ext cx="8001000" cy="457200"/>
          </a:xfrm>
        </p:spPr>
        <p:txBody>
          <a:bodyPr/>
          <a:lstStyle/>
          <a:p>
            <a:r>
              <a:rPr lang="en-US" altLang="en-US" sz="2800" dirty="0"/>
              <a:t>Theory of Multivalued Dependencies (Cont.)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602" y="1095375"/>
            <a:ext cx="7398798" cy="3400425"/>
          </a:xfrm>
        </p:spPr>
        <p:txBody>
          <a:bodyPr/>
          <a:lstStyle/>
          <a:p>
            <a:pPr lvl="1">
              <a:buNone/>
            </a:pPr>
            <a:r>
              <a:rPr lang="en-US" altLang="en-US" dirty="0">
                <a:solidFill>
                  <a:srgbClr val="FF9933"/>
                </a:solidFill>
              </a:rPr>
              <a:t>4.</a:t>
            </a:r>
            <a:r>
              <a:rPr lang="en-US" altLang="en-US" dirty="0"/>
              <a:t>	</a:t>
            </a:r>
            <a:r>
              <a:rPr lang="en-US" altLang="en-US" b="1" dirty="0"/>
              <a:t>Complementation rule.  </a:t>
            </a:r>
            <a:r>
              <a:rPr lang="en-US" altLang="en-US" dirty="0"/>
              <a:t>If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 pitchFamily="18" charset="2"/>
              </a:rPr>
              <a:t>      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 pitchFamily="18" charset="2"/>
              </a:rPr>
              <a:t> holds, then 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 pitchFamily="18" charset="2"/>
              </a:rPr>
              <a:t>       </a:t>
            </a:r>
            <a:r>
              <a:rPr lang="en-US" altLang="en-US" i="1" dirty="0">
                <a:sym typeface="Monotype Sorts" charset="2"/>
              </a:rPr>
              <a:t>R</a:t>
            </a:r>
            <a:r>
              <a:rPr lang="en-US" altLang="en-US" dirty="0">
                <a:sym typeface="Monotype Sorts" charset="2"/>
              </a:rPr>
              <a:t>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US" altLang="en-US" dirty="0">
                <a:sym typeface="Monotype Sorts" charset="2"/>
              </a:rPr>
              <a:t>–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 pitchFamily="18" charset="2"/>
              </a:rPr>
              <a:t> holds.</a:t>
            </a:r>
          </a:p>
          <a:p>
            <a:pPr lvl="1">
              <a:buNone/>
            </a:pPr>
            <a:r>
              <a:rPr lang="en-US" altLang="en-US" dirty="0">
                <a:solidFill>
                  <a:srgbClr val="FF9933"/>
                </a:solidFill>
                <a:sym typeface="Greek Symbols" pitchFamily="18" charset="2"/>
              </a:rPr>
              <a:t>5.	</a:t>
            </a:r>
            <a:r>
              <a:rPr lang="en-US" altLang="en-US" b="1" dirty="0">
                <a:sym typeface="Greek Symbols" pitchFamily="18" charset="2"/>
              </a:rPr>
              <a:t>Multivalued augmentation rule.</a:t>
            </a:r>
            <a:r>
              <a:rPr lang="en-US" altLang="en-US" dirty="0">
                <a:sym typeface="Greek Symbols" pitchFamily="18" charset="2"/>
              </a:rPr>
              <a:t>  If</a:t>
            </a:r>
            <a:r>
              <a:rPr lang="en-US" altLang="en-US" i="1" dirty="0">
                <a:sym typeface="Greek Symbols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    </a:t>
            </a:r>
            <a:r>
              <a:rPr lang="en-US" altLang="en-US" dirty="0">
                <a:sym typeface="Greek Symbols" pitchFamily="18" charset="2"/>
              </a:rPr>
              <a:t>  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 pitchFamily="18" charset="2"/>
              </a:rPr>
              <a:t> holds and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  , then  </a:t>
            </a:r>
            <a:r>
              <a:rPr lang="en-US" altLang="en-US" dirty="0">
                <a:sym typeface="Greek Symbols" pitchFamily="18" charset="2"/>
              </a:rPr>
              <a:t>        </a:t>
            </a:r>
            <a:r>
              <a:rPr lang="en-US" altLang="en-US" dirty="0">
                <a:sym typeface="Symbol" panose="05050102010706020507" pitchFamily="18" charset="2"/>
              </a:rPr>
              <a:t> </a:t>
            </a:r>
            <a:r>
              <a:rPr lang="en-US" altLang="en-US" dirty="0">
                <a:sym typeface="Greek Symbols" pitchFamily="18" charset="2"/>
              </a:rPr>
              <a:t> holds.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solidFill>
                  <a:srgbClr val="FF9933"/>
                </a:solidFill>
                <a:sym typeface="Greek Symbols" pitchFamily="18" charset="2"/>
              </a:rPr>
              <a:t>6.</a:t>
            </a:r>
            <a:r>
              <a:rPr lang="en-US" altLang="en-US" b="1" dirty="0">
                <a:sym typeface="Greek Symbols" pitchFamily="18" charset="2"/>
              </a:rPr>
              <a:t>	Multivalued transitivity rule</a:t>
            </a:r>
            <a:r>
              <a:rPr lang="en-US" altLang="en-US" dirty="0">
                <a:sym typeface="Greek Symbols" pitchFamily="18" charset="2"/>
              </a:rPr>
              <a:t>.  If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 pitchFamily="18" charset="2"/>
              </a:rPr>
              <a:t>       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 pitchFamily="18" charset="2"/>
              </a:rPr>
              <a:t> holds and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 pitchFamily="18" charset="2"/>
              </a:rPr>
              <a:t>        </a:t>
            </a:r>
            <a:r>
              <a:rPr lang="en-US" altLang="en-US" dirty="0">
                <a:sym typeface="Symbol" panose="05050102010706020507" pitchFamily="18" charset="2"/>
              </a:rPr>
              <a:t> holds, then </a:t>
            </a:r>
            <a:r>
              <a:rPr lang="en-US" altLang="en-US" dirty="0">
                <a:sym typeface="Greek Symbols" pitchFamily="18" charset="2"/>
              </a:rPr>
              <a:t>      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 </a:t>
            </a:r>
            <a:r>
              <a:rPr lang="en-US" altLang="en-US" dirty="0">
                <a:sym typeface="Monotype Sorts" charset="2"/>
              </a:rPr>
              <a:t>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 pitchFamily="18" charset="2"/>
              </a:rPr>
              <a:t>  holds.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solidFill>
                  <a:srgbClr val="FF9933"/>
                </a:solidFill>
                <a:sym typeface="Greek Symbols" pitchFamily="18" charset="2"/>
              </a:rPr>
              <a:t>7.	</a:t>
            </a:r>
            <a:r>
              <a:rPr lang="en-US" altLang="en-US" b="1" dirty="0">
                <a:sym typeface="Greek Symbols" pitchFamily="18" charset="2"/>
              </a:rPr>
              <a:t>Replication rule.</a:t>
            </a:r>
            <a:r>
              <a:rPr lang="en-US" altLang="en-US" dirty="0">
                <a:sym typeface="Greek Symbols" pitchFamily="18" charset="2"/>
              </a:rPr>
              <a:t>  If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 pitchFamily="18" charset="2"/>
              </a:rPr>
              <a:t>     </a:t>
            </a:r>
            <a:r>
              <a:rPr lang="en-US" altLang="en-US" dirty="0">
                <a:sym typeface="Monotype Sorts" charset="2"/>
              </a:rPr>
              <a:t> 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 pitchFamily="18" charset="2"/>
              </a:rPr>
              <a:t> holds, then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 pitchFamily="18" charset="2"/>
              </a:rPr>
              <a:t>      </a:t>
            </a:r>
            <a:r>
              <a:rPr lang="en-US" altLang="en-US" dirty="0">
                <a:sym typeface="Monotype Sorts" charset="2"/>
              </a:rPr>
              <a:t> 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 pitchFamily="18" charset="2"/>
              </a:rPr>
              <a:t>.</a:t>
            </a:r>
            <a:endParaRPr lang="en-US" altLang="en-US" dirty="0">
              <a:sym typeface="Greek Symbols" pitchFamily="18" charset="2"/>
            </a:endParaRPr>
          </a:p>
          <a:p>
            <a:pPr lvl="1">
              <a:buFont typeface="Monotype Sorts" charset="2"/>
              <a:buNone/>
            </a:pPr>
            <a:r>
              <a:rPr lang="en-US" altLang="en-US" dirty="0">
                <a:solidFill>
                  <a:srgbClr val="FF9933"/>
                </a:solidFill>
                <a:sym typeface="Greek Symbols" pitchFamily="18" charset="2"/>
              </a:rPr>
              <a:t>8.	</a:t>
            </a:r>
            <a:r>
              <a:rPr lang="en-US" altLang="en-US" b="1" dirty="0">
                <a:sym typeface="Greek Symbols" pitchFamily="18" charset="2"/>
              </a:rPr>
              <a:t>Coalescence rule.  </a:t>
            </a:r>
            <a:r>
              <a:rPr lang="en-US" altLang="en-US" dirty="0">
                <a:sym typeface="Greek Symbols" pitchFamily="18" charset="2"/>
              </a:rPr>
              <a:t>If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 pitchFamily="18" charset="2"/>
              </a:rPr>
              <a:t>       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 pitchFamily="18" charset="2"/>
              </a:rPr>
              <a:t> holds and </a:t>
            </a:r>
            <a:r>
              <a:rPr lang="en-US" altLang="en-US" dirty="0">
                <a:sym typeface="Symbol" panose="05050102010706020507" pitchFamily="18" charset="2"/>
              </a:rPr>
              <a:t>  </a:t>
            </a:r>
            <a:r>
              <a:rPr lang="en-US" altLang="en-US" dirty="0">
                <a:sym typeface="Greek Symbols" pitchFamily="18" charset="2"/>
              </a:rPr>
              <a:t> and there is a </a:t>
            </a:r>
            <a:r>
              <a:rPr lang="en-US" altLang="en-US" dirty="0">
                <a:sym typeface="Symbol" panose="05050102010706020507" pitchFamily="18" charset="2"/>
              </a:rPr>
              <a:t> such that  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  </a:t>
            </a:r>
            <a:r>
              <a:rPr lang="en-US" altLang="en-US" i="1" dirty="0">
                <a:sym typeface="Greek Symbols" pitchFamily="18" charset="2"/>
              </a:rPr>
              <a:t> </a:t>
            </a:r>
            <a:r>
              <a:rPr lang="en-US" altLang="en-US" dirty="0">
                <a:sym typeface="Greek Symbols" pitchFamily="18" charset="2"/>
              </a:rPr>
              <a:t>= </a:t>
            </a:r>
            <a:r>
              <a:rPr lang="en-US" altLang="en-US" dirty="0">
                <a:sym typeface="Symbol" panose="05050102010706020507" pitchFamily="18" charset="2"/>
              </a:rPr>
              <a:t> and      </a:t>
            </a:r>
            <a:r>
              <a:rPr lang="en-US" altLang="en-US" dirty="0">
                <a:sym typeface="Monotype Sorts" charset="2"/>
              </a:rPr>
              <a:t>  </a:t>
            </a:r>
            <a:r>
              <a:rPr lang="en-US" altLang="en-US" dirty="0">
                <a:sym typeface="Symbol" panose="05050102010706020507" pitchFamily="18" charset="2"/>
              </a:rPr>
              <a:t>, then </a:t>
            </a:r>
            <a:r>
              <a:rPr lang="en-US" altLang="en-US" dirty="0">
                <a:sym typeface="Greek Symbols" pitchFamily="18" charset="2"/>
              </a:rPr>
              <a:t>       </a:t>
            </a:r>
            <a:r>
              <a:rPr lang="en-US" altLang="en-US" dirty="0">
                <a:sym typeface="Symbol" panose="05050102010706020507" pitchFamily="18" charset="2"/>
              </a:rPr>
              <a:t> holds.</a:t>
            </a:r>
          </a:p>
        </p:txBody>
      </p:sp>
      <p:grpSp>
        <p:nvGrpSpPr>
          <p:cNvPr id="223237" name="Group 5"/>
          <p:cNvGrpSpPr>
            <a:grpSpLocks/>
          </p:cNvGrpSpPr>
          <p:nvPr/>
        </p:nvGrpSpPr>
        <p:grpSpPr bwMode="auto">
          <a:xfrm>
            <a:off x="4343400" y="1295400"/>
            <a:ext cx="366713" cy="0"/>
            <a:chOff x="2605" y="829"/>
            <a:chExt cx="231" cy="0"/>
          </a:xfrm>
        </p:grpSpPr>
        <p:sp>
          <p:nvSpPr>
            <p:cNvPr id="223238" name="Line 6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3239" name="Line 7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3240" name="Group 8"/>
          <p:cNvGrpSpPr>
            <a:grpSpLocks/>
          </p:cNvGrpSpPr>
          <p:nvPr/>
        </p:nvGrpSpPr>
        <p:grpSpPr bwMode="auto">
          <a:xfrm>
            <a:off x="6324600" y="1295400"/>
            <a:ext cx="366713" cy="0"/>
            <a:chOff x="2605" y="829"/>
            <a:chExt cx="231" cy="0"/>
          </a:xfrm>
        </p:grpSpPr>
        <p:sp>
          <p:nvSpPr>
            <p:cNvPr id="223241" name="Line 9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3242" name="Line 10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3243" name="Group 11"/>
          <p:cNvGrpSpPr>
            <a:grpSpLocks/>
          </p:cNvGrpSpPr>
          <p:nvPr/>
        </p:nvGrpSpPr>
        <p:grpSpPr bwMode="auto">
          <a:xfrm>
            <a:off x="5257800" y="1946275"/>
            <a:ext cx="366713" cy="0"/>
            <a:chOff x="2605" y="829"/>
            <a:chExt cx="231" cy="0"/>
          </a:xfrm>
        </p:grpSpPr>
        <p:sp>
          <p:nvSpPr>
            <p:cNvPr id="223244" name="Line 12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3245" name="Line 13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3246" name="Group 14"/>
          <p:cNvGrpSpPr>
            <a:grpSpLocks/>
          </p:cNvGrpSpPr>
          <p:nvPr/>
        </p:nvGrpSpPr>
        <p:grpSpPr bwMode="auto">
          <a:xfrm>
            <a:off x="2797932" y="2164178"/>
            <a:ext cx="366712" cy="0"/>
            <a:chOff x="2605" y="829"/>
            <a:chExt cx="231" cy="0"/>
          </a:xfrm>
        </p:grpSpPr>
        <p:sp>
          <p:nvSpPr>
            <p:cNvPr id="223247" name="Line 15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3248" name="Line 16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3249" name="Group 17"/>
          <p:cNvGrpSpPr>
            <a:grpSpLocks/>
          </p:cNvGrpSpPr>
          <p:nvPr/>
        </p:nvGrpSpPr>
        <p:grpSpPr bwMode="auto">
          <a:xfrm>
            <a:off x="4953000" y="2510902"/>
            <a:ext cx="366713" cy="0"/>
            <a:chOff x="2605" y="829"/>
            <a:chExt cx="231" cy="0"/>
          </a:xfrm>
        </p:grpSpPr>
        <p:sp>
          <p:nvSpPr>
            <p:cNvPr id="223250" name="Line 18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3251" name="Line 19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3252" name="Group 20"/>
          <p:cNvGrpSpPr>
            <a:grpSpLocks/>
          </p:cNvGrpSpPr>
          <p:nvPr/>
        </p:nvGrpSpPr>
        <p:grpSpPr bwMode="auto">
          <a:xfrm>
            <a:off x="2208321" y="2797944"/>
            <a:ext cx="366713" cy="0"/>
            <a:chOff x="2605" y="829"/>
            <a:chExt cx="231" cy="0"/>
          </a:xfrm>
        </p:grpSpPr>
        <p:sp>
          <p:nvSpPr>
            <p:cNvPr id="223253" name="Line 21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3254" name="Line 22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3255" name="Group 23"/>
          <p:cNvGrpSpPr>
            <a:grpSpLocks/>
          </p:cNvGrpSpPr>
          <p:nvPr/>
        </p:nvGrpSpPr>
        <p:grpSpPr bwMode="auto">
          <a:xfrm>
            <a:off x="6719654" y="2510899"/>
            <a:ext cx="366713" cy="0"/>
            <a:chOff x="2605" y="829"/>
            <a:chExt cx="231" cy="0"/>
          </a:xfrm>
        </p:grpSpPr>
        <p:sp>
          <p:nvSpPr>
            <p:cNvPr id="223256" name="Line 24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3257" name="Line 25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23259" name="Line 27"/>
          <p:cNvSpPr>
            <a:spLocks noChangeShapeType="1"/>
          </p:cNvSpPr>
          <p:nvPr/>
        </p:nvSpPr>
        <p:spPr bwMode="auto">
          <a:xfrm>
            <a:off x="3801941" y="3131674"/>
            <a:ext cx="214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23261" name="Group 29"/>
          <p:cNvGrpSpPr>
            <a:grpSpLocks/>
          </p:cNvGrpSpPr>
          <p:nvPr/>
        </p:nvGrpSpPr>
        <p:grpSpPr bwMode="auto">
          <a:xfrm>
            <a:off x="5626100" y="3114211"/>
            <a:ext cx="366713" cy="0"/>
            <a:chOff x="2605" y="829"/>
            <a:chExt cx="231" cy="0"/>
          </a:xfrm>
        </p:grpSpPr>
        <p:sp>
          <p:nvSpPr>
            <p:cNvPr id="223262" name="Line 30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3263" name="Line 31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3264" name="Group 32"/>
          <p:cNvGrpSpPr>
            <a:grpSpLocks/>
          </p:cNvGrpSpPr>
          <p:nvPr/>
        </p:nvGrpSpPr>
        <p:grpSpPr bwMode="auto">
          <a:xfrm>
            <a:off x="3886200" y="3474864"/>
            <a:ext cx="366713" cy="0"/>
            <a:chOff x="2605" y="829"/>
            <a:chExt cx="231" cy="0"/>
          </a:xfrm>
        </p:grpSpPr>
        <p:sp>
          <p:nvSpPr>
            <p:cNvPr id="223265" name="Line 33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3266" name="Line 34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23273" name="Line 41"/>
          <p:cNvSpPr>
            <a:spLocks noChangeShapeType="1"/>
          </p:cNvSpPr>
          <p:nvPr/>
        </p:nvSpPr>
        <p:spPr bwMode="auto">
          <a:xfrm>
            <a:off x="5194180" y="3735278"/>
            <a:ext cx="214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3274" name="Line 42"/>
          <p:cNvSpPr>
            <a:spLocks noChangeShapeType="1"/>
          </p:cNvSpPr>
          <p:nvPr/>
        </p:nvSpPr>
        <p:spPr bwMode="auto">
          <a:xfrm>
            <a:off x="6397101" y="3735278"/>
            <a:ext cx="214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3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67427"/>
            <a:ext cx="8077200" cy="609600"/>
          </a:xfrm>
        </p:spPr>
        <p:txBody>
          <a:bodyPr/>
          <a:lstStyle/>
          <a:p>
            <a:r>
              <a:rPr lang="en-US" altLang="en-US" dirty="0"/>
              <a:t>Outline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6" y="1285737"/>
            <a:ext cx="6542843" cy="3581400"/>
          </a:xfrm>
        </p:spPr>
        <p:txBody>
          <a:bodyPr/>
          <a:lstStyle/>
          <a:p>
            <a:r>
              <a:rPr lang="en-US" altLang="en-US" dirty="0"/>
              <a:t>Reasoning with MVDs</a:t>
            </a:r>
          </a:p>
          <a:p>
            <a:r>
              <a:rPr lang="en-US" altLang="en-US" dirty="0"/>
              <a:t>Higher normal  forms</a:t>
            </a:r>
          </a:p>
          <a:p>
            <a:pPr lvl="1"/>
            <a:r>
              <a:rPr lang="en-US" altLang="en-US" dirty="0"/>
              <a:t>Join dependencies and PJNF</a:t>
            </a:r>
          </a:p>
          <a:p>
            <a:pPr lvl="1"/>
            <a:r>
              <a:rPr lang="en-US" altLang="en-US" dirty="0"/>
              <a:t>DKNF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9792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31785"/>
            <a:ext cx="8077200" cy="609600"/>
          </a:xfrm>
        </p:spPr>
        <p:txBody>
          <a:bodyPr/>
          <a:lstStyle/>
          <a:p>
            <a:r>
              <a:rPr lang="en-US" altLang="en-US"/>
              <a:t>Theory of Multivalued Dependencies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93788"/>
            <a:ext cx="7604078" cy="4903787"/>
          </a:xfrm>
        </p:spPr>
        <p:txBody>
          <a:bodyPr/>
          <a:lstStyle/>
          <a:p>
            <a:r>
              <a:rPr lang="en-US" altLang="en-US" dirty="0"/>
              <a:t>Let </a:t>
            </a:r>
            <a:r>
              <a:rPr lang="en-US" altLang="en-US" i="1" dirty="0"/>
              <a:t>D </a:t>
            </a:r>
            <a:r>
              <a:rPr lang="en-US" altLang="en-US" dirty="0"/>
              <a:t>denote a set of functional and multivalued dependencies. The closure  </a:t>
            </a:r>
            <a:r>
              <a:rPr lang="en-US" altLang="en-US" i="1" dirty="0"/>
              <a:t>D</a:t>
            </a:r>
            <a:r>
              <a:rPr lang="en-US" altLang="en-US" baseline="30000" dirty="0"/>
              <a:t>+</a:t>
            </a:r>
            <a:r>
              <a:rPr lang="en-US" altLang="en-US" dirty="0"/>
              <a:t> of </a:t>
            </a:r>
            <a:r>
              <a:rPr lang="en-US" altLang="en-US" i="1" dirty="0"/>
              <a:t>D</a:t>
            </a:r>
            <a:r>
              <a:rPr lang="en-US" altLang="en-US" dirty="0"/>
              <a:t> is the set of all functional and multivalued dependencies logically implied by </a:t>
            </a:r>
            <a:r>
              <a:rPr lang="en-US" altLang="en-US" i="1" dirty="0"/>
              <a:t>D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Sound and complete inference rules for functional and multivalued dependencies:</a:t>
            </a:r>
          </a:p>
          <a:p>
            <a:pPr lvl="1"/>
            <a:r>
              <a:rPr lang="en-US" altLang="en-US" b="1" dirty="0" smtClean="0"/>
              <a:t>Reflexivity </a:t>
            </a:r>
            <a:r>
              <a:rPr lang="en-US" altLang="en-US" b="1" dirty="0"/>
              <a:t>rule</a:t>
            </a:r>
            <a:r>
              <a:rPr lang="en-US" altLang="en-US" dirty="0"/>
              <a:t>. If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dirty="0"/>
              <a:t>is a set of attributes and </a:t>
            </a:r>
            <a:r>
              <a:rPr lang="en-US" altLang="en-US" dirty="0">
                <a:sym typeface="Symbol" panose="05050102010706020507" pitchFamily="18" charset="2"/>
              </a:rPr>
              <a:t>  </a:t>
            </a:r>
            <a:r>
              <a:rPr lang="en-US" altLang="en-US" dirty="0"/>
              <a:t>, then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dirty="0" smtClean="0">
                <a:sym typeface="Symbol" panose="05050102010706020507" pitchFamily="18" charset="2"/>
              </a:rPr>
              <a:t>  </a:t>
            </a:r>
            <a:r>
              <a:rPr lang="en-US" altLang="en-US" dirty="0" smtClean="0"/>
              <a:t> </a:t>
            </a:r>
            <a:r>
              <a:rPr lang="en-US" altLang="en-US" dirty="0"/>
              <a:t>holds.</a:t>
            </a:r>
          </a:p>
          <a:p>
            <a:pPr lvl="1"/>
            <a:r>
              <a:rPr lang="en-US" altLang="en-US" b="1" dirty="0" smtClean="0"/>
              <a:t>Augmentation </a:t>
            </a:r>
            <a:r>
              <a:rPr lang="en-US" altLang="en-US" b="1" dirty="0"/>
              <a:t>rule</a:t>
            </a:r>
            <a:r>
              <a:rPr lang="en-US" altLang="en-US" dirty="0"/>
              <a:t>. If </a:t>
            </a:r>
            <a:r>
              <a:rPr lang="en-US" altLang="en-US" dirty="0">
                <a:sym typeface="Symbol" panose="05050102010706020507" pitchFamily="18" charset="2"/>
              </a:rPr>
              <a:t>  </a:t>
            </a:r>
            <a:r>
              <a:rPr lang="en-US" altLang="en-US" dirty="0"/>
              <a:t> holds and </a:t>
            </a:r>
            <a:r>
              <a:rPr lang="en-US" altLang="en-US" dirty="0">
                <a:sym typeface="Symbol" panose="05050102010706020507" pitchFamily="18" charset="2"/>
              </a:rPr>
              <a:t> </a:t>
            </a:r>
            <a:r>
              <a:rPr lang="en-US" altLang="en-US" dirty="0"/>
              <a:t> is a set of attributes, </a:t>
            </a:r>
            <a:br>
              <a:rPr lang="en-US" altLang="en-US" dirty="0"/>
            </a:br>
            <a:r>
              <a:rPr lang="en-US" altLang="en-US" dirty="0"/>
              <a:t> then </a:t>
            </a:r>
            <a:r>
              <a:rPr lang="en-US" altLang="en-US" dirty="0">
                <a:sym typeface="Symbol" panose="05050102010706020507" pitchFamily="18" charset="2"/>
              </a:rPr>
              <a:t> </a:t>
            </a:r>
            <a:r>
              <a:rPr lang="en-US" altLang="en-US" dirty="0" smtClean="0">
                <a:sym typeface="Symbol" panose="05050102010706020507" pitchFamily="18" charset="2"/>
              </a:rPr>
              <a:t>  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holds.</a:t>
            </a:r>
          </a:p>
          <a:p>
            <a:pPr lvl="1"/>
            <a:r>
              <a:rPr lang="en-US" altLang="en-US" b="1" dirty="0" smtClean="0"/>
              <a:t>Transitivity </a:t>
            </a:r>
            <a:r>
              <a:rPr lang="en-US" altLang="en-US" b="1" dirty="0"/>
              <a:t>rule</a:t>
            </a:r>
            <a:r>
              <a:rPr lang="en-US" altLang="en-US" dirty="0"/>
              <a:t>. If </a:t>
            </a:r>
            <a:r>
              <a:rPr lang="en-US" altLang="en-US" dirty="0">
                <a:sym typeface="Symbol" panose="05050102010706020507" pitchFamily="18" charset="2"/>
              </a:rPr>
              <a:t>  </a:t>
            </a:r>
            <a:r>
              <a:rPr lang="en-US" altLang="en-US" dirty="0"/>
              <a:t> holds and </a:t>
            </a:r>
            <a:r>
              <a:rPr lang="en-US" altLang="en-US" dirty="0">
                <a:sym typeface="Symbol" panose="05050102010706020507" pitchFamily="18" charset="2"/>
              </a:rPr>
              <a:t>  </a:t>
            </a:r>
            <a:r>
              <a:rPr lang="en-US" altLang="en-US" dirty="0"/>
              <a:t>holds, then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dirty="0" smtClean="0">
                <a:sym typeface="Symbol" panose="05050102010706020507" pitchFamily="18" charset="2"/>
              </a:rPr>
              <a:t> </a:t>
            </a:r>
            <a:r>
              <a:rPr lang="en-US" altLang="en-US" dirty="0" smtClean="0"/>
              <a:t> </a:t>
            </a:r>
            <a:r>
              <a:rPr lang="en-US" altLang="en-US" dirty="0"/>
              <a:t>holds.</a:t>
            </a:r>
          </a:p>
        </p:txBody>
      </p:sp>
    </p:spTree>
    <p:extLst>
      <p:ext uri="{BB962C8B-B14F-4D97-AF65-F5344CB8AC3E}">
        <p14:creationId xmlns:p14="http://schemas.microsoft.com/office/powerpoint/2010/main" val="3306409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88880"/>
            <a:ext cx="8001000" cy="457200"/>
          </a:xfrm>
        </p:spPr>
        <p:txBody>
          <a:bodyPr/>
          <a:lstStyle/>
          <a:p>
            <a:r>
              <a:rPr lang="en-US" altLang="en-US" sz="2800" dirty="0"/>
              <a:t>Theory of Multivalued Dependencies (Cont.)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602" y="1095375"/>
            <a:ext cx="7398798" cy="3400425"/>
          </a:xfrm>
        </p:spPr>
        <p:txBody>
          <a:bodyPr/>
          <a:lstStyle/>
          <a:p>
            <a:pPr lvl="1"/>
            <a:r>
              <a:rPr lang="en-US" altLang="en-US" b="1" dirty="0" smtClean="0"/>
              <a:t>Complementation </a:t>
            </a:r>
            <a:r>
              <a:rPr lang="en-US" altLang="en-US" b="1" dirty="0"/>
              <a:t>rule.  </a:t>
            </a:r>
            <a:r>
              <a:rPr lang="en-US" altLang="en-US" dirty="0"/>
              <a:t>If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 pitchFamily="18" charset="2"/>
              </a:rPr>
              <a:t>      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 pitchFamily="18" charset="2"/>
              </a:rPr>
              <a:t> holds, then 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 pitchFamily="18" charset="2"/>
              </a:rPr>
              <a:t>       </a:t>
            </a:r>
            <a:r>
              <a:rPr lang="en-US" altLang="en-US" i="1" dirty="0">
                <a:sym typeface="Monotype Sorts" charset="2"/>
              </a:rPr>
              <a:t>R</a:t>
            </a:r>
            <a:r>
              <a:rPr lang="en-US" altLang="en-US" dirty="0">
                <a:sym typeface="Monotype Sorts" charset="2"/>
              </a:rPr>
              <a:t>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US" altLang="en-US" dirty="0">
                <a:sym typeface="Monotype Sorts" charset="2"/>
              </a:rPr>
              <a:t>–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 pitchFamily="18" charset="2"/>
              </a:rPr>
              <a:t> holds.</a:t>
            </a:r>
          </a:p>
          <a:p>
            <a:pPr lvl="1"/>
            <a:r>
              <a:rPr lang="en-US" altLang="en-US" b="1" dirty="0" smtClean="0">
                <a:sym typeface="Greek Symbols" pitchFamily="18" charset="2"/>
              </a:rPr>
              <a:t>Multivalued </a:t>
            </a:r>
            <a:r>
              <a:rPr lang="en-US" altLang="en-US" b="1" dirty="0">
                <a:sym typeface="Greek Symbols" pitchFamily="18" charset="2"/>
              </a:rPr>
              <a:t>augmentation rule.</a:t>
            </a:r>
            <a:r>
              <a:rPr lang="en-US" altLang="en-US" dirty="0">
                <a:sym typeface="Greek Symbols" pitchFamily="18" charset="2"/>
              </a:rPr>
              <a:t>  If</a:t>
            </a:r>
            <a:r>
              <a:rPr lang="en-US" altLang="en-US" i="1" dirty="0">
                <a:sym typeface="Greek Symbols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    </a:t>
            </a:r>
            <a:r>
              <a:rPr lang="en-US" altLang="en-US" dirty="0">
                <a:sym typeface="Greek Symbols" pitchFamily="18" charset="2"/>
              </a:rPr>
              <a:t>  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 pitchFamily="18" charset="2"/>
              </a:rPr>
              <a:t> holds and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 </a:t>
            </a:r>
            <a:r>
              <a:rPr lang="en-US" altLang="en-US" dirty="0">
                <a:sym typeface="Symbol" panose="05050102010706020507" pitchFamily="18" charset="2"/>
              </a:rPr>
              <a:t> , then  </a:t>
            </a:r>
            <a:r>
              <a:rPr lang="en-US" altLang="en-US" dirty="0">
                <a:sym typeface="Greek Symbols" pitchFamily="18" charset="2"/>
              </a:rPr>
              <a:t>        </a:t>
            </a:r>
            <a:r>
              <a:rPr lang="en-US" altLang="en-US" dirty="0">
                <a:sym typeface="Symbol" panose="05050102010706020507" pitchFamily="18" charset="2"/>
              </a:rPr>
              <a:t> </a:t>
            </a:r>
            <a:r>
              <a:rPr lang="en-US" altLang="en-US" dirty="0">
                <a:sym typeface="Greek Symbols" pitchFamily="18" charset="2"/>
              </a:rPr>
              <a:t> holds.</a:t>
            </a:r>
          </a:p>
          <a:p>
            <a:pPr lvl="1"/>
            <a:r>
              <a:rPr lang="en-US" altLang="en-US" b="1" dirty="0" smtClean="0">
                <a:sym typeface="Greek Symbols" pitchFamily="18" charset="2"/>
              </a:rPr>
              <a:t>Multivalued </a:t>
            </a:r>
            <a:r>
              <a:rPr lang="en-US" altLang="en-US" b="1" dirty="0">
                <a:sym typeface="Greek Symbols" pitchFamily="18" charset="2"/>
              </a:rPr>
              <a:t>transitivity rule</a:t>
            </a:r>
            <a:r>
              <a:rPr lang="en-US" altLang="en-US" dirty="0">
                <a:sym typeface="Greek Symbols" pitchFamily="18" charset="2"/>
              </a:rPr>
              <a:t>.  If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 pitchFamily="18" charset="2"/>
              </a:rPr>
              <a:t>       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 pitchFamily="18" charset="2"/>
              </a:rPr>
              <a:t> holds and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 pitchFamily="18" charset="2"/>
              </a:rPr>
              <a:t>        </a:t>
            </a:r>
            <a:r>
              <a:rPr lang="en-US" altLang="en-US" dirty="0">
                <a:sym typeface="Symbol" panose="05050102010706020507" pitchFamily="18" charset="2"/>
              </a:rPr>
              <a:t> holds, then </a:t>
            </a:r>
            <a:r>
              <a:rPr lang="en-US" altLang="en-US" dirty="0">
                <a:sym typeface="Greek Symbols" pitchFamily="18" charset="2"/>
              </a:rPr>
              <a:t>      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 </a:t>
            </a:r>
            <a:r>
              <a:rPr lang="en-US" altLang="en-US" dirty="0">
                <a:sym typeface="Monotype Sorts" charset="2"/>
              </a:rPr>
              <a:t>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 pitchFamily="18" charset="2"/>
              </a:rPr>
              <a:t>  holds.</a:t>
            </a:r>
          </a:p>
          <a:p>
            <a:pPr lvl="1"/>
            <a:r>
              <a:rPr lang="en-US" altLang="en-US" b="1" dirty="0" smtClean="0">
                <a:sym typeface="Greek Symbols" pitchFamily="18" charset="2"/>
              </a:rPr>
              <a:t>Replication </a:t>
            </a:r>
            <a:r>
              <a:rPr lang="en-US" altLang="en-US" b="1" dirty="0">
                <a:sym typeface="Greek Symbols" pitchFamily="18" charset="2"/>
              </a:rPr>
              <a:t>rule.</a:t>
            </a:r>
            <a:r>
              <a:rPr lang="en-US" altLang="en-US" dirty="0">
                <a:sym typeface="Greek Symbols" pitchFamily="18" charset="2"/>
              </a:rPr>
              <a:t>  If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 pitchFamily="18" charset="2"/>
              </a:rPr>
              <a:t>     </a:t>
            </a:r>
            <a:r>
              <a:rPr lang="en-US" altLang="en-US" dirty="0">
                <a:sym typeface="Monotype Sorts" charset="2"/>
              </a:rPr>
              <a:t> 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 pitchFamily="18" charset="2"/>
              </a:rPr>
              <a:t> holds, then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 pitchFamily="18" charset="2"/>
              </a:rPr>
              <a:t>      </a:t>
            </a:r>
            <a:r>
              <a:rPr lang="en-US" altLang="en-US" dirty="0">
                <a:sym typeface="Monotype Sorts" charset="2"/>
              </a:rPr>
              <a:t> 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 pitchFamily="18" charset="2"/>
              </a:rPr>
              <a:t>.</a:t>
            </a:r>
            <a:endParaRPr lang="en-US" altLang="en-US" dirty="0">
              <a:sym typeface="Greek Symbols" pitchFamily="18" charset="2"/>
            </a:endParaRPr>
          </a:p>
          <a:p>
            <a:pPr lvl="1"/>
            <a:r>
              <a:rPr lang="en-US" altLang="en-US" b="1" dirty="0" smtClean="0">
                <a:sym typeface="Greek Symbols" pitchFamily="18" charset="2"/>
              </a:rPr>
              <a:t>Coalescence </a:t>
            </a:r>
            <a:r>
              <a:rPr lang="en-US" altLang="en-US" b="1" dirty="0">
                <a:sym typeface="Greek Symbols" pitchFamily="18" charset="2"/>
              </a:rPr>
              <a:t>rule.  </a:t>
            </a:r>
            <a:r>
              <a:rPr lang="en-US" altLang="en-US" dirty="0">
                <a:sym typeface="Greek Symbols" pitchFamily="18" charset="2"/>
              </a:rPr>
              <a:t>If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 pitchFamily="18" charset="2"/>
              </a:rPr>
              <a:t>       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 pitchFamily="18" charset="2"/>
              </a:rPr>
              <a:t> holds and </a:t>
            </a:r>
            <a:r>
              <a:rPr lang="en-US" altLang="en-US" dirty="0">
                <a:sym typeface="Symbol" panose="05050102010706020507" pitchFamily="18" charset="2"/>
              </a:rPr>
              <a:t>  </a:t>
            </a:r>
            <a:r>
              <a:rPr lang="en-US" altLang="en-US" dirty="0">
                <a:sym typeface="Greek Symbols" pitchFamily="18" charset="2"/>
              </a:rPr>
              <a:t> and there is a </a:t>
            </a:r>
            <a:r>
              <a:rPr lang="en-US" altLang="en-US" dirty="0">
                <a:sym typeface="Symbol" panose="05050102010706020507" pitchFamily="18" charset="2"/>
              </a:rPr>
              <a:t> such that  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  </a:t>
            </a:r>
            <a:r>
              <a:rPr lang="en-US" altLang="en-US" i="1" dirty="0">
                <a:sym typeface="Greek Symbols" pitchFamily="18" charset="2"/>
              </a:rPr>
              <a:t> </a:t>
            </a:r>
            <a:r>
              <a:rPr lang="en-US" altLang="en-US" dirty="0">
                <a:sym typeface="Greek Symbols" pitchFamily="18" charset="2"/>
              </a:rPr>
              <a:t>= </a:t>
            </a:r>
            <a:r>
              <a:rPr lang="en-US" altLang="en-US" dirty="0">
                <a:sym typeface="Symbol" panose="05050102010706020507" pitchFamily="18" charset="2"/>
              </a:rPr>
              <a:t> and      </a:t>
            </a:r>
            <a:r>
              <a:rPr lang="en-US" altLang="en-US" dirty="0">
                <a:sym typeface="Monotype Sorts" charset="2"/>
              </a:rPr>
              <a:t>  </a:t>
            </a:r>
            <a:r>
              <a:rPr lang="en-US" altLang="en-US" dirty="0">
                <a:sym typeface="Symbol" panose="05050102010706020507" pitchFamily="18" charset="2"/>
              </a:rPr>
              <a:t>, then </a:t>
            </a:r>
            <a:r>
              <a:rPr lang="en-US" altLang="en-US" dirty="0">
                <a:sym typeface="Greek Symbols" pitchFamily="18" charset="2"/>
              </a:rPr>
              <a:t>       </a:t>
            </a:r>
            <a:r>
              <a:rPr lang="en-US" altLang="en-US" dirty="0">
                <a:sym typeface="Symbol" panose="05050102010706020507" pitchFamily="18" charset="2"/>
              </a:rPr>
              <a:t> holds.</a:t>
            </a:r>
          </a:p>
        </p:txBody>
      </p:sp>
      <p:grpSp>
        <p:nvGrpSpPr>
          <p:cNvPr id="223237" name="Group 5"/>
          <p:cNvGrpSpPr>
            <a:grpSpLocks/>
          </p:cNvGrpSpPr>
          <p:nvPr/>
        </p:nvGrpSpPr>
        <p:grpSpPr bwMode="auto">
          <a:xfrm>
            <a:off x="4343400" y="1295400"/>
            <a:ext cx="366713" cy="0"/>
            <a:chOff x="2605" y="829"/>
            <a:chExt cx="231" cy="0"/>
          </a:xfrm>
        </p:grpSpPr>
        <p:sp>
          <p:nvSpPr>
            <p:cNvPr id="223238" name="Line 6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3239" name="Line 7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3240" name="Group 8"/>
          <p:cNvGrpSpPr>
            <a:grpSpLocks/>
          </p:cNvGrpSpPr>
          <p:nvPr/>
        </p:nvGrpSpPr>
        <p:grpSpPr bwMode="auto">
          <a:xfrm>
            <a:off x="6324600" y="1295400"/>
            <a:ext cx="366713" cy="0"/>
            <a:chOff x="2605" y="829"/>
            <a:chExt cx="231" cy="0"/>
          </a:xfrm>
        </p:grpSpPr>
        <p:sp>
          <p:nvSpPr>
            <p:cNvPr id="223241" name="Line 9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3242" name="Line 10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3243" name="Group 11"/>
          <p:cNvGrpSpPr>
            <a:grpSpLocks/>
          </p:cNvGrpSpPr>
          <p:nvPr/>
        </p:nvGrpSpPr>
        <p:grpSpPr bwMode="auto">
          <a:xfrm>
            <a:off x="5257800" y="1946275"/>
            <a:ext cx="366713" cy="0"/>
            <a:chOff x="2605" y="829"/>
            <a:chExt cx="231" cy="0"/>
          </a:xfrm>
        </p:grpSpPr>
        <p:sp>
          <p:nvSpPr>
            <p:cNvPr id="223244" name="Line 12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3245" name="Line 13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3246" name="Group 14"/>
          <p:cNvGrpSpPr>
            <a:grpSpLocks/>
          </p:cNvGrpSpPr>
          <p:nvPr/>
        </p:nvGrpSpPr>
        <p:grpSpPr bwMode="auto">
          <a:xfrm>
            <a:off x="3029948" y="2164178"/>
            <a:ext cx="366712" cy="0"/>
            <a:chOff x="2605" y="829"/>
            <a:chExt cx="231" cy="0"/>
          </a:xfrm>
        </p:grpSpPr>
        <p:sp>
          <p:nvSpPr>
            <p:cNvPr id="223247" name="Line 15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3248" name="Line 16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3249" name="Group 17"/>
          <p:cNvGrpSpPr>
            <a:grpSpLocks/>
          </p:cNvGrpSpPr>
          <p:nvPr/>
        </p:nvGrpSpPr>
        <p:grpSpPr bwMode="auto">
          <a:xfrm>
            <a:off x="4953000" y="2510902"/>
            <a:ext cx="366713" cy="0"/>
            <a:chOff x="2605" y="829"/>
            <a:chExt cx="231" cy="0"/>
          </a:xfrm>
        </p:grpSpPr>
        <p:sp>
          <p:nvSpPr>
            <p:cNvPr id="223250" name="Line 18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3251" name="Line 19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3252" name="Group 20"/>
          <p:cNvGrpSpPr>
            <a:grpSpLocks/>
          </p:cNvGrpSpPr>
          <p:nvPr/>
        </p:nvGrpSpPr>
        <p:grpSpPr bwMode="auto">
          <a:xfrm>
            <a:off x="2208321" y="2797944"/>
            <a:ext cx="366713" cy="0"/>
            <a:chOff x="2605" y="829"/>
            <a:chExt cx="231" cy="0"/>
          </a:xfrm>
        </p:grpSpPr>
        <p:sp>
          <p:nvSpPr>
            <p:cNvPr id="223253" name="Line 21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3254" name="Line 22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3255" name="Group 23"/>
          <p:cNvGrpSpPr>
            <a:grpSpLocks/>
          </p:cNvGrpSpPr>
          <p:nvPr/>
        </p:nvGrpSpPr>
        <p:grpSpPr bwMode="auto">
          <a:xfrm>
            <a:off x="6719654" y="2510899"/>
            <a:ext cx="366713" cy="0"/>
            <a:chOff x="2605" y="829"/>
            <a:chExt cx="231" cy="0"/>
          </a:xfrm>
        </p:grpSpPr>
        <p:sp>
          <p:nvSpPr>
            <p:cNvPr id="223256" name="Line 24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3257" name="Line 25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23259" name="Line 27"/>
          <p:cNvSpPr>
            <a:spLocks noChangeShapeType="1"/>
          </p:cNvSpPr>
          <p:nvPr/>
        </p:nvSpPr>
        <p:spPr bwMode="auto">
          <a:xfrm>
            <a:off x="3801941" y="3131674"/>
            <a:ext cx="214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23261" name="Group 29"/>
          <p:cNvGrpSpPr>
            <a:grpSpLocks/>
          </p:cNvGrpSpPr>
          <p:nvPr/>
        </p:nvGrpSpPr>
        <p:grpSpPr bwMode="auto">
          <a:xfrm>
            <a:off x="5626100" y="3114211"/>
            <a:ext cx="366713" cy="0"/>
            <a:chOff x="2605" y="829"/>
            <a:chExt cx="231" cy="0"/>
          </a:xfrm>
        </p:grpSpPr>
        <p:sp>
          <p:nvSpPr>
            <p:cNvPr id="223262" name="Line 30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3263" name="Line 31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3264" name="Group 32"/>
          <p:cNvGrpSpPr>
            <a:grpSpLocks/>
          </p:cNvGrpSpPr>
          <p:nvPr/>
        </p:nvGrpSpPr>
        <p:grpSpPr bwMode="auto">
          <a:xfrm>
            <a:off x="3886200" y="3474864"/>
            <a:ext cx="366713" cy="0"/>
            <a:chOff x="2605" y="829"/>
            <a:chExt cx="231" cy="0"/>
          </a:xfrm>
        </p:grpSpPr>
        <p:sp>
          <p:nvSpPr>
            <p:cNvPr id="223265" name="Line 33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3266" name="Line 34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23273" name="Line 41"/>
          <p:cNvSpPr>
            <a:spLocks noChangeShapeType="1"/>
          </p:cNvSpPr>
          <p:nvPr/>
        </p:nvSpPr>
        <p:spPr bwMode="auto">
          <a:xfrm>
            <a:off x="5194180" y="3735278"/>
            <a:ext cx="214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3274" name="Line 42"/>
          <p:cNvSpPr>
            <a:spLocks noChangeShapeType="1"/>
          </p:cNvSpPr>
          <p:nvPr/>
        </p:nvSpPr>
        <p:spPr bwMode="auto">
          <a:xfrm>
            <a:off x="6397101" y="3735278"/>
            <a:ext cx="214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36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077200" cy="609600"/>
          </a:xfrm>
        </p:spPr>
        <p:txBody>
          <a:bodyPr/>
          <a:lstStyle/>
          <a:p>
            <a:r>
              <a:rPr lang="en-US" altLang="en-US"/>
              <a:t>Simplification of the Computation of </a:t>
            </a:r>
            <a:r>
              <a:rPr lang="en-US" altLang="en-US" i="1"/>
              <a:t>D</a:t>
            </a:r>
            <a:r>
              <a:rPr lang="en-US" altLang="en-US" baseline="30000"/>
              <a:t>+</a:t>
            </a:r>
            <a:endParaRPr lang="en-US" altLang="en-US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59377"/>
            <a:ext cx="8077200" cy="3200400"/>
          </a:xfrm>
        </p:spPr>
        <p:txBody>
          <a:bodyPr/>
          <a:lstStyle/>
          <a:p>
            <a:r>
              <a:rPr lang="en-US" altLang="en-US" dirty="0"/>
              <a:t>We can simplify the computation of the closure of </a:t>
            </a:r>
            <a:r>
              <a:rPr lang="en-US" altLang="en-US" i="1" dirty="0"/>
              <a:t>D</a:t>
            </a:r>
            <a:r>
              <a:rPr lang="en-US" altLang="en-US" dirty="0"/>
              <a:t> by using the following rules (proved using rules 1-8).</a:t>
            </a:r>
          </a:p>
          <a:p>
            <a:pPr lvl="1"/>
            <a:r>
              <a:rPr lang="en-US" altLang="en-US" b="1" dirty="0"/>
              <a:t>Multivalued union rule.</a:t>
            </a:r>
            <a:r>
              <a:rPr lang="en-US" altLang="en-US" dirty="0"/>
              <a:t>  If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 pitchFamily="18" charset="2"/>
              </a:rPr>
              <a:t>       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 pitchFamily="18" charset="2"/>
              </a:rPr>
              <a:t>  holds and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 pitchFamily="18" charset="2"/>
              </a:rPr>
              <a:t>       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 pitchFamily="18" charset="2"/>
              </a:rPr>
              <a:t> holds, then </a:t>
            </a:r>
            <a:br>
              <a:rPr lang="en-US" altLang="en-US" dirty="0">
                <a:sym typeface="Greek Symbols" pitchFamily="18" charset="2"/>
              </a:rPr>
            </a:br>
            <a:r>
              <a:rPr lang="en-US" altLang="en-US" dirty="0">
                <a:sym typeface="Greek Symbols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US" altLang="en-US" dirty="0">
                <a:sym typeface="Monotype Sorts" charset="2"/>
              </a:rPr>
              <a:t>      </a:t>
            </a:r>
            <a:r>
              <a:rPr lang="en-US" altLang="en-US" dirty="0">
                <a:sym typeface="Symbol" panose="05050102010706020507" pitchFamily="18" charset="2"/>
              </a:rPr>
              <a:t></a:t>
            </a:r>
            <a:r>
              <a:rPr lang="en-US" altLang="en-US" dirty="0">
                <a:sym typeface="Greek Symbols" pitchFamily="18" charset="2"/>
              </a:rPr>
              <a:t>  holds.</a:t>
            </a:r>
          </a:p>
          <a:p>
            <a:pPr lvl="1"/>
            <a:r>
              <a:rPr lang="en-US" altLang="en-US" b="1" dirty="0">
                <a:sym typeface="Greek Symbols" pitchFamily="18" charset="2"/>
              </a:rPr>
              <a:t>Intersection rule.</a:t>
            </a:r>
            <a:r>
              <a:rPr lang="en-US" altLang="en-US" dirty="0">
                <a:sym typeface="Greek Symbols" pitchFamily="18" charset="2"/>
              </a:rPr>
              <a:t>  If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 pitchFamily="18" charset="2"/>
              </a:rPr>
              <a:t>       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 pitchFamily="18" charset="2"/>
              </a:rPr>
              <a:t> holds and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 pitchFamily="18" charset="2"/>
              </a:rPr>
              <a:t>      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 pitchFamily="18" charset="2"/>
              </a:rPr>
              <a:t> holds, then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 pitchFamily="18" charset="2"/>
              </a:rPr>
              <a:t>       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 </a:t>
            </a:r>
            <a:r>
              <a:rPr lang="en-US" altLang="en-US" dirty="0">
                <a:sym typeface="Greek Symbols" pitchFamily="18" charset="2"/>
              </a:rPr>
              <a:t>  holds.</a:t>
            </a:r>
          </a:p>
          <a:p>
            <a:pPr lvl="1"/>
            <a:r>
              <a:rPr lang="en-US" altLang="en-US" b="1" dirty="0">
                <a:sym typeface="Greek Symbols" pitchFamily="18" charset="2"/>
              </a:rPr>
              <a:t>Difference rule.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US" altLang="en-US" dirty="0" smtClean="0">
                <a:sym typeface="Greek Symbols" pitchFamily="18" charset="2"/>
              </a:rPr>
              <a:t>If</a:t>
            </a:r>
            <a:r>
              <a:rPr lang="en-US" altLang="en-US" i="1" dirty="0" smtClean="0">
                <a:sym typeface="Greek Symbols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 pitchFamily="18" charset="2"/>
              </a:rPr>
              <a:t>      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 pitchFamily="18" charset="2"/>
              </a:rPr>
              <a:t> holds and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 pitchFamily="18" charset="2"/>
              </a:rPr>
              <a:t>      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 pitchFamily="18" charset="2"/>
              </a:rPr>
              <a:t> holds, then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 pitchFamily="18" charset="2"/>
              </a:rPr>
              <a:t>       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 pitchFamily="18" charset="2"/>
              </a:rPr>
              <a:t> –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 pitchFamily="18" charset="2"/>
              </a:rPr>
              <a:t>  holds and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 pitchFamily="18" charset="2"/>
              </a:rPr>
              <a:t>      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 pitchFamily="18" charset="2"/>
              </a:rPr>
              <a:t>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 pitchFamily="18" charset="2"/>
              </a:rPr>
              <a:t> </a:t>
            </a:r>
            <a:r>
              <a:rPr lang="en-US" altLang="en-US" dirty="0">
                <a:sym typeface="Greek Symbols" pitchFamily="18" charset="2"/>
              </a:rPr>
              <a:t> holds.</a:t>
            </a:r>
          </a:p>
          <a:p>
            <a:pPr lvl="1"/>
            <a:endParaRPr lang="en-US" altLang="en-US" dirty="0">
              <a:sym typeface="Greek Symbols" pitchFamily="18" charset="2"/>
            </a:endParaRPr>
          </a:p>
        </p:txBody>
      </p:sp>
      <p:grpSp>
        <p:nvGrpSpPr>
          <p:cNvPr id="224261" name="Group 5"/>
          <p:cNvGrpSpPr>
            <a:grpSpLocks/>
          </p:cNvGrpSpPr>
          <p:nvPr/>
        </p:nvGrpSpPr>
        <p:grpSpPr bwMode="auto">
          <a:xfrm>
            <a:off x="4533103" y="2049620"/>
            <a:ext cx="366713" cy="0"/>
            <a:chOff x="2605" y="829"/>
            <a:chExt cx="231" cy="0"/>
          </a:xfrm>
        </p:grpSpPr>
        <p:sp>
          <p:nvSpPr>
            <p:cNvPr id="224262" name="Line 6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4263" name="Line 7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4264" name="Group 8"/>
          <p:cNvGrpSpPr>
            <a:grpSpLocks/>
          </p:cNvGrpSpPr>
          <p:nvPr/>
        </p:nvGrpSpPr>
        <p:grpSpPr bwMode="auto">
          <a:xfrm>
            <a:off x="6387408" y="2056610"/>
            <a:ext cx="366713" cy="0"/>
            <a:chOff x="2605" y="829"/>
            <a:chExt cx="231" cy="0"/>
          </a:xfrm>
        </p:grpSpPr>
        <p:sp>
          <p:nvSpPr>
            <p:cNvPr id="224265" name="Line 9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4266" name="Line 10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4267" name="Group 11"/>
          <p:cNvGrpSpPr>
            <a:grpSpLocks/>
          </p:cNvGrpSpPr>
          <p:nvPr/>
        </p:nvGrpSpPr>
        <p:grpSpPr bwMode="auto">
          <a:xfrm>
            <a:off x="1868785" y="2329035"/>
            <a:ext cx="366712" cy="0"/>
            <a:chOff x="2605" y="829"/>
            <a:chExt cx="231" cy="0"/>
          </a:xfrm>
        </p:grpSpPr>
        <p:sp>
          <p:nvSpPr>
            <p:cNvPr id="224268" name="Line 12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4269" name="Line 13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4270" name="Group 14"/>
          <p:cNvGrpSpPr>
            <a:grpSpLocks/>
          </p:cNvGrpSpPr>
          <p:nvPr/>
        </p:nvGrpSpPr>
        <p:grpSpPr bwMode="auto">
          <a:xfrm>
            <a:off x="3892043" y="2674526"/>
            <a:ext cx="366712" cy="0"/>
            <a:chOff x="2605" y="829"/>
            <a:chExt cx="231" cy="0"/>
          </a:xfrm>
        </p:grpSpPr>
        <p:sp>
          <p:nvSpPr>
            <p:cNvPr id="224271" name="Line 15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4272" name="Line 16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4273" name="Group 17"/>
          <p:cNvGrpSpPr>
            <a:grpSpLocks/>
          </p:cNvGrpSpPr>
          <p:nvPr/>
        </p:nvGrpSpPr>
        <p:grpSpPr bwMode="auto">
          <a:xfrm>
            <a:off x="5672755" y="2675166"/>
            <a:ext cx="366712" cy="0"/>
            <a:chOff x="2605" y="829"/>
            <a:chExt cx="231" cy="0"/>
          </a:xfrm>
        </p:grpSpPr>
        <p:sp>
          <p:nvSpPr>
            <p:cNvPr id="224274" name="Line 18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4275" name="Line 19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4276" name="Group 20"/>
          <p:cNvGrpSpPr>
            <a:grpSpLocks/>
          </p:cNvGrpSpPr>
          <p:nvPr/>
        </p:nvGrpSpPr>
        <p:grpSpPr bwMode="auto">
          <a:xfrm>
            <a:off x="7541016" y="2668507"/>
            <a:ext cx="366713" cy="0"/>
            <a:chOff x="2605" y="829"/>
            <a:chExt cx="231" cy="0"/>
          </a:xfrm>
        </p:grpSpPr>
        <p:sp>
          <p:nvSpPr>
            <p:cNvPr id="224277" name="Line 21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4278" name="Line 22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4279" name="Group 23"/>
          <p:cNvGrpSpPr>
            <a:grpSpLocks/>
          </p:cNvGrpSpPr>
          <p:nvPr/>
        </p:nvGrpSpPr>
        <p:grpSpPr bwMode="auto">
          <a:xfrm>
            <a:off x="3640446" y="3294305"/>
            <a:ext cx="366713" cy="0"/>
            <a:chOff x="2605" y="829"/>
            <a:chExt cx="231" cy="0"/>
          </a:xfrm>
        </p:grpSpPr>
        <p:sp>
          <p:nvSpPr>
            <p:cNvPr id="224280" name="Line 24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4281" name="Line 25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4282" name="Group 26"/>
          <p:cNvGrpSpPr>
            <a:grpSpLocks/>
          </p:cNvGrpSpPr>
          <p:nvPr/>
        </p:nvGrpSpPr>
        <p:grpSpPr bwMode="auto">
          <a:xfrm>
            <a:off x="5403191" y="3297186"/>
            <a:ext cx="366713" cy="0"/>
            <a:chOff x="2605" y="829"/>
            <a:chExt cx="231" cy="0"/>
          </a:xfrm>
        </p:grpSpPr>
        <p:sp>
          <p:nvSpPr>
            <p:cNvPr id="224283" name="Line 27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4284" name="Line 28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4285" name="Group 29"/>
          <p:cNvGrpSpPr>
            <a:grpSpLocks/>
          </p:cNvGrpSpPr>
          <p:nvPr/>
        </p:nvGrpSpPr>
        <p:grpSpPr bwMode="auto">
          <a:xfrm>
            <a:off x="7248342" y="3307953"/>
            <a:ext cx="366712" cy="0"/>
            <a:chOff x="2605" y="829"/>
            <a:chExt cx="231" cy="0"/>
          </a:xfrm>
        </p:grpSpPr>
        <p:sp>
          <p:nvSpPr>
            <p:cNvPr id="224286" name="Line 30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4287" name="Line 31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4288" name="Group 32"/>
          <p:cNvGrpSpPr>
            <a:grpSpLocks/>
          </p:cNvGrpSpPr>
          <p:nvPr/>
        </p:nvGrpSpPr>
        <p:grpSpPr bwMode="auto">
          <a:xfrm>
            <a:off x="2262063" y="3540405"/>
            <a:ext cx="366713" cy="0"/>
            <a:chOff x="2605" y="829"/>
            <a:chExt cx="231" cy="0"/>
          </a:xfrm>
        </p:grpSpPr>
        <p:sp>
          <p:nvSpPr>
            <p:cNvPr id="224289" name="Line 33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4290" name="Line 34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874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59771"/>
            <a:ext cx="7080250" cy="4457700"/>
          </a:xfrm>
        </p:spPr>
        <p:txBody>
          <a:bodyPr/>
          <a:lstStyle/>
          <a:p>
            <a:pPr defTabSz="681038"/>
            <a:r>
              <a:rPr lang="en-US" altLang="en-US" i="1" dirty="0"/>
              <a:t>R</a:t>
            </a:r>
            <a:r>
              <a:rPr lang="en-US" altLang="en-US" dirty="0"/>
              <a:t> = (</a:t>
            </a:r>
            <a:r>
              <a:rPr lang="en-US" altLang="en-US" i="1" dirty="0"/>
              <a:t>A, B, C, G, H, I)</a:t>
            </a:r>
            <a:br>
              <a:rPr lang="en-US" altLang="en-US" i="1" dirty="0"/>
            </a:br>
            <a:r>
              <a:rPr lang="en-US" altLang="en-US" i="1" dirty="0"/>
              <a:t>D = </a:t>
            </a:r>
            <a:r>
              <a:rPr lang="en-US" altLang="en-US" dirty="0"/>
              <a:t>{</a:t>
            </a:r>
            <a:r>
              <a:rPr lang="en-US" altLang="en-US" i="1" dirty="0"/>
              <a:t>A     </a:t>
            </a:r>
            <a:r>
              <a:rPr lang="en-US" altLang="en-US" dirty="0">
                <a:sym typeface="Monotype Sorts" charset="2"/>
              </a:rPr>
              <a:t>  </a:t>
            </a:r>
            <a:r>
              <a:rPr lang="en-US" altLang="en-US" i="1" dirty="0">
                <a:sym typeface="Monotype Sorts" charset="2"/>
              </a:rPr>
              <a:t>B</a:t>
            </a:r>
            <a:br>
              <a:rPr lang="en-US" altLang="en-US" i="1" dirty="0">
                <a:sym typeface="Monotype Sorts" charset="2"/>
              </a:rPr>
            </a:br>
            <a:r>
              <a:rPr lang="en-US" altLang="en-US" i="1" dirty="0">
                <a:sym typeface="Monotype Sorts" charset="2"/>
              </a:rPr>
              <a:t>	B      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>
                <a:sym typeface="Monotype Sorts" charset="2"/>
              </a:rPr>
              <a:t>HI</a:t>
            </a:r>
            <a:br>
              <a:rPr lang="en-US" altLang="en-US" i="1" dirty="0">
                <a:sym typeface="Monotype Sorts" charset="2"/>
              </a:rPr>
            </a:br>
            <a:r>
              <a:rPr lang="en-US" altLang="en-US" i="1" dirty="0">
                <a:sym typeface="Monotype Sorts" charset="2"/>
              </a:rPr>
              <a:t>	CG     H</a:t>
            </a:r>
            <a:r>
              <a:rPr lang="en-US" altLang="en-US" dirty="0">
                <a:sym typeface="Monotype Sorts" charset="2"/>
              </a:rPr>
              <a:t>}</a:t>
            </a:r>
            <a:br>
              <a:rPr lang="en-US" altLang="en-US" dirty="0">
                <a:sym typeface="Monotype Sorts" charset="2"/>
              </a:rPr>
            </a:br>
            <a:endParaRPr lang="en-US" altLang="en-US" dirty="0">
              <a:sym typeface="Monotype Sorts" charset="2"/>
            </a:endParaRPr>
          </a:p>
          <a:p>
            <a:pPr defTabSz="681038"/>
            <a:r>
              <a:rPr lang="en-US" altLang="en-US" dirty="0">
                <a:sym typeface="Monotype Sorts" charset="2"/>
              </a:rPr>
              <a:t>Some members of </a:t>
            </a:r>
            <a:r>
              <a:rPr lang="en-US" altLang="en-US" i="1" dirty="0">
                <a:sym typeface="Monotype Sorts" charset="2"/>
              </a:rPr>
              <a:t>D</a:t>
            </a:r>
            <a:r>
              <a:rPr lang="en-US" altLang="en-US" baseline="30000" dirty="0">
                <a:sym typeface="Monotype Sorts" charset="2"/>
              </a:rPr>
              <a:t>+</a:t>
            </a:r>
            <a:r>
              <a:rPr lang="en-US" altLang="en-US" dirty="0">
                <a:sym typeface="Monotype Sorts" charset="2"/>
              </a:rPr>
              <a:t>:</a:t>
            </a:r>
          </a:p>
          <a:p>
            <a:pPr lvl="1" defTabSz="681038"/>
            <a:r>
              <a:rPr lang="en-US" altLang="en-US" i="1" dirty="0">
                <a:sym typeface="Monotype Sorts" charset="2"/>
              </a:rPr>
              <a:t>A      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>
                <a:sym typeface="Monotype Sorts" charset="2"/>
              </a:rPr>
              <a:t>CGHI.</a:t>
            </a:r>
            <a:br>
              <a:rPr lang="en-US" altLang="en-US" i="1" dirty="0">
                <a:sym typeface="Monotype Sorts" charset="2"/>
              </a:rPr>
            </a:br>
            <a:r>
              <a:rPr lang="en-US" altLang="en-US" dirty="0">
                <a:sym typeface="Monotype Sorts" charset="2"/>
              </a:rPr>
              <a:t>Since </a:t>
            </a:r>
            <a:r>
              <a:rPr lang="en-US" altLang="en-US" i="1" dirty="0">
                <a:sym typeface="Monotype Sorts" charset="2"/>
              </a:rPr>
              <a:t>A      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>
                <a:sym typeface="Monotype Sorts" charset="2"/>
              </a:rPr>
              <a:t>B, </a:t>
            </a:r>
            <a:r>
              <a:rPr lang="en-US" altLang="en-US" dirty="0">
                <a:sym typeface="Monotype Sorts" charset="2"/>
              </a:rPr>
              <a:t> the complementation rule (4) implies that           </a:t>
            </a:r>
            <a:r>
              <a:rPr lang="en-US" altLang="en-US" i="1" dirty="0">
                <a:sym typeface="Monotype Sorts" charset="2"/>
              </a:rPr>
              <a:t>A      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>
                <a:sym typeface="Monotype Sorts" charset="2"/>
              </a:rPr>
              <a:t>R – B – A.</a:t>
            </a:r>
            <a:br>
              <a:rPr lang="en-US" altLang="en-US" i="1" dirty="0">
                <a:sym typeface="Monotype Sorts" charset="2"/>
              </a:rPr>
            </a:br>
            <a:r>
              <a:rPr lang="en-US" altLang="en-US" dirty="0">
                <a:sym typeface="Monotype Sorts" charset="2"/>
              </a:rPr>
              <a:t>Since </a:t>
            </a:r>
            <a:r>
              <a:rPr lang="en-US" altLang="en-US" i="1" dirty="0">
                <a:sym typeface="Monotype Sorts" charset="2"/>
              </a:rPr>
              <a:t>R – B – A </a:t>
            </a:r>
            <a:r>
              <a:rPr lang="en-US" altLang="en-US" dirty="0">
                <a:sym typeface="Monotype Sorts" charset="2"/>
              </a:rPr>
              <a:t>= </a:t>
            </a:r>
            <a:r>
              <a:rPr lang="en-US" altLang="en-US" i="1" dirty="0">
                <a:sym typeface="Monotype Sorts" charset="2"/>
              </a:rPr>
              <a:t>CGHI, </a:t>
            </a:r>
            <a:r>
              <a:rPr lang="en-US" altLang="en-US" dirty="0">
                <a:sym typeface="Monotype Sorts" charset="2"/>
              </a:rPr>
              <a:t>so</a:t>
            </a:r>
            <a:r>
              <a:rPr lang="en-US" altLang="en-US" i="1" dirty="0">
                <a:sym typeface="Monotype Sorts" charset="2"/>
              </a:rPr>
              <a:t> A     </a:t>
            </a:r>
            <a:r>
              <a:rPr lang="en-US" altLang="en-US" dirty="0">
                <a:sym typeface="Monotype Sorts" charset="2"/>
              </a:rPr>
              <a:t>  </a:t>
            </a:r>
            <a:r>
              <a:rPr lang="en-US" altLang="en-US" i="1" dirty="0">
                <a:sym typeface="Monotype Sorts" charset="2"/>
              </a:rPr>
              <a:t>CGHI.</a:t>
            </a:r>
          </a:p>
          <a:p>
            <a:pPr lvl="1" defTabSz="681038"/>
            <a:r>
              <a:rPr lang="en-US" altLang="en-US" i="1" dirty="0">
                <a:sym typeface="Monotype Sorts" charset="2"/>
              </a:rPr>
              <a:t>A       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>
                <a:sym typeface="Monotype Sorts" charset="2"/>
              </a:rPr>
              <a:t>HI.</a:t>
            </a:r>
            <a:br>
              <a:rPr lang="en-US" altLang="en-US" i="1" dirty="0">
                <a:sym typeface="Monotype Sorts" charset="2"/>
              </a:rPr>
            </a:br>
            <a:r>
              <a:rPr lang="en-US" altLang="en-US" dirty="0">
                <a:sym typeface="Monotype Sorts" charset="2"/>
              </a:rPr>
              <a:t>Since </a:t>
            </a:r>
            <a:r>
              <a:rPr lang="en-US" altLang="en-US" i="1" dirty="0"/>
              <a:t>A       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>
                <a:sym typeface="Monotype Sorts" charset="2"/>
              </a:rPr>
              <a:t>B </a:t>
            </a:r>
            <a:r>
              <a:rPr lang="en-US" altLang="en-US" dirty="0">
                <a:sym typeface="Monotype Sorts" charset="2"/>
              </a:rPr>
              <a:t>and </a:t>
            </a:r>
            <a:r>
              <a:rPr lang="en-US" altLang="en-US" i="1" dirty="0">
                <a:sym typeface="Monotype Sorts" charset="2"/>
              </a:rPr>
              <a:t>B       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>
                <a:sym typeface="Monotype Sorts" charset="2"/>
              </a:rPr>
              <a:t>HI, </a:t>
            </a:r>
            <a:r>
              <a:rPr lang="en-US" altLang="en-US" dirty="0">
                <a:sym typeface="Monotype Sorts" charset="2"/>
              </a:rPr>
              <a:t>the multivalued transitivity rule (6) implies that</a:t>
            </a:r>
            <a:r>
              <a:rPr lang="en-US" altLang="en-US" i="1" dirty="0">
                <a:sym typeface="Monotype Sorts" charset="2"/>
              </a:rPr>
              <a:t> B      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>
                <a:sym typeface="Monotype Sorts" charset="2"/>
              </a:rPr>
              <a:t>HI – B.</a:t>
            </a:r>
            <a:r>
              <a:rPr lang="en-US" altLang="en-US" dirty="0">
                <a:sym typeface="Monotype Sorts" charset="2"/>
              </a:rPr>
              <a:t/>
            </a:r>
            <a:br>
              <a:rPr lang="en-US" altLang="en-US" dirty="0">
                <a:sym typeface="Monotype Sorts" charset="2"/>
              </a:rPr>
            </a:br>
            <a:r>
              <a:rPr lang="en-US" altLang="en-US" dirty="0">
                <a:sym typeface="Monotype Sorts" charset="2"/>
              </a:rPr>
              <a:t>Since </a:t>
            </a:r>
            <a:r>
              <a:rPr lang="en-US" altLang="en-US" i="1" dirty="0">
                <a:sym typeface="Monotype Sorts" charset="2"/>
              </a:rPr>
              <a:t>HI – B = HI, A        HI.</a:t>
            </a:r>
          </a:p>
        </p:txBody>
      </p:sp>
      <p:grpSp>
        <p:nvGrpSpPr>
          <p:cNvPr id="228356" name="Group 4"/>
          <p:cNvGrpSpPr>
            <a:grpSpLocks/>
          </p:cNvGrpSpPr>
          <p:nvPr/>
        </p:nvGrpSpPr>
        <p:grpSpPr bwMode="auto">
          <a:xfrm>
            <a:off x="1850995" y="1498922"/>
            <a:ext cx="366713" cy="0"/>
            <a:chOff x="2605" y="829"/>
            <a:chExt cx="231" cy="0"/>
          </a:xfrm>
        </p:grpSpPr>
        <p:sp>
          <p:nvSpPr>
            <p:cNvPr id="228357" name="Line 5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8358" name="Line 6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8359" name="Group 7"/>
          <p:cNvGrpSpPr>
            <a:grpSpLocks/>
          </p:cNvGrpSpPr>
          <p:nvPr/>
        </p:nvGrpSpPr>
        <p:grpSpPr bwMode="auto">
          <a:xfrm>
            <a:off x="1724874" y="1759333"/>
            <a:ext cx="366712" cy="0"/>
            <a:chOff x="2605" y="829"/>
            <a:chExt cx="231" cy="0"/>
          </a:xfrm>
        </p:grpSpPr>
        <p:sp>
          <p:nvSpPr>
            <p:cNvPr id="228360" name="Line 8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8361" name="Line 9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8365" name="Group 13"/>
          <p:cNvGrpSpPr>
            <a:grpSpLocks/>
          </p:cNvGrpSpPr>
          <p:nvPr/>
        </p:nvGrpSpPr>
        <p:grpSpPr bwMode="auto">
          <a:xfrm>
            <a:off x="1776961" y="2984006"/>
            <a:ext cx="366712" cy="0"/>
            <a:chOff x="2605" y="829"/>
            <a:chExt cx="231" cy="0"/>
          </a:xfrm>
        </p:grpSpPr>
        <p:sp>
          <p:nvSpPr>
            <p:cNvPr id="228366" name="Line 14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8367" name="Line 15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8368" name="Group 16"/>
          <p:cNvGrpSpPr>
            <a:grpSpLocks/>
          </p:cNvGrpSpPr>
          <p:nvPr/>
        </p:nvGrpSpPr>
        <p:grpSpPr bwMode="auto">
          <a:xfrm>
            <a:off x="2391911" y="3227895"/>
            <a:ext cx="366713" cy="0"/>
            <a:chOff x="2605" y="829"/>
            <a:chExt cx="231" cy="0"/>
          </a:xfrm>
        </p:grpSpPr>
        <p:sp>
          <p:nvSpPr>
            <p:cNvPr id="228369" name="Line 17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8370" name="Line 18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8371" name="Group 19"/>
          <p:cNvGrpSpPr>
            <a:grpSpLocks/>
          </p:cNvGrpSpPr>
          <p:nvPr/>
        </p:nvGrpSpPr>
        <p:grpSpPr bwMode="auto">
          <a:xfrm>
            <a:off x="1778557" y="3502176"/>
            <a:ext cx="366713" cy="0"/>
            <a:chOff x="2605" y="829"/>
            <a:chExt cx="231" cy="0"/>
          </a:xfrm>
        </p:grpSpPr>
        <p:sp>
          <p:nvSpPr>
            <p:cNvPr id="228372" name="Line 20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8373" name="Line 21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8374" name="Group 22"/>
          <p:cNvGrpSpPr>
            <a:grpSpLocks/>
          </p:cNvGrpSpPr>
          <p:nvPr/>
        </p:nvGrpSpPr>
        <p:grpSpPr bwMode="auto">
          <a:xfrm>
            <a:off x="4493075" y="3770170"/>
            <a:ext cx="366712" cy="0"/>
            <a:chOff x="2605" y="829"/>
            <a:chExt cx="231" cy="0"/>
          </a:xfrm>
        </p:grpSpPr>
        <p:sp>
          <p:nvSpPr>
            <p:cNvPr id="228375" name="Line 23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8376" name="Line 24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8377" name="Group 25"/>
          <p:cNvGrpSpPr>
            <a:grpSpLocks/>
          </p:cNvGrpSpPr>
          <p:nvPr/>
        </p:nvGrpSpPr>
        <p:grpSpPr bwMode="auto">
          <a:xfrm>
            <a:off x="1848343" y="4093787"/>
            <a:ext cx="366713" cy="0"/>
            <a:chOff x="2605" y="829"/>
            <a:chExt cx="231" cy="0"/>
          </a:xfrm>
        </p:grpSpPr>
        <p:sp>
          <p:nvSpPr>
            <p:cNvPr id="228378" name="Line 26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8379" name="Line 27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8380" name="Group 28"/>
          <p:cNvGrpSpPr>
            <a:grpSpLocks/>
          </p:cNvGrpSpPr>
          <p:nvPr/>
        </p:nvGrpSpPr>
        <p:grpSpPr bwMode="auto">
          <a:xfrm>
            <a:off x="2957979" y="4612243"/>
            <a:ext cx="366712" cy="0"/>
            <a:chOff x="2605" y="829"/>
            <a:chExt cx="231" cy="0"/>
          </a:xfrm>
        </p:grpSpPr>
        <p:sp>
          <p:nvSpPr>
            <p:cNvPr id="228381" name="Line 29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8382" name="Line 30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8383" name="Group 31"/>
          <p:cNvGrpSpPr>
            <a:grpSpLocks/>
          </p:cNvGrpSpPr>
          <p:nvPr/>
        </p:nvGrpSpPr>
        <p:grpSpPr bwMode="auto">
          <a:xfrm>
            <a:off x="3679210" y="4360780"/>
            <a:ext cx="366713" cy="0"/>
            <a:chOff x="2605" y="829"/>
            <a:chExt cx="231" cy="0"/>
          </a:xfrm>
        </p:grpSpPr>
        <p:sp>
          <p:nvSpPr>
            <p:cNvPr id="228384" name="Line 32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8385" name="Line 33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8386" name="Group 34"/>
          <p:cNvGrpSpPr>
            <a:grpSpLocks/>
          </p:cNvGrpSpPr>
          <p:nvPr/>
        </p:nvGrpSpPr>
        <p:grpSpPr bwMode="auto">
          <a:xfrm>
            <a:off x="2375790" y="4360780"/>
            <a:ext cx="366712" cy="0"/>
            <a:chOff x="2605" y="829"/>
            <a:chExt cx="231" cy="0"/>
          </a:xfrm>
        </p:grpSpPr>
        <p:sp>
          <p:nvSpPr>
            <p:cNvPr id="228387" name="Line 35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8388" name="Line 36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8389" name="Group 37"/>
          <p:cNvGrpSpPr>
            <a:grpSpLocks/>
          </p:cNvGrpSpPr>
          <p:nvPr/>
        </p:nvGrpSpPr>
        <p:grpSpPr bwMode="auto">
          <a:xfrm>
            <a:off x="3606712" y="4885306"/>
            <a:ext cx="366713" cy="0"/>
            <a:chOff x="2605" y="829"/>
            <a:chExt cx="231" cy="0"/>
          </a:xfrm>
        </p:grpSpPr>
        <p:sp>
          <p:nvSpPr>
            <p:cNvPr id="228390" name="Line 38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8391" name="Line 39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28395" name="Line 43"/>
          <p:cNvSpPr>
            <a:spLocks noChangeShapeType="1"/>
          </p:cNvSpPr>
          <p:nvPr/>
        </p:nvSpPr>
        <p:spPr bwMode="auto">
          <a:xfrm>
            <a:off x="1922010" y="2009278"/>
            <a:ext cx="214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87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(Cont.)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117600"/>
            <a:ext cx="7661275" cy="3476625"/>
          </a:xfrm>
        </p:spPr>
        <p:txBody>
          <a:bodyPr/>
          <a:lstStyle/>
          <a:p>
            <a:r>
              <a:rPr lang="en-US" altLang="en-US"/>
              <a:t>Some members of </a:t>
            </a:r>
            <a:r>
              <a:rPr lang="en-US" altLang="en-US" i="1"/>
              <a:t>D</a:t>
            </a:r>
            <a:r>
              <a:rPr lang="en-US" altLang="en-US" i="1" baseline="30000"/>
              <a:t>+</a:t>
            </a:r>
            <a:r>
              <a:rPr lang="en-US" altLang="en-US" i="1"/>
              <a:t> </a:t>
            </a:r>
            <a:r>
              <a:rPr lang="en-US" altLang="en-US"/>
              <a:t>(cont.):</a:t>
            </a:r>
          </a:p>
          <a:p>
            <a:pPr lvl="1"/>
            <a:r>
              <a:rPr lang="en-US" altLang="en-US" i="1"/>
              <a:t>B       </a:t>
            </a:r>
            <a:r>
              <a:rPr lang="en-US" altLang="en-US" i="1">
                <a:sym typeface="Monotype Sorts" charset="2"/>
              </a:rPr>
              <a:t>H.</a:t>
            </a:r>
            <a:br>
              <a:rPr lang="en-US" altLang="en-US" i="1">
                <a:sym typeface="Monotype Sorts" charset="2"/>
              </a:rPr>
            </a:br>
            <a:r>
              <a:rPr lang="en-US" altLang="en-US">
                <a:sym typeface="Monotype Sorts" charset="2"/>
              </a:rPr>
              <a:t>Apply the coalescence rule (8); </a:t>
            </a:r>
            <a:r>
              <a:rPr lang="en-US" altLang="en-US" i="1">
                <a:sym typeface="Monotype Sorts" charset="2"/>
              </a:rPr>
              <a:t>B      </a:t>
            </a:r>
            <a:r>
              <a:rPr lang="en-US" altLang="en-US">
                <a:sym typeface="Monotype Sorts" charset="2"/>
              </a:rPr>
              <a:t>  </a:t>
            </a:r>
            <a:r>
              <a:rPr lang="en-US" altLang="en-US" i="1">
                <a:sym typeface="Monotype Sorts" charset="2"/>
              </a:rPr>
              <a:t>HI </a:t>
            </a:r>
            <a:r>
              <a:rPr lang="en-US" altLang="en-US">
                <a:sym typeface="Monotype Sorts" charset="2"/>
              </a:rPr>
              <a:t>holds.</a:t>
            </a:r>
            <a:br>
              <a:rPr lang="en-US" altLang="en-US">
                <a:sym typeface="Monotype Sorts" charset="2"/>
              </a:rPr>
            </a:br>
            <a:r>
              <a:rPr lang="en-US" altLang="en-US">
                <a:sym typeface="Monotype Sorts" charset="2"/>
              </a:rPr>
              <a:t>Since </a:t>
            </a:r>
            <a:r>
              <a:rPr lang="en-US" altLang="en-US" i="1">
                <a:sym typeface="Monotype Sorts" charset="2"/>
              </a:rPr>
              <a:t>H</a:t>
            </a:r>
            <a:r>
              <a:rPr lang="en-US" altLang="en-US">
                <a:sym typeface="Monotype Sorts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 </a:t>
            </a:r>
            <a:r>
              <a:rPr lang="en-US" altLang="en-US" i="1">
                <a:sym typeface="Symbol" panose="05050102010706020507" pitchFamily="18" charset="2"/>
              </a:rPr>
              <a:t>HI</a:t>
            </a:r>
            <a:r>
              <a:rPr lang="en-US" altLang="en-US">
                <a:sym typeface="Symbol" panose="05050102010706020507" pitchFamily="18" charset="2"/>
              </a:rPr>
              <a:t> and </a:t>
            </a:r>
            <a:r>
              <a:rPr lang="en-US" altLang="en-US" i="1">
                <a:sym typeface="Symbol" panose="05050102010706020507" pitchFamily="18" charset="2"/>
              </a:rPr>
              <a:t>CG      </a:t>
            </a:r>
            <a:r>
              <a:rPr lang="en-US" altLang="en-US" i="1">
                <a:sym typeface="Monotype Sorts" charset="2"/>
              </a:rPr>
              <a:t>H </a:t>
            </a:r>
            <a:r>
              <a:rPr lang="en-US" altLang="en-US">
                <a:sym typeface="Monotype Sorts" charset="2"/>
              </a:rPr>
              <a:t>and </a:t>
            </a:r>
            <a:r>
              <a:rPr lang="en-US" altLang="en-US" i="1">
                <a:sym typeface="Monotype Sorts" charset="2"/>
              </a:rPr>
              <a:t>CG </a:t>
            </a:r>
            <a:r>
              <a:rPr lang="en-US" altLang="en-US">
                <a:sym typeface="Symbol" panose="05050102010706020507" pitchFamily="18" charset="2"/>
              </a:rPr>
              <a:t> </a:t>
            </a:r>
            <a:r>
              <a:rPr lang="en-US" altLang="en-US" i="1">
                <a:sym typeface="Symbol" panose="05050102010706020507" pitchFamily="18" charset="2"/>
              </a:rPr>
              <a:t>HI</a:t>
            </a:r>
            <a:r>
              <a:rPr lang="en-US" altLang="en-US">
                <a:sym typeface="Symbol" panose="05050102010706020507" pitchFamily="18" charset="2"/>
              </a:rPr>
              <a:t> = Ø, the 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coalescence rule is satisfied with  </a:t>
            </a:r>
            <a:r>
              <a:rPr lang="en-US" altLang="en-US">
                <a:sym typeface="Greek Symbols" pitchFamily="18" charset="2"/>
              </a:rPr>
              <a:t>being </a:t>
            </a:r>
            <a:r>
              <a:rPr lang="en-US" altLang="en-US" i="1">
                <a:sym typeface="Greek Symbols" pitchFamily="18" charset="2"/>
              </a:rPr>
              <a:t>B</a:t>
            </a:r>
            <a:r>
              <a:rPr lang="en-US" altLang="en-US">
                <a:sym typeface="Greek Symbols" pitchFamily="18" charset="2"/>
              </a:rPr>
              <a:t>, </a:t>
            </a:r>
            <a:r>
              <a:rPr lang="en-US" altLang="en-US">
                <a:sym typeface="Symbol" panose="05050102010706020507" pitchFamily="18" charset="2"/>
              </a:rPr>
              <a:t></a:t>
            </a:r>
            <a:r>
              <a:rPr lang="en-US" altLang="en-US">
                <a:sym typeface="Greek Symbols" pitchFamily="18" charset="2"/>
              </a:rPr>
              <a:t> being </a:t>
            </a:r>
            <a:r>
              <a:rPr lang="en-US" altLang="en-US" i="1">
                <a:sym typeface="Greek Symbols" pitchFamily="18" charset="2"/>
              </a:rPr>
              <a:t>HI, </a:t>
            </a:r>
            <a:r>
              <a:rPr lang="en-US" altLang="en-US">
                <a:sym typeface="Symbol" panose="05050102010706020507" pitchFamily="18" charset="2"/>
              </a:rPr>
              <a:t></a:t>
            </a:r>
            <a:r>
              <a:rPr lang="en-US" altLang="en-US">
                <a:sym typeface="Greek Symbols" pitchFamily="18" charset="2"/>
              </a:rPr>
              <a:t> being </a:t>
            </a:r>
            <a:r>
              <a:rPr lang="en-US" altLang="en-US" i="1">
                <a:sym typeface="Greek Symbols" pitchFamily="18" charset="2"/>
              </a:rPr>
              <a:t>CG, </a:t>
            </a:r>
            <a:r>
              <a:rPr lang="en-US" altLang="en-US">
                <a:sym typeface="Greek Symbols" pitchFamily="18" charset="2"/>
              </a:rPr>
              <a:t>and </a:t>
            </a:r>
            <a:r>
              <a:rPr lang="en-US" altLang="en-US">
                <a:sym typeface="Symbol" panose="05050102010706020507" pitchFamily="18" charset="2"/>
              </a:rPr>
              <a:t></a:t>
            </a:r>
            <a:r>
              <a:rPr lang="en-US" altLang="en-US">
                <a:sym typeface="Greek Symbols" pitchFamily="18" charset="2"/>
              </a:rPr>
              <a:t> being </a:t>
            </a:r>
            <a:r>
              <a:rPr lang="en-US" altLang="en-US" i="1">
                <a:sym typeface="Greek Symbols" pitchFamily="18" charset="2"/>
              </a:rPr>
              <a:t>H</a:t>
            </a:r>
            <a:r>
              <a:rPr lang="en-US" altLang="en-US">
                <a:sym typeface="Greek Symbols" pitchFamily="18" charset="2"/>
              </a:rPr>
              <a:t>.  We conclude that </a:t>
            </a:r>
            <a:r>
              <a:rPr lang="en-US" altLang="en-US" i="1">
                <a:sym typeface="Greek Symbols" pitchFamily="18" charset="2"/>
              </a:rPr>
              <a:t>B     </a:t>
            </a:r>
            <a:r>
              <a:rPr lang="en-US" altLang="en-US" i="1">
                <a:sym typeface="Monotype Sorts" charset="2"/>
              </a:rPr>
              <a:t>H.</a:t>
            </a:r>
          </a:p>
          <a:p>
            <a:pPr lvl="1"/>
            <a:r>
              <a:rPr lang="en-US" altLang="en-US" i="1">
                <a:sym typeface="Monotype Sorts" charset="2"/>
              </a:rPr>
              <a:t>A       </a:t>
            </a:r>
            <a:r>
              <a:rPr lang="en-US" altLang="en-US">
                <a:sym typeface="Monotype Sorts" charset="2"/>
              </a:rPr>
              <a:t> CG.</a:t>
            </a:r>
            <a:br>
              <a:rPr lang="en-US" altLang="en-US">
                <a:sym typeface="Monotype Sorts" charset="2"/>
              </a:rPr>
            </a:br>
            <a:r>
              <a:rPr lang="en-US" altLang="en-US" i="1">
                <a:sym typeface="Monotype Sorts" charset="2"/>
              </a:rPr>
              <a:t>A      </a:t>
            </a:r>
            <a:r>
              <a:rPr lang="en-US" altLang="en-US">
                <a:sym typeface="Monotype Sorts" charset="2"/>
              </a:rPr>
              <a:t> CG</a:t>
            </a:r>
            <a:r>
              <a:rPr lang="en-US" altLang="en-US" i="1">
                <a:sym typeface="Monotype Sorts" charset="2"/>
              </a:rPr>
              <a:t>HI</a:t>
            </a:r>
            <a:r>
              <a:rPr lang="en-US" altLang="en-US">
                <a:sym typeface="Monotype Sorts" charset="2"/>
              </a:rPr>
              <a:t> and </a:t>
            </a:r>
            <a:r>
              <a:rPr lang="en-US" altLang="en-US" i="1">
                <a:sym typeface="Monotype Sorts" charset="2"/>
              </a:rPr>
              <a:t>A</a:t>
            </a:r>
            <a:r>
              <a:rPr lang="en-US" altLang="en-US">
                <a:sym typeface="Monotype Sorts" charset="2"/>
              </a:rPr>
              <a:t>      </a:t>
            </a:r>
            <a:r>
              <a:rPr lang="en-US" altLang="en-US" i="1">
                <a:sym typeface="Monotype Sorts" charset="2"/>
              </a:rPr>
              <a:t> HI.</a:t>
            </a:r>
            <a:br>
              <a:rPr lang="en-US" altLang="en-US" i="1">
                <a:sym typeface="Monotype Sorts" charset="2"/>
              </a:rPr>
            </a:br>
            <a:r>
              <a:rPr lang="en-US" altLang="en-US">
                <a:sym typeface="Monotype Sorts" charset="2"/>
              </a:rPr>
              <a:t>By the difference rule, </a:t>
            </a:r>
            <a:r>
              <a:rPr lang="en-US" altLang="en-US" i="1">
                <a:sym typeface="Monotype Sorts" charset="2"/>
              </a:rPr>
              <a:t>A      </a:t>
            </a:r>
            <a:r>
              <a:rPr lang="en-US" altLang="en-US">
                <a:sym typeface="Monotype Sorts" charset="2"/>
              </a:rPr>
              <a:t> CG</a:t>
            </a:r>
            <a:r>
              <a:rPr lang="en-US" altLang="en-US" i="1">
                <a:sym typeface="Monotype Sorts" charset="2"/>
              </a:rPr>
              <a:t>HI</a:t>
            </a:r>
            <a:r>
              <a:rPr lang="en-US" altLang="en-US">
                <a:sym typeface="Monotype Sorts" charset="2"/>
              </a:rPr>
              <a:t>  – </a:t>
            </a:r>
            <a:r>
              <a:rPr lang="en-US" altLang="en-US" i="1">
                <a:sym typeface="Monotype Sorts" charset="2"/>
              </a:rPr>
              <a:t>HI.</a:t>
            </a:r>
            <a:r>
              <a:rPr lang="en-US" altLang="en-US">
                <a:sym typeface="Monotype Sorts" charset="2"/>
              </a:rPr>
              <a:t/>
            </a:r>
            <a:br>
              <a:rPr lang="en-US" altLang="en-US">
                <a:sym typeface="Monotype Sorts" charset="2"/>
              </a:rPr>
            </a:br>
            <a:r>
              <a:rPr lang="en-US" altLang="en-US">
                <a:sym typeface="Monotype Sorts" charset="2"/>
              </a:rPr>
              <a:t>Since CG</a:t>
            </a:r>
            <a:r>
              <a:rPr lang="en-US" altLang="en-US" i="1">
                <a:sym typeface="Monotype Sorts" charset="2"/>
              </a:rPr>
              <a:t>HI</a:t>
            </a:r>
            <a:r>
              <a:rPr lang="en-US" altLang="en-US">
                <a:sym typeface="Monotype Sorts" charset="2"/>
              </a:rPr>
              <a:t>  – </a:t>
            </a:r>
            <a:r>
              <a:rPr lang="en-US" altLang="en-US" i="1">
                <a:sym typeface="Monotype Sorts" charset="2"/>
              </a:rPr>
              <a:t>HI = CG, A       </a:t>
            </a:r>
            <a:r>
              <a:rPr lang="en-US" altLang="en-US">
                <a:sym typeface="Monotype Sorts" charset="2"/>
              </a:rPr>
              <a:t>CG.</a:t>
            </a:r>
          </a:p>
        </p:txBody>
      </p:sp>
      <p:grpSp>
        <p:nvGrpSpPr>
          <p:cNvPr id="229383" name="Group 7"/>
          <p:cNvGrpSpPr>
            <a:grpSpLocks/>
          </p:cNvGrpSpPr>
          <p:nvPr/>
        </p:nvGrpSpPr>
        <p:grpSpPr bwMode="auto">
          <a:xfrm>
            <a:off x="4622107" y="1907295"/>
            <a:ext cx="366712" cy="0"/>
            <a:chOff x="2605" y="829"/>
            <a:chExt cx="231" cy="0"/>
          </a:xfrm>
        </p:grpSpPr>
        <p:sp>
          <p:nvSpPr>
            <p:cNvPr id="229384" name="Line 8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9385" name="Line 9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9392" name="Group 16"/>
          <p:cNvGrpSpPr>
            <a:grpSpLocks/>
          </p:cNvGrpSpPr>
          <p:nvPr/>
        </p:nvGrpSpPr>
        <p:grpSpPr bwMode="auto">
          <a:xfrm>
            <a:off x="1558692" y="3038302"/>
            <a:ext cx="366712" cy="0"/>
            <a:chOff x="2605" y="829"/>
            <a:chExt cx="231" cy="0"/>
          </a:xfrm>
        </p:grpSpPr>
        <p:sp>
          <p:nvSpPr>
            <p:cNvPr id="229393" name="Line 17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9394" name="Line 18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9395" name="Group 19"/>
          <p:cNvGrpSpPr>
            <a:grpSpLocks/>
          </p:cNvGrpSpPr>
          <p:nvPr/>
        </p:nvGrpSpPr>
        <p:grpSpPr bwMode="auto">
          <a:xfrm>
            <a:off x="3107923" y="3275196"/>
            <a:ext cx="366713" cy="0"/>
            <a:chOff x="2605" y="829"/>
            <a:chExt cx="231" cy="0"/>
          </a:xfrm>
        </p:grpSpPr>
        <p:sp>
          <p:nvSpPr>
            <p:cNvPr id="229396" name="Line 20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9397" name="Line 21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9398" name="Group 22"/>
          <p:cNvGrpSpPr>
            <a:grpSpLocks/>
          </p:cNvGrpSpPr>
          <p:nvPr/>
        </p:nvGrpSpPr>
        <p:grpSpPr bwMode="auto">
          <a:xfrm>
            <a:off x="1535173" y="3280605"/>
            <a:ext cx="366712" cy="0"/>
            <a:chOff x="2605" y="829"/>
            <a:chExt cx="231" cy="0"/>
          </a:xfrm>
        </p:grpSpPr>
        <p:sp>
          <p:nvSpPr>
            <p:cNvPr id="229399" name="Line 23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9400" name="Line 24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9401" name="Group 25"/>
          <p:cNvGrpSpPr>
            <a:grpSpLocks/>
          </p:cNvGrpSpPr>
          <p:nvPr/>
        </p:nvGrpSpPr>
        <p:grpSpPr bwMode="auto">
          <a:xfrm>
            <a:off x="3696884" y="3553364"/>
            <a:ext cx="366712" cy="0"/>
            <a:chOff x="2605" y="829"/>
            <a:chExt cx="231" cy="0"/>
          </a:xfrm>
        </p:grpSpPr>
        <p:sp>
          <p:nvSpPr>
            <p:cNvPr id="229402" name="Line 26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9403" name="Line 27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9404" name="Group 28"/>
          <p:cNvGrpSpPr>
            <a:grpSpLocks/>
          </p:cNvGrpSpPr>
          <p:nvPr/>
        </p:nvGrpSpPr>
        <p:grpSpPr bwMode="auto">
          <a:xfrm>
            <a:off x="3880741" y="3814361"/>
            <a:ext cx="366713" cy="0"/>
            <a:chOff x="2605" y="829"/>
            <a:chExt cx="231" cy="0"/>
          </a:xfrm>
        </p:grpSpPr>
        <p:sp>
          <p:nvSpPr>
            <p:cNvPr id="229405" name="Line 29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9406" name="Line 30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29408" name="Line 32"/>
          <p:cNvSpPr>
            <a:spLocks noChangeShapeType="1"/>
          </p:cNvSpPr>
          <p:nvPr/>
        </p:nvSpPr>
        <p:spPr bwMode="auto">
          <a:xfrm>
            <a:off x="4789500" y="2677356"/>
            <a:ext cx="214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09" name="Line 33"/>
          <p:cNvSpPr>
            <a:spLocks noChangeShapeType="1"/>
          </p:cNvSpPr>
          <p:nvPr/>
        </p:nvSpPr>
        <p:spPr bwMode="auto">
          <a:xfrm>
            <a:off x="1614257" y="1640888"/>
            <a:ext cx="214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9410" name="Line 34"/>
          <p:cNvSpPr>
            <a:spLocks noChangeShapeType="1"/>
          </p:cNvSpPr>
          <p:nvPr/>
        </p:nvSpPr>
        <p:spPr bwMode="auto">
          <a:xfrm>
            <a:off x="3524437" y="2163883"/>
            <a:ext cx="214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84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Normalization Using Join Dependencies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698419" cy="4905375"/>
          </a:xfrm>
        </p:spPr>
        <p:txBody>
          <a:bodyPr/>
          <a:lstStyle/>
          <a:p>
            <a:r>
              <a:rPr lang="en-US" altLang="en-US" dirty="0"/>
              <a:t>Join dependencies constrain the set of legal relations over a schema </a:t>
            </a:r>
            <a:r>
              <a:rPr lang="en-US" altLang="en-US" i="1" dirty="0"/>
              <a:t>R</a:t>
            </a:r>
            <a:r>
              <a:rPr lang="en-US" altLang="en-US" dirty="0"/>
              <a:t> to those relations for which a given decomposition is a lossless-join decomposition.</a:t>
            </a:r>
          </a:p>
          <a:p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dirty="0"/>
              <a:t> be a relation schema and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 , R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 ,..., R</a:t>
            </a:r>
            <a:r>
              <a:rPr lang="en-US" altLang="en-US" i="1" baseline="-25000" dirty="0"/>
              <a:t>n</a:t>
            </a:r>
            <a:r>
              <a:rPr lang="en-US" altLang="en-US" dirty="0"/>
              <a:t> be a decomposition of </a:t>
            </a:r>
            <a:r>
              <a:rPr lang="en-US" altLang="en-US" i="1" dirty="0"/>
              <a:t>R</a:t>
            </a:r>
            <a:r>
              <a:rPr lang="en-US" altLang="en-US" dirty="0"/>
              <a:t>. If </a:t>
            </a:r>
            <a:r>
              <a:rPr lang="en-US" altLang="en-US" i="1" dirty="0"/>
              <a:t>R = R</a:t>
            </a:r>
            <a:r>
              <a:rPr lang="en-US" altLang="en-US" i="1" baseline="-25000" dirty="0"/>
              <a:t>1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/>
              <a:t> ….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/>
              <a:t> R</a:t>
            </a:r>
            <a:r>
              <a:rPr lang="en-US" altLang="en-US" i="1" baseline="-25000" dirty="0"/>
              <a:t>n</a:t>
            </a:r>
            <a:r>
              <a:rPr lang="en-US" altLang="en-US" i="1" dirty="0"/>
              <a:t>, </a:t>
            </a:r>
            <a:r>
              <a:rPr lang="en-US" altLang="en-US" dirty="0"/>
              <a:t>we say that a relation </a:t>
            </a:r>
            <a:r>
              <a:rPr lang="en-US" altLang="en-US" i="1" dirty="0"/>
              <a:t>r</a:t>
            </a:r>
            <a:r>
              <a:rPr lang="en-US" altLang="en-US" dirty="0"/>
              <a:t>(</a:t>
            </a:r>
            <a:r>
              <a:rPr lang="en-US" altLang="en-US" i="1" dirty="0"/>
              <a:t>R</a:t>
            </a:r>
            <a:r>
              <a:rPr lang="en-US" altLang="en-US" dirty="0"/>
              <a:t>) satisfies the </a:t>
            </a:r>
            <a:r>
              <a:rPr lang="en-US" altLang="en-US" i="1" dirty="0"/>
              <a:t>join dependency</a:t>
            </a:r>
            <a:r>
              <a:rPr lang="en-US" altLang="en-US" dirty="0"/>
              <a:t> *(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 , R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 ,..., R</a:t>
            </a:r>
            <a:r>
              <a:rPr lang="en-US" altLang="en-US" i="1" baseline="-25000" dirty="0"/>
              <a:t>n</a:t>
            </a:r>
            <a:r>
              <a:rPr lang="en-US" altLang="en-US" dirty="0"/>
              <a:t>) if: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	</a:t>
            </a:r>
            <a:r>
              <a:rPr lang="en-US" altLang="en-US" i="1" dirty="0"/>
              <a:t>r</a:t>
            </a:r>
            <a:r>
              <a:rPr lang="en-US" altLang="en-US" dirty="0"/>
              <a:t> =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/>
              <a:t>R1</a:t>
            </a:r>
            <a:r>
              <a:rPr lang="en-US" altLang="en-US" dirty="0"/>
              <a:t> (</a:t>
            </a:r>
            <a:r>
              <a:rPr lang="en-US" altLang="en-US" i="1" dirty="0"/>
              <a:t>r</a:t>
            </a:r>
            <a:r>
              <a:rPr lang="en-US" altLang="en-US" dirty="0"/>
              <a:t>) </a:t>
            </a:r>
            <a:r>
              <a:rPr lang="en-US" altLang="en-US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⋈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/>
              <a:t>R2</a:t>
            </a:r>
            <a:r>
              <a:rPr lang="en-US" altLang="en-US" dirty="0"/>
              <a:t> (</a:t>
            </a:r>
            <a:r>
              <a:rPr lang="en-US" altLang="en-US" i="1" dirty="0"/>
              <a:t>r</a:t>
            </a:r>
            <a:r>
              <a:rPr lang="en-US" altLang="en-US" dirty="0"/>
              <a:t>) </a:t>
            </a:r>
            <a:r>
              <a:rPr lang="en-US" altLang="en-US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⋈</a:t>
            </a:r>
            <a:r>
              <a:rPr lang="en-US" altLang="en-US" dirty="0"/>
              <a:t>  …… </a:t>
            </a:r>
            <a:r>
              <a:rPr lang="en-US" altLang="en-US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⋈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/>
              <a:t>Rn</a:t>
            </a:r>
            <a:r>
              <a:rPr lang="en-US" altLang="en-US" dirty="0"/>
              <a:t>(</a:t>
            </a:r>
            <a:r>
              <a:rPr lang="en-US" altLang="en-US" i="1" dirty="0"/>
              <a:t>r</a:t>
            </a:r>
            <a:r>
              <a:rPr lang="en-US" altLang="en-US" dirty="0"/>
              <a:t>)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A join dependency is </a:t>
            </a:r>
            <a:r>
              <a:rPr lang="en-US" altLang="en-US" i="1" dirty="0"/>
              <a:t>trivia</a:t>
            </a:r>
            <a:r>
              <a:rPr lang="en-US" altLang="en-US" dirty="0"/>
              <a:t>l if one of the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is </a:t>
            </a:r>
            <a:r>
              <a:rPr lang="en-US" altLang="en-US" i="1" dirty="0"/>
              <a:t>R</a:t>
            </a:r>
            <a:r>
              <a:rPr lang="en-US" altLang="en-US" dirty="0"/>
              <a:t> itself.</a:t>
            </a:r>
          </a:p>
          <a:p>
            <a:r>
              <a:rPr lang="en-US" altLang="en-US" dirty="0"/>
              <a:t>A join dependency *(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R</a:t>
            </a:r>
            <a:r>
              <a:rPr lang="en-US" altLang="en-US" i="1" baseline="-25000" dirty="0"/>
              <a:t>2</a:t>
            </a:r>
            <a:r>
              <a:rPr lang="en-US" altLang="en-US" dirty="0"/>
              <a:t>) is equivalent to the multivalued dependency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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       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2</a:t>
            </a:r>
            <a:r>
              <a:rPr lang="en-US" altLang="en-US" dirty="0"/>
              <a:t>. Conversely, </a:t>
            </a:r>
            <a:r>
              <a:rPr lang="en-US" altLang="en-US" dirty="0">
                <a:sym typeface="Symbol" panose="05050102010706020507" pitchFamily="18" charset="2"/>
              </a:rPr>
              <a:t>         </a:t>
            </a:r>
            <a:r>
              <a:rPr lang="en-US" altLang="en-US" dirty="0"/>
              <a:t>is equivalent to  *(</a:t>
            </a:r>
            <a:r>
              <a:rPr lang="en-US" altLang="en-US" dirty="0">
                <a:sym typeface="Symbol" panose="05050102010706020507" pitchFamily="18" charset="2"/>
              </a:rPr>
              <a:t> </a:t>
            </a:r>
            <a:r>
              <a:rPr lang="en-US" altLang="en-US" dirty="0"/>
              <a:t>(</a:t>
            </a:r>
            <a:r>
              <a:rPr lang="en-US" altLang="en-US" i="1" dirty="0"/>
              <a:t>R</a:t>
            </a:r>
            <a:r>
              <a:rPr lang="en-US" altLang="en-US" dirty="0"/>
              <a:t> -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),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 )</a:t>
            </a:r>
            <a:endParaRPr lang="en-US" altLang="en-US" dirty="0"/>
          </a:p>
          <a:p>
            <a:r>
              <a:rPr lang="en-US" altLang="en-US" dirty="0"/>
              <a:t>However, there are join dependencies that are not equivalent to any multivalued dependency.</a:t>
            </a:r>
          </a:p>
        </p:txBody>
      </p:sp>
      <p:grpSp>
        <p:nvGrpSpPr>
          <p:cNvPr id="225284" name="Group 4"/>
          <p:cNvGrpSpPr>
            <a:grpSpLocks/>
          </p:cNvGrpSpPr>
          <p:nvPr/>
        </p:nvGrpSpPr>
        <p:grpSpPr bwMode="auto">
          <a:xfrm>
            <a:off x="4192478" y="4192478"/>
            <a:ext cx="366713" cy="0"/>
            <a:chOff x="2605" y="829"/>
            <a:chExt cx="231" cy="0"/>
          </a:xfrm>
        </p:grpSpPr>
        <p:sp>
          <p:nvSpPr>
            <p:cNvPr id="225285" name="Line 5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286" name="Line 6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5287" name="Group 7"/>
          <p:cNvGrpSpPr>
            <a:grpSpLocks/>
          </p:cNvGrpSpPr>
          <p:nvPr/>
        </p:nvGrpSpPr>
        <p:grpSpPr bwMode="auto">
          <a:xfrm>
            <a:off x="2027065" y="4174718"/>
            <a:ext cx="366713" cy="0"/>
            <a:chOff x="2605" y="829"/>
            <a:chExt cx="231" cy="0"/>
          </a:xfrm>
        </p:grpSpPr>
        <p:sp>
          <p:nvSpPr>
            <p:cNvPr id="225288" name="Line 8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289" name="Line 9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5111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Project-Join Normal Form (PJNF)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4425"/>
            <a:ext cx="7160999" cy="3838575"/>
          </a:xfrm>
        </p:spPr>
        <p:txBody>
          <a:bodyPr/>
          <a:lstStyle/>
          <a:p>
            <a:r>
              <a:rPr lang="en-US" altLang="en-US" dirty="0"/>
              <a:t>A relation schema </a:t>
            </a:r>
            <a:r>
              <a:rPr lang="en-US" altLang="en-US" i="1" dirty="0"/>
              <a:t>R</a:t>
            </a:r>
            <a:r>
              <a:rPr lang="en-US" altLang="en-US" dirty="0"/>
              <a:t> is in PJNF with respect to a set </a:t>
            </a:r>
            <a:r>
              <a:rPr lang="en-US" altLang="en-US" i="1" dirty="0"/>
              <a:t>D</a:t>
            </a:r>
            <a:r>
              <a:rPr lang="en-US" altLang="en-US" dirty="0"/>
              <a:t> of functional, multivalued, and join dependencies if for all join dependencies in </a:t>
            </a:r>
            <a:r>
              <a:rPr lang="en-US" altLang="en-US" i="1" dirty="0"/>
              <a:t>D</a:t>
            </a:r>
            <a:r>
              <a:rPr lang="en-US" altLang="en-US" baseline="30000" dirty="0"/>
              <a:t>+</a:t>
            </a:r>
            <a:r>
              <a:rPr lang="en-US" altLang="en-US" dirty="0"/>
              <a:t> of the form </a:t>
            </a:r>
          </a:p>
          <a:p>
            <a:pPr lvl="1">
              <a:buFont typeface="Monotype Sorts" charset="2"/>
              <a:buNone/>
            </a:pPr>
            <a:r>
              <a:rPr lang="en-US" altLang="en-US" dirty="0"/>
              <a:t>	*(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 , R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 ,..., R</a:t>
            </a:r>
            <a:r>
              <a:rPr lang="en-US" altLang="en-US" i="1" baseline="-25000" dirty="0"/>
              <a:t>n</a:t>
            </a:r>
            <a:r>
              <a:rPr lang="en-US" altLang="en-US" i="1" dirty="0"/>
              <a:t> </a:t>
            </a:r>
            <a:r>
              <a:rPr lang="en-US" altLang="en-US" dirty="0"/>
              <a:t>) where each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 </a:t>
            </a:r>
            <a:r>
              <a:rPr lang="en-US" altLang="en-US" dirty="0">
                <a:sym typeface="Symbol" panose="05050102010706020507" pitchFamily="18" charset="2"/>
              </a:rPr>
              <a:t>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R</a:t>
            </a:r>
            <a:r>
              <a:rPr lang="en-US" altLang="en-US" dirty="0"/>
              <a:t> </a:t>
            </a:r>
          </a:p>
          <a:p>
            <a:pPr lvl="1">
              <a:buFont typeface="Monotype Sorts" charset="2"/>
              <a:buNone/>
            </a:pPr>
            <a:r>
              <a:rPr lang="en-US" altLang="en-US" dirty="0"/>
              <a:t>	and </a:t>
            </a:r>
            <a:r>
              <a:rPr lang="en-US" altLang="en-US" i="1" dirty="0"/>
              <a:t>R</a:t>
            </a:r>
            <a:r>
              <a:rPr lang="en-US" altLang="en-US" dirty="0"/>
              <a:t> =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1</a:t>
            </a:r>
            <a:r>
              <a:rPr lang="en-US" altLang="en-US" dirty="0">
                <a:sym typeface="Symbol" panose="05050102010706020507" pitchFamily="18" charset="2"/>
              </a:rPr>
              <a:t>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2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 </a:t>
            </a:r>
            <a:r>
              <a:rPr lang="en-US" altLang="en-US" dirty="0"/>
              <a:t>...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n</a:t>
            </a: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	at least one of the following holds:</a:t>
            </a:r>
          </a:p>
          <a:p>
            <a:pPr lvl="1"/>
            <a:r>
              <a:rPr lang="en-US" altLang="en-US" dirty="0"/>
              <a:t>*(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 , R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 ,..., R</a:t>
            </a:r>
            <a:r>
              <a:rPr lang="en-US" altLang="en-US" i="1" baseline="-25000" dirty="0"/>
              <a:t>n</a:t>
            </a:r>
            <a:r>
              <a:rPr lang="en-US" altLang="en-US" i="1" dirty="0"/>
              <a:t> </a:t>
            </a:r>
            <a:r>
              <a:rPr lang="en-US" altLang="en-US" dirty="0"/>
              <a:t>) is a trivial join dependency.</a:t>
            </a:r>
          </a:p>
          <a:p>
            <a:pPr lvl="1"/>
            <a:r>
              <a:rPr lang="en-US" altLang="en-US" dirty="0"/>
              <a:t>Every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is a superkey for </a:t>
            </a:r>
            <a:r>
              <a:rPr lang="en-US" altLang="en-US" i="1" dirty="0"/>
              <a:t>R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Since every multivalued dependency is also a join dependency,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every PJNF schema is also in 4NF.</a:t>
            </a:r>
          </a:p>
        </p:txBody>
      </p:sp>
    </p:spTree>
    <p:extLst>
      <p:ext uri="{BB962C8B-B14F-4D97-AF65-F5344CB8AC3E}">
        <p14:creationId xmlns:p14="http://schemas.microsoft.com/office/powerpoint/2010/main" val="3612166790"/>
      </p:ext>
    </p:extLst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92567</TotalTime>
  <Words>928</Words>
  <Application>Microsoft Office PowerPoint</Application>
  <PresentationFormat>On-screen Show (4:3)</PresentationFormat>
  <Paragraphs>104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  <vt:variant>
        <vt:lpstr>Custom Shows</vt:lpstr>
      </vt:variant>
      <vt:variant>
        <vt:i4>1</vt:i4>
      </vt:variant>
    </vt:vector>
  </HeadingPairs>
  <TitlesOfParts>
    <vt:vector size="29" baseType="lpstr">
      <vt:lpstr>Arial Unicode MS</vt:lpstr>
      <vt:lpstr>MS PGothic</vt:lpstr>
      <vt:lpstr>MS PGothic</vt:lpstr>
      <vt:lpstr>Arial</vt:lpstr>
      <vt:lpstr>Greek Symbols</vt:lpstr>
      <vt:lpstr>Helvetica</vt:lpstr>
      <vt:lpstr>Monotype Sorts</vt:lpstr>
      <vt:lpstr>Symbol</vt:lpstr>
      <vt:lpstr>Times New Roman</vt:lpstr>
      <vt:lpstr>Webdings</vt:lpstr>
      <vt:lpstr>Wingdings</vt:lpstr>
      <vt:lpstr>2_db-5-grey</vt:lpstr>
      <vt:lpstr>Chapter 28: Advanced Relational Database Design </vt:lpstr>
      <vt:lpstr>Outline</vt:lpstr>
      <vt:lpstr>Theory of Multivalued Dependencies</vt:lpstr>
      <vt:lpstr>Theory of Multivalued Dependencies (Cont.)</vt:lpstr>
      <vt:lpstr>Simplification of the Computation of D+</vt:lpstr>
      <vt:lpstr>Example</vt:lpstr>
      <vt:lpstr>Example (Cont.)</vt:lpstr>
      <vt:lpstr>Normalization Using Join Dependencies</vt:lpstr>
      <vt:lpstr>Project-Join Normal Form (PJNF)</vt:lpstr>
      <vt:lpstr>Example</vt:lpstr>
      <vt:lpstr>Domain-Key Normal Form (DKNY)</vt:lpstr>
      <vt:lpstr>Example</vt:lpstr>
      <vt:lpstr>DKNF rephrasing of PJNF Definition</vt:lpstr>
      <vt:lpstr>End of Chapter 28</vt:lpstr>
      <vt:lpstr>Theory of Multivalued Dependencies</vt:lpstr>
      <vt:lpstr>Theory of Multivalued Dependencies (Cont.)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Silberschatz, Avi</cp:lastModifiedBy>
  <cp:revision>448</cp:revision>
  <cp:lastPrinted>1999-06-28T19:27:31Z</cp:lastPrinted>
  <dcterms:created xsi:type="dcterms:W3CDTF">2009-12-21T15:40:22Z</dcterms:created>
  <dcterms:modified xsi:type="dcterms:W3CDTF">2019-08-08T09:26:03Z</dcterms:modified>
</cp:coreProperties>
</file>