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455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54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56" d="100"/>
          <a:sy n="56" d="100"/>
        </p:scale>
        <p:origin x="706" y="4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EFAC9F-FF2A-044A-B5FC-E4928EBB96D6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3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DD6C6-5588-426C-A9A4-260E581066B7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CE3BD-2FF0-4700-8C09-3568F097332A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B7BF7-E182-4D71-923C-3F94EB6D7B2D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593C6-333F-49DC-B487-BE6ED1630731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F9308-5ABA-44F4-914F-723D9AC40480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0B1E-D01C-4192-93DF-FE6E4E4BA0EA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90A2A-8190-451F-8C25-808CA708102E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244FE-279A-4767-ABEB-7A9988833DBE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70F3B-A1EC-4E6F-980D-CA2859AD7062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BC973-5F4D-4411-B817-FE7CFA2ABD77}" type="slidenum">
              <a:rPr lang="en-US"/>
              <a:pPr/>
              <a:t>21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8A115-C22A-4830-9987-3031D19E6A63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5B43B-EC78-4462-8268-1A5F98A6039F}" type="slidenum">
              <a:rPr lang="en-US"/>
              <a:pPr/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C827E-A15C-4D8B-A4EA-2CC75805E119}" type="slidenum">
              <a:rPr lang="en-US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8B3F8-1F91-4D56-A863-3A31E5E6B3B1}" type="slidenum">
              <a:rPr lang="en-US"/>
              <a:pPr/>
              <a:t>24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8B3F8-1F91-4D56-A863-3A31E5E6B3B1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73251-68AB-440E-A52C-4FEBA06B0B26}" type="slidenum">
              <a:rPr lang="en-US"/>
              <a:pPr/>
              <a:t>26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3FB16-505F-4C0D-945F-42285762DD03}" type="slidenum">
              <a:rPr lang="en-US"/>
              <a:pPr/>
              <a:t>27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A709C-2587-4BFB-8ACC-CF88911EC2BF}" type="slidenum">
              <a:rPr lang="en-US"/>
              <a:pPr/>
              <a:t>28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8CD65-35AC-442D-927F-DB353B63CE50}" type="slidenum">
              <a:rPr lang="en-US"/>
              <a:pPr/>
              <a:t>29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26F8D-C34C-4992-A555-D136E1734144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C8743-4D7C-4540-BCA2-371AF35AD6BC}" type="slidenum">
              <a:rPr lang="en-US"/>
              <a:pPr/>
              <a:t>34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CC72A-D177-4ADB-B3B6-1B43160470B2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214B1-18FC-4388-8A5C-21CDB0F8CB5A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C47DF-5CDB-4FF4-BC16-EC47FE4F836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9E2E0-83D3-491C-82D1-FA54CB1FA1D4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72527-08FC-4606-B3DD-E603BB8DE449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FF8E2-C930-444C-94C0-DD68A2AF7261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E0AB0-A1D7-4A52-B6A7-4C9E2150FC23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1093788"/>
            <a:ext cx="7727518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206" y="2174875"/>
            <a:ext cx="3774181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4182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44718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29.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Chapter </a:t>
            </a:r>
            <a:r>
              <a:rPr lang="en-US" dirty="0" smtClean="0">
                <a:latin typeface="Helvetica" charset="0"/>
              </a:rPr>
              <a:t>29</a:t>
            </a:r>
            <a:r>
              <a:rPr lang="en-US" dirty="0" smtClean="0"/>
              <a:t>: </a:t>
            </a:r>
            <a:r>
              <a:rPr lang="en-US" dirty="0"/>
              <a:t>Object-Based Databases</a:t>
            </a:r>
            <a:endParaRPr lang="en-US" dirty="0">
              <a:latin typeface="Helvetica" charset="0"/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754188" y="-5603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Methods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8"/>
            <a:ext cx="7707313" cy="4903787"/>
          </a:xfrm>
        </p:spPr>
        <p:txBody>
          <a:bodyPr/>
          <a:lstStyle/>
          <a:p>
            <a:r>
              <a:rPr lang="en-US" dirty="0"/>
              <a:t>Can add a method declaration with a structured type.</a:t>
            </a:r>
          </a:p>
          <a:p>
            <a:pPr>
              <a:buFont typeface="Monotype Sorts" charset="2"/>
              <a:buNone/>
            </a:pPr>
            <a:r>
              <a:rPr lang="en-US" dirty="0"/>
              <a:t>	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i="1" dirty="0" err="1"/>
              <a:t>ageOnDate</a:t>
            </a:r>
            <a:r>
              <a:rPr lang="en-US" dirty="0"/>
              <a:t> (</a:t>
            </a:r>
            <a:r>
              <a:rPr lang="en-US" i="1" dirty="0" err="1"/>
              <a:t>onDate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dirty="0"/>
              <a:t>		</a:t>
            </a:r>
            <a:r>
              <a:rPr lang="en-US" b="1" dirty="0"/>
              <a:t>returns interval year</a:t>
            </a:r>
          </a:p>
          <a:p>
            <a:r>
              <a:rPr lang="en-US" dirty="0"/>
              <a:t>Method body is given separately.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instance method</a:t>
            </a:r>
            <a:r>
              <a:rPr lang="en-US" dirty="0"/>
              <a:t> </a:t>
            </a:r>
            <a:r>
              <a:rPr lang="en-US" i="1" dirty="0" err="1"/>
              <a:t>ageOnDate</a:t>
            </a:r>
            <a:r>
              <a:rPr lang="en-US" dirty="0"/>
              <a:t> (</a:t>
            </a:r>
            <a:r>
              <a:rPr lang="en-US" i="1" dirty="0" err="1"/>
              <a:t>onDate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		</a:t>
            </a:r>
            <a:r>
              <a:rPr lang="en-US" b="1" dirty="0"/>
              <a:t>returns interval year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		for</a:t>
            </a:r>
            <a:r>
              <a:rPr lang="en-US" dirty="0"/>
              <a:t> </a:t>
            </a:r>
            <a:r>
              <a:rPr lang="en-US" i="1" dirty="0" err="1"/>
              <a:t>CustomerType</a:t>
            </a:r>
            <a:endParaRPr lang="en-US" dirty="0"/>
          </a:p>
          <a:p>
            <a:pPr lvl="1">
              <a:buFont typeface="Monotype Sorts" charset="2"/>
              <a:buNone/>
            </a:pPr>
            <a:r>
              <a:rPr lang="en-US" b="1" dirty="0"/>
              <a:t>begin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		return</a:t>
            </a:r>
            <a:r>
              <a:rPr lang="en-US" dirty="0"/>
              <a:t> </a:t>
            </a:r>
            <a:r>
              <a:rPr lang="en-US" i="1" dirty="0" err="1"/>
              <a:t>onDate</a:t>
            </a:r>
            <a:r>
              <a:rPr lang="en-US" dirty="0"/>
              <a:t> - </a:t>
            </a:r>
            <a:r>
              <a:rPr lang="en-US" b="1" dirty="0" err="1"/>
              <a:t>self</a:t>
            </a:r>
            <a:r>
              <a:rPr lang="en-US" dirty="0" err="1"/>
              <a:t>.</a:t>
            </a:r>
            <a:r>
              <a:rPr lang="en-US" i="1" dirty="0" err="1"/>
              <a:t>dateOfBirth</a:t>
            </a:r>
            <a:r>
              <a:rPr lang="en-US" dirty="0"/>
              <a:t>;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end</a:t>
            </a:r>
          </a:p>
          <a:p>
            <a:r>
              <a:rPr lang="en-US" dirty="0"/>
              <a:t>We can now find the age of each customer: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i="1" dirty="0" err="1"/>
              <a:t>name.lastname</a:t>
            </a:r>
            <a:r>
              <a:rPr lang="en-US" i="1" dirty="0"/>
              <a:t>, </a:t>
            </a:r>
            <a:r>
              <a:rPr lang="en-US" i="1" dirty="0" err="1"/>
              <a:t>ageOnDate</a:t>
            </a:r>
            <a:r>
              <a:rPr lang="en-US" dirty="0"/>
              <a:t> (</a:t>
            </a:r>
            <a:r>
              <a:rPr lang="en-US" b="1" dirty="0" err="1"/>
              <a:t>current_date</a:t>
            </a:r>
            <a:r>
              <a:rPr lang="en-US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i="1" dirty="0"/>
              <a:t>customer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ffectLst/>
              </a:rPr>
              <a:t>Constructor Functions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8"/>
            <a:ext cx="7707313" cy="4903787"/>
          </a:xfrm>
        </p:spPr>
        <p:txBody>
          <a:bodyPr/>
          <a:lstStyle/>
          <a:p>
            <a:r>
              <a:rPr lang="en-US" b="1" dirty="0">
                <a:solidFill>
                  <a:srgbClr val="003399"/>
                </a:solidFill>
              </a:rPr>
              <a:t>Constructor functions</a:t>
            </a:r>
            <a:r>
              <a:rPr lang="en-US" dirty="0"/>
              <a:t> are used to create values of structured types</a:t>
            </a:r>
          </a:p>
          <a:p>
            <a:r>
              <a:rPr lang="en-US" dirty="0"/>
              <a:t>E.g.,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create </a:t>
            </a:r>
            <a:r>
              <a:rPr lang="en-US" b="1" dirty="0"/>
              <a:t>function 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firstname </a:t>
            </a:r>
            <a:r>
              <a:rPr lang="en-US" b="1" dirty="0"/>
              <a:t>varchar</a:t>
            </a:r>
            <a:r>
              <a:rPr lang="en-US" dirty="0"/>
              <a:t>(20), </a:t>
            </a:r>
            <a:r>
              <a:rPr lang="en-US" i="1" dirty="0"/>
              <a:t>lastname </a:t>
            </a:r>
            <a:r>
              <a:rPr lang="en-US" b="1" dirty="0"/>
              <a:t>varchar</a:t>
            </a:r>
            <a:r>
              <a:rPr lang="en-US" dirty="0"/>
              <a:t>(20))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/>
              <a:t>returns </a:t>
            </a:r>
            <a:r>
              <a:rPr lang="en-US" i="1" dirty="0"/>
              <a:t>Name</a:t>
            </a:r>
            <a:br>
              <a:rPr lang="en-US" i="1" dirty="0"/>
            </a:br>
            <a:r>
              <a:rPr lang="en-US" i="1" dirty="0" smtClean="0"/>
              <a:t>       </a:t>
            </a:r>
            <a:r>
              <a:rPr lang="en-US" b="1" dirty="0" smtClean="0"/>
              <a:t>begin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smtClean="0"/>
              <a:t>       set </a:t>
            </a:r>
            <a:r>
              <a:rPr lang="en-US" b="1" dirty="0" err="1"/>
              <a:t>self</a:t>
            </a:r>
            <a:r>
              <a:rPr lang="en-US" dirty="0" err="1"/>
              <a:t>.</a:t>
            </a:r>
            <a:r>
              <a:rPr lang="en-US" i="1" dirty="0" err="1"/>
              <a:t>firstname</a:t>
            </a:r>
            <a:r>
              <a:rPr lang="en-US" i="1" dirty="0"/>
              <a:t> = firstname;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i="1" dirty="0" smtClean="0"/>
              <a:t>       </a:t>
            </a:r>
            <a:r>
              <a:rPr lang="en-US" b="1" dirty="0" smtClean="0"/>
              <a:t>set </a:t>
            </a:r>
            <a:r>
              <a:rPr lang="en-US" b="1" dirty="0" err="1"/>
              <a:t>self.</a:t>
            </a:r>
            <a:r>
              <a:rPr lang="en-US" i="1" dirty="0" err="1"/>
              <a:t>lastname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lastname;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</a:t>
            </a:r>
            <a:r>
              <a:rPr lang="en-US" b="1" dirty="0" smtClean="0"/>
              <a:t>end</a:t>
            </a:r>
            <a:endParaRPr lang="en-US" b="1" dirty="0"/>
          </a:p>
          <a:p>
            <a:r>
              <a:rPr lang="en-US" dirty="0"/>
              <a:t>To create a value of type </a:t>
            </a:r>
            <a:r>
              <a:rPr lang="en-US" i="1" dirty="0"/>
              <a:t>Name,</a:t>
            </a:r>
            <a:r>
              <a:rPr lang="en-US" dirty="0"/>
              <a:t> we use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/>
              <a:t>new </a:t>
            </a:r>
            <a:r>
              <a:rPr lang="en-US" i="1" dirty="0"/>
              <a:t>Name</a:t>
            </a:r>
            <a:r>
              <a:rPr lang="en-US" dirty="0"/>
              <a:t>(‘John’, ‘Smith’)</a:t>
            </a:r>
          </a:p>
          <a:p>
            <a:r>
              <a:rPr lang="en-US" dirty="0"/>
              <a:t>Normally used in insert statements</a:t>
            </a:r>
            <a:br>
              <a:rPr lang="en-US" dirty="0"/>
            </a:br>
            <a:r>
              <a:rPr lang="en-US" b="1" dirty="0"/>
              <a:t>insert into </a:t>
            </a:r>
            <a:r>
              <a:rPr lang="en-US" i="1" dirty="0"/>
              <a:t>Person </a:t>
            </a:r>
            <a:r>
              <a:rPr lang="en-US" b="1" dirty="0"/>
              <a:t>values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dirty="0"/>
              <a:t>(</a:t>
            </a:r>
            <a:r>
              <a:rPr lang="en-US" b="1" dirty="0"/>
              <a:t>new </a:t>
            </a:r>
            <a:r>
              <a:rPr lang="en-US" i="1" dirty="0"/>
              <a:t>Name</a:t>
            </a:r>
            <a:r>
              <a:rPr lang="en-US" dirty="0"/>
              <a:t>(‘John’, ‘Smith),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new </a:t>
            </a:r>
            <a:r>
              <a:rPr lang="en-US" i="1" dirty="0"/>
              <a:t>Address</a:t>
            </a:r>
            <a:r>
              <a:rPr lang="en-US" dirty="0"/>
              <a:t>(’20 Main St’, ‘New York’, ‘11001’),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date </a:t>
            </a:r>
            <a:r>
              <a:rPr lang="en-US" dirty="0"/>
              <a:t>‘1960-8-22’);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Type Inheritance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217764"/>
            <a:ext cx="7674315" cy="434853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Suppose that we have the following type definition for people:</a:t>
            </a:r>
          </a:p>
          <a:p>
            <a:pPr>
              <a:buFont typeface="Monotype Sorts" charset="2"/>
              <a:buNone/>
            </a:pPr>
            <a:r>
              <a:rPr lang="en-US" dirty="0">
                <a:latin typeface="Tahoma" charset="0"/>
              </a:rPr>
              <a:t>		</a:t>
            </a:r>
            <a:r>
              <a:rPr lang="en-US" b="1" dirty="0">
                <a:latin typeface="Tahoma" charset="0"/>
              </a:rPr>
              <a:t>create type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	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name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    </a:t>
            </a:r>
            <a:r>
              <a:rPr lang="en-US" i="1" dirty="0">
                <a:latin typeface="Tahoma" charset="0"/>
              </a:rPr>
              <a:t>address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</a:rPr>
              <a:t>Using inheritance to define the student and teacher types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</a:t>
            </a:r>
            <a:r>
              <a:rPr lang="en-US" b="1" dirty="0">
                <a:latin typeface="Tahoma" charset="0"/>
              </a:rPr>
              <a:t>create type</a:t>
            </a:r>
            <a:r>
              <a:rPr lang="en-US" dirty="0">
                <a:latin typeface="Tahoma" charset="0"/>
              </a:rPr>
              <a:t> </a:t>
            </a:r>
            <a:r>
              <a:rPr lang="en-US" i="1" dirty="0">
                <a:latin typeface="Tahoma" charset="0"/>
              </a:rPr>
              <a:t>Student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b="1" dirty="0">
                <a:latin typeface="Tahoma" charset="0"/>
              </a:rPr>
              <a:t>under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degree       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</a:t>
            </a:r>
            <a:r>
              <a:rPr lang="en-US" i="1" dirty="0">
                <a:latin typeface="Tahoma" charset="0"/>
              </a:rPr>
              <a:t>department 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</a:t>
            </a:r>
            <a:r>
              <a:rPr lang="en-US" b="1" dirty="0">
                <a:latin typeface="Tahoma" charset="0"/>
              </a:rPr>
              <a:t>create type </a:t>
            </a:r>
            <a:r>
              <a:rPr lang="en-US" i="1" dirty="0">
                <a:latin typeface="Tahoma" charset="0"/>
              </a:rPr>
              <a:t>Teacher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b="1" dirty="0">
                <a:latin typeface="Tahoma" charset="0"/>
              </a:rPr>
              <a:t>under </a:t>
            </a:r>
            <a:r>
              <a:rPr lang="en-US" i="1" dirty="0">
                <a:latin typeface="Tahoma" charset="0"/>
              </a:rPr>
              <a:t>Person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salary          </a:t>
            </a:r>
            <a:r>
              <a:rPr lang="en-US" b="1" dirty="0">
                <a:latin typeface="Tahoma" charset="0"/>
              </a:rPr>
              <a:t>integer</a:t>
            </a:r>
            <a:r>
              <a:rPr lang="en-US" dirty="0">
                <a:latin typeface="Tahoma" charset="0"/>
              </a:rPr>
              <a:t>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</a:t>
            </a:r>
            <a:r>
              <a:rPr lang="en-US" i="1" dirty="0">
                <a:latin typeface="Tahoma" charset="0"/>
              </a:rPr>
              <a:t>department  </a:t>
            </a:r>
            <a:r>
              <a:rPr lang="en-US" b="1" dirty="0" err="1">
                <a:latin typeface="Tahoma" charset="0"/>
              </a:rPr>
              <a:t>varchar</a:t>
            </a:r>
            <a:r>
              <a:rPr lang="en-US" dirty="0">
                <a:latin typeface="Tahoma" charset="0"/>
              </a:rPr>
              <a:t>(20))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</a:rPr>
              <a:t>Subtypes can redefine methods by using </a:t>
            </a:r>
            <a:r>
              <a:rPr lang="en-US" b="1" dirty="0">
                <a:latin typeface="Tahoma" charset="0"/>
              </a:rPr>
              <a:t>overriding method</a:t>
            </a:r>
            <a:r>
              <a:rPr lang="en-US" dirty="0">
                <a:latin typeface="Tahoma" charset="0"/>
              </a:rPr>
              <a:t> in place of </a:t>
            </a:r>
            <a:r>
              <a:rPr lang="en-US" b="1" dirty="0">
                <a:latin typeface="Tahoma" charset="0"/>
              </a:rPr>
              <a:t>method </a:t>
            </a:r>
            <a:r>
              <a:rPr lang="en-US" dirty="0">
                <a:latin typeface="Tahoma" charset="0"/>
              </a:rPr>
              <a:t>in the method declaration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Type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368930"/>
            <a:ext cx="7576660" cy="4951412"/>
          </a:xfrm>
        </p:spPr>
        <p:txBody>
          <a:bodyPr/>
          <a:lstStyle/>
          <a:p>
            <a:pPr>
              <a:lnSpc>
                <a:spcPct val="8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</a:rPr>
              <a:t>SQL:1999 and SQL:2003 do not support multiple inheritance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</a:rPr>
              <a:t>If our type system supports multiple inheritance, we can define a type for teaching assistant as follows:</a:t>
            </a:r>
            <a:br>
              <a:rPr lang="en-US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	create type </a:t>
            </a:r>
            <a:r>
              <a:rPr lang="en-US" i="1" dirty="0">
                <a:latin typeface="Tahoma" charset="0"/>
              </a:rPr>
              <a:t>Teaching Assistant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    </a:t>
            </a:r>
            <a:r>
              <a:rPr lang="en-US" b="1" dirty="0">
                <a:latin typeface="Tahoma" charset="0"/>
              </a:rPr>
              <a:t>under </a:t>
            </a:r>
            <a:r>
              <a:rPr lang="en-US" i="1" dirty="0">
                <a:latin typeface="Tahoma" charset="0"/>
              </a:rPr>
              <a:t>Student, Teacher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</a:rPr>
              <a:t>To avoid a conflict between the two occurrences of </a:t>
            </a:r>
            <a:r>
              <a:rPr lang="en-US" i="1" dirty="0">
                <a:latin typeface="Tahoma" charset="0"/>
              </a:rPr>
              <a:t>department </a:t>
            </a:r>
            <a:r>
              <a:rPr lang="en-US" dirty="0">
                <a:latin typeface="Tahoma" charset="0"/>
              </a:rPr>
              <a:t>we can rename them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>
                <a:latin typeface="Tahoma" charset="0"/>
              </a:rPr>
              <a:t>                create type </a:t>
            </a:r>
            <a:r>
              <a:rPr lang="en-US" i="1" dirty="0">
                <a:latin typeface="Tahoma" charset="0"/>
              </a:rPr>
              <a:t>Teaching Assistant</a:t>
            </a:r>
            <a:br>
              <a:rPr lang="en-US" i="1" dirty="0">
                <a:latin typeface="Tahoma" charset="0"/>
              </a:rPr>
            </a:br>
            <a:r>
              <a:rPr lang="en-US" i="1" dirty="0">
                <a:latin typeface="Tahoma" charset="0"/>
              </a:rPr>
              <a:t>           </a:t>
            </a:r>
            <a:r>
              <a:rPr lang="en-US" b="1" dirty="0">
                <a:latin typeface="Tahoma" charset="0"/>
              </a:rPr>
              <a:t>under </a:t>
            </a:r>
            <a:br>
              <a:rPr lang="en-US" b="1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             </a:t>
            </a:r>
            <a:r>
              <a:rPr lang="en-US" i="1" dirty="0">
                <a:latin typeface="Tahoma" charset="0"/>
              </a:rPr>
              <a:t>Student  </a:t>
            </a:r>
            <a:r>
              <a:rPr lang="en-US" b="1" dirty="0">
                <a:latin typeface="Tahoma" charset="0"/>
              </a:rPr>
              <a:t>with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department </a:t>
            </a:r>
            <a:r>
              <a:rPr lang="en-US" b="1" dirty="0">
                <a:latin typeface="Tahoma" charset="0"/>
              </a:rPr>
              <a:t>as </a:t>
            </a:r>
            <a:r>
              <a:rPr lang="en-US" i="1" dirty="0" err="1">
                <a:latin typeface="Tahoma" charset="0"/>
              </a:rPr>
              <a:t>student_dept</a:t>
            </a:r>
            <a:r>
              <a:rPr lang="en-US" i="1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),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           </a:t>
            </a:r>
            <a:r>
              <a:rPr lang="en-US" i="1" dirty="0">
                <a:latin typeface="Tahoma" charset="0"/>
              </a:rPr>
              <a:t>Teacher  </a:t>
            </a:r>
            <a:r>
              <a:rPr lang="en-US" b="1" dirty="0">
                <a:latin typeface="Tahoma" charset="0"/>
              </a:rPr>
              <a:t>with </a:t>
            </a:r>
            <a:r>
              <a:rPr lang="en-US" dirty="0">
                <a:latin typeface="Tahoma" charset="0"/>
              </a:rPr>
              <a:t>(</a:t>
            </a:r>
            <a:r>
              <a:rPr lang="en-US" i="1" dirty="0">
                <a:latin typeface="Tahoma" charset="0"/>
              </a:rPr>
              <a:t>department </a:t>
            </a:r>
            <a:r>
              <a:rPr lang="en-US" b="1" dirty="0">
                <a:latin typeface="Tahoma" charset="0"/>
              </a:rPr>
              <a:t>as </a:t>
            </a:r>
            <a:r>
              <a:rPr lang="en-US" i="1" dirty="0" err="1">
                <a:latin typeface="Tahoma" charset="0"/>
              </a:rPr>
              <a:t>teacher_dept</a:t>
            </a:r>
            <a:r>
              <a:rPr lang="en-US" i="1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>
                <a:latin typeface="Tahoma" charset="0"/>
              </a:rPr>
              <a:t>Each value must have a </a:t>
            </a:r>
            <a:r>
              <a:rPr lang="en-US" b="1" dirty="0">
                <a:solidFill>
                  <a:srgbClr val="003399"/>
                </a:solidFill>
                <a:latin typeface="Tahoma" charset="0"/>
              </a:rPr>
              <a:t>most-specific type</a:t>
            </a:r>
            <a:endParaRPr lang="en-US" dirty="0">
              <a:solidFill>
                <a:srgbClr val="003399"/>
              </a:solidFill>
              <a:latin typeface="Tahoma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ffectLst/>
              </a:rPr>
              <a:t>Table Inheritance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2199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Tables created from subtypes can further be specified as </a:t>
            </a:r>
            <a:r>
              <a:rPr lang="en-US" b="1" dirty="0">
                <a:solidFill>
                  <a:srgbClr val="003399"/>
                </a:solidFill>
              </a:rPr>
              <a:t>subtables</a:t>
            </a:r>
          </a:p>
          <a:p>
            <a:pPr>
              <a:lnSpc>
                <a:spcPct val="90000"/>
              </a:lnSpc>
            </a:pPr>
            <a:r>
              <a:rPr lang="en-US" dirty="0"/>
              <a:t>E.g., </a:t>
            </a:r>
            <a:r>
              <a:rPr lang="en-US" b="1" dirty="0"/>
              <a:t>create table </a:t>
            </a:r>
            <a:r>
              <a:rPr lang="en-US" i="1" dirty="0"/>
              <a:t>people </a:t>
            </a:r>
            <a:r>
              <a:rPr lang="en-US" b="1" dirty="0"/>
              <a:t>of </a:t>
            </a:r>
            <a:r>
              <a:rPr lang="en-US" i="1" dirty="0"/>
              <a:t>Person;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create table </a:t>
            </a:r>
            <a:r>
              <a:rPr lang="en-US" i="1" dirty="0"/>
              <a:t>students </a:t>
            </a:r>
            <a:r>
              <a:rPr lang="en-US" b="1" dirty="0"/>
              <a:t>of </a:t>
            </a:r>
            <a:r>
              <a:rPr lang="en-US" i="1" dirty="0"/>
              <a:t>Student </a:t>
            </a:r>
            <a:r>
              <a:rPr lang="en-US" b="1" dirty="0"/>
              <a:t>under </a:t>
            </a:r>
            <a:r>
              <a:rPr lang="en-US" i="1" dirty="0"/>
              <a:t>people;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create table </a:t>
            </a:r>
            <a:r>
              <a:rPr lang="en-US" i="1" dirty="0"/>
              <a:t>teachers </a:t>
            </a:r>
            <a:r>
              <a:rPr lang="en-US" b="1" dirty="0"/>
              <a:t>of </a:t>
            </a:r>
            <a:r>
              <a:rPr lang="en-US" i="1" dirty="0"/>
              <a:t>Teacher </a:t>
            </a:r>
            <a:r>
              <a:rPr lang="en-US" b="1" dirty="0"/>
              <a:t>under </a:t>
            </a:r>
            <a:r>
              <a:rPr lang="en-US" i="1" dirty="0"/>
              <a:t>people;</a:t>
            </a:r>
          </a:p>
          <a:p>
            <a:pPr>
              <a:lnSpc>
                <a:spcPct val="90000"/>
              </a:lnSpc>
            </a:pPr>
            <a:r>
              <a:rPr lang="en-US" dirty="0"/>
              <a:t>Tuples added to a </a:t>
            </a:r>
            <a:r>
              <a:rPr lang="en-US" dirty="0" err="1"/>
              <a:t>subtable</a:t>
            </a:r>
            <a:r>
              <a:rPr lang="en-US" dirty="0"/>
              <a:t> are automatically visible to queries on the supertable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</a:t>
            </a:r>
            <a:r>
              <a:rPr lang="en-US" dirty="0" smtClean="0"/>
              <a:t>.,</a:t>
            </a:r>
            <a:r>
              <a:rPr lang="en-US" dirty="0" smtClean="0"/>
              <a:t> </a:t>
            </a:r>
            <a:r>
              <a:rPr lang="en-US" dirty="0"/>
              <a:t>query on </a:t>
            </a:r>
            <a:r>
              <a:rPr lang="en-US" i="1" dirty="0"/>
              <a:t>people</a:t>
            </a:r>
            <a:r>
              <a:rPr lang="en-US" dirty="0"/>
              <a:t> also sees </a:t>
            </a:r>
            <a:r>
              <a:rPr lang="en-US" i="1" dirty="0"/>
              <a:t>students</a:t>
            </a:r>
            <a:r>
              <a:rPr lang="en-US" dirty="0"/>
              <a:t> and </a:t>
            </a:r>
            <a:r>
              <a:rPr lang="en-US" i="1" dirty="0"/>
              <a:t>teacher</a:t>
            </a:r>
            <a:r>
              <a:rPr lang="en-US" dirty="0"/>
              <a:t>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Similarly updates/deletes on </a:t>
            </a:r>
            <a:r>
              <a:rPr lang="en-US" i="1" dirty="0"/>
              <a:t>people</a:t>
            </a:r>
            <a:r>
              <a:rPr lang="en-US" dirty="0"/>
              <a:t> also result in updates/deletes on subtables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override this </a:t>
            </a:r>
            <a:r>
              <a:rPr lang="en-US" dirty="0" err="1"/>
              <a:t>behaviour</a:t>
            </a:r>
            <a:r>
              <a:rPr lang="en-US" dirty="0"/>
              <a:t>, use “</a:t>
            </a:r>
            <a:r>
              <a:rPr lang="en-US" b="1" dirty="0"/>
              <a:t>only </a:t>
            </a:r>
            <a:r>
              <a:rPr lang="en-US" i="1" dirty="0"/>
              <a:t>people” </a:t>
            </a:r>
            <a:r>
              <a:rPr lang="en-US" dirty="0"/>
              <a:t>in query</a:t>
            </a:r>
          </a:p>
          <a:p>
            <a:pPr>
              <a:lnSpc>
                <a:spcPct val="90000"/>
              </a:lnSpc>
            </a:pPr>
            <a:r>
              <a:rPr lang="en-US" dirty="0"/>
              <a:t>Conceptually, multiple inheritance is possible with tables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i="1" dirty="0" err="1"/>
              <a:t>teaching_assistants</a:t>
            </a:r>
            <a:r>
              <a:rPr lang="en-US" dirty="0"/>
              <a:t> under </a:t>
            </a:r>
            <a:r>
              <a:rPr lang="en-US" i="1" dirty="0"/>
              <a:t>students</a:t>
            </a:r>
            <a:r>
              <a:rPr lang="en-US" dirty="0"/>
              <a:t> and </a:t>
            </a:r>
            <a:r>
              <a:rPr lang="en-US" i="1" dirty="0"/>
              <a:t>teachers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But is not supported in SQL currently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So we cannot create a person (tuple in </a:t>
            </a:r>
            <a:r>
              <a:rPr lang="en-US" i="1" dirty="0"/>
              <a:t>people</a:t>
            </a:r>
            <a:r>
              <a:rPr lang="en-US" dirty="0"/>
              <a:t>) who is both a student and a teacher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10673"/>
            <a:ext cx="8077200" cy="457200"/>
          </a:xfrm>
        </p:spPr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Consistency Requirements for Subtables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6" y="1277208"/>
            <a:ext cx="7670307" cy="3765309"/>
          </a:xfrm>
        </p:spPr>
        <p:txBody>
          <a:bodyPr/>
          <a:lstStyle/>
          <a:p>
            <a:r>
              <a:rPr lang="en-US" dirty="0"/>
              <a:t>Consistency requirements on subtables and supertables.</a:t>
            </a:r>
          </a:p>
          <a:p>
            <a:pPr marL="762000" lvl="1" indent="-304800"/>
            <a:r>
              <a:rPr lang="en-US" dirty="0"/>
              <a:t>Each tuple of the supertable (e.g., </a:t>
            </a:r>
            <a:r>
              <a:rPr lang="en-US" i="1" dirty="0"/>
              <a:t>people)</a:t>
            </a:r>
            <a:r>
              <a:rPr lang="en-US" dirty="0"/>
              <a:t> can correspond to at most one tuple in each of the subtables (e.g. </a:t>
            </a:r>
            <a:r>
              <a:rPr lang="en-US" i="1" dirty="0"/>
              <a:t>students </a:t>
            </a:r>
            <a:r>
              <a:rPr lang="en-US" dirty="0"/>
              <a:t>and</a:t>
            </a:r>
            <a:r>
              <a:rPr lang="en-US" i="1" dirty="0"/>
              <a:t> teachers)</a:t>
            </a:r>
          </a:p>
          <a:p>
            <a:pPr marL="762000" lvl="1" indent="-304800"/>
            <a:r>
              <a:rPr lang="en-US" dirty="0"/>
              <a:t>Additional constraint in SQL:1999:</a:t>
            </a:r>
          </a:p>
          <a:p>
            <a:pPr marL="762000" lvl="1" indent="-304800">
              <a:buFont typeface="Monotype Sorts" charset="2"/>
              <a:buNone/>
            </a:pPr>
            <a:r>
              <a:rPr lang="en-US" dirty="0"/>
              <a:t>	All tuples corresponding to each other (that is, with the same values for inherited attributes) must be derived from one tuple (inserted into one table).   </a:t>
            </a:r>
          </a:p>
          <a:p>
            <a:pPr marL="1162050" lvl="2" indent="-304800"/>
            <a:r>
              <a:rPr lang="en-US" dirty="0"/>
              <a:t>That is, each entity must have a most specific type</a:t>
            </a:r>
          </a:p>
          <a:p>
            <a:pPr marL="1162050" lvl="2" indent="-304800"/>
            <a:r>
              <a:rPr lang="en-US" dirty="0"/>
              <a:t>We cannot have a tuple in </a:t>
            </a:r>
            <a:r>
              <a:rPr lang="en-US" i="1" dirty="0"/>
              <a:t>people</a:t>
            </a:r>
            <a:r>
              <a:rPr lang="en-US" dirty="0"/>
              <a:t> corresponding to a tuple each in </a:t>
            </a:r>
            <a:r>
              <a:rPr lang="en-US" i="1" dirty="0"/>
              <a:t>students </a:t>
            </a:r>
            <a:r>
              <a:rPr lang="en-US" dirty="0"/>
              <a:t>and </a:t>
            </a:r>
            <a:r>
              <a:rPr lang="en-US" i="1" dirty="0"/>
              <a:t>teachers </a:t>
            </a:r>
          </a:p>
          <a:p>
            <a:pPr marL="1162050" lvl="2" indent="-304800">
              <a:buFont typeface="Webding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Array and Multiset Types in SQL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48016"/>
            <a:ext cx="7843399" cy="445674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dirty="0"/>
              <a:t>Example of array and multiset declaration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endParaRPr lang="en-US" dirty="0"/>
          </a:p>
          <a:p>
            <a:pPr>
              <a:buFont typeface="Monotype Sorts" charset="2"/>
              <a:buNone/>
              <a:tabLst>
                <a:tab pos="625475" algn="l"/>
              </a:tabLst>
            </a:pPr>
            <a:r>
              <a:rPr lang="en-US" b="1" dirty="0"/>
              <a:t> 	    create type </a:t>
            </a:r>
            <a:r>
              <a:rPr lang="en-US" i="1" dirty="0"/>
              <a:t>Publisher</a:t>
            </a:r>
            <a:r>
              <a:rPr lang="en-US" b="1" dirty="0"/>
              <a:t> as</a:t>
            </a:r>
            <a:br>
              <a:rPr lang="en-US" b="1" dirty="0"/>
            </a:br>
            <a:r>
              <a:rPr lang="en-US" b="1" dirty="0"/>
              <a:t>	    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            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branch            </a:t>
            </a:r>
            <a:r>
              <a:rPr lang="en-US" b="1" dirty="0"/>
              <a:t>varchar</a:t>
            </a:r>
            <a:r>
              <a:rPr lang="en-US" dirty="0"/>
              <a:t>(20));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create type </a:t>
            </a:r>
            <a:r>
              <a:rPr lang="en-US" i="1" dirty="0"/>
              <a:t>Book </a:t>
            </a:r>
            <a:r>
              <a:rPr lang="en-US" b="1" dirty="0"/>
              <a:t>as</a:t>
            </a:r>
            <a:br>
              <a:rPr lang="en-US" b="1" dirty="0"/>
            </a:br>
            <a:r>
              <a:rPr lang="en-US" dirty="0"/>
              <a:t>	    (</a:t>
            </a:r>
            <a:r>
              <a:rPr lang="en-US" i="1" dirty="0"/>
              <a:t>title                 </a:t>
            </a:r>
            <a:r>
              <a:rPr lang="en-US" b="1" dirty="0"/>
              <a:t>varchar</a:t>
            </a:r>
            <a:r>
              <a:rPr lang="en-US" dirty="0"/>
              <a:t>(20),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author_array   </a:t>
            </a:r>
            <a:r>
              <a:rPr lang="en-US" b="1" dirty="0"/>
              <a:t>varchar</a:t>
            </a:r>
            <a:r>
              <a:rPr lang="en-US" dirty="0"/>
              <a:t>(20) </a:t>
            </a:r>
            <a:r>
              <a:rPr lang="en-US" b="1" dirty="0"/>
              <a:t>array </a:t>
            </a:r>
            <a:r>
              <a:rPr lang="en-US" dirty="0"/>
              <a:t>[10],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pub_date         </a:t>
            </a:r>
            <a:r>
              <a:rPr lang="en-US" b="1" dirty="0"/>
              <a:t>date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publisher        </a:t>
            </a:r>
            <a:r>
              <a:rPr lang="en-US" i="1" dirty="0" err="1"/>
              <a:t>Publisher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     </a:t>
            </a:r>
            <a:r>
              <a:rPr lang="en-US" i="1" dirty="0"/>
              <a:t>keyword-set   </a:t>
            </a:r>
            <a:r>
              <a:rPr lang="en-US" b="1" dirty="0"/>
              <a:t>varchar</a:t>
            </a:r>
            <a:r>
              <a:rPr lang="en-US" dirty="0"/>
              <a:t>(20) </a:t>
            </a:r>
            <a:r>
              <a:rPr lang="en-US" b="1" dirty="0"/>
              <a:t>multiset</a:t>
            </a:r>
            <a:r>
              <a:rPr lang="en-US" dirty="0"/>
              <a:t>);</a:t>
            </a:r>
          </a:p>
          <a:p>
            <a:pPr>
              <a:buFont typeface="Monotype Sorts" charset="2"/>
              <a:buNone/>
              <a:tabLst>
                <a:tab pos="625475" algn="l"/>
              </a:tabLst>
            </a:pPr>
            <a:r>
              <a:rPr lang="en-US" b="1" dirty="0"/>
              <a:t>          create table </a:t>
            </a:r>
            <a:r>
              <a:rPr lang="en-US" i="1" dirty="0"/>
              <a:t>books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i="1" dirty="0"/>
              <a:t>Book;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Creation of Collection Values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1680"/>
            <a:ext cx="7870690" cy="506710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/>
              <a:t>Array construction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600" dirty="0"/>
              <a:t>           </a:t>
            </a:r>
            <a:r>
              <a:rPr lang="en-US" sz="1600" b="1" dirty="0"/>
              <a:t>array</a:t>
            </a:r>
            <a:r>
              <a:rPr lang="en-US" sz="1600" dirty="0"/>
              <a:t> [‘Silberschatz’,`Korth’,`Sudarshan’]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sz="400" dirty="0"/>
          </a:p>
          <a:p>
            <a:pPr>
              <a:lnSpc>
                <a:spcPct val="80000"/>
              </a:lnSpc>
            </a:pPr>
            <a:r>
              <a:rPr lang="en-US" sz="1600" dirty="0"/>
              <a:t>Multisets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600" dirty="0"/>
              <a:t>    </a:t>
            </a:r>
            <a:r>
              <a:rPr lang="en-US" sz="1600" b="1" dirty="0"/>
              <a:t>multiset</a:t>
            </a:r>
            <a:r>
              <a:rPr lang="en-US" sz="1600" dirty="0"/>
              <a:t> [‘computer’, ‘database’, ‘SQL’]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endParaRPr lang="en-US" sz="400" dirty="0"/>
          </a:p>
          <a:p>
            <a:pPr>
              <a:lnSpc>
                <a:spcPct val="90000"/>
              </a:lnSpc>
            </a:pPr>
            <a:r>
              <a:rPr lang="en-US" sz="1600" dirty="0"/>
              <a:t>To create a tuple of the type defined by the books relation:               	(‘Compilers’, </a:t>
            </a:r>
            <a:r>
              <a:rPr lang="en-US" sz="1600" b="1" dirty="0"/>
              <a:t>array</a:t>
            </a:r>
            <a:r>
              <a:rPr lang="en-US" sz="1600" dirty="0"/>
              <a:t>[`Smith’,`Jones’], </a:t>
            </a:r>
            <a:br>
              <a:rPr lang="en-US" sz="1600" dirty="0"/>
            </a:br>
            <a:r>
              <a:rPr lang="en-US" sz="1600" dirty="0"/>
              <a:t>                 </a:t>
            </a:r>
            <a:r>
              <a:rPr lang="en-US" sz="1600" b="1" dirty="0"/>
              <a:t>new </a:t>
            </a:r>
            <a:r>
              <a:rPr lang="en-US" sz="1600" i="1" dirty="0"/>
              <a:t>Publisher</a:t>
            </a:r>
            <a:r>
              <a:rPr lang="en-US" sz="1600" dirty="0"/>
              <a:t> (`McGraw-Hill’,`New York’), 				         </a:t>
            </a:r>
            <a:r>
              <a:rPr lang="en-US" sz="1600" b="1" dirty="0"/>
              <a:t>multiset</a:t>
            </a:r>
            <a:r>
              <a:rPr lang="en-US" sz="1600" dirty="0"/>
              <a:t> [`</a:t>
            </a:r>
            <a:r>
              <a:rPr lang="en-US" sz="1600" dirty="0" err="1"/>
              <a:t>parsing’,`analysis</a:t>
            </a:r>
            <a:r>
              <a:rPr lang="en-US" sz="1600" dirty="0"/>
              <a:t>’ ])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400" dirty="0"/>
          </a:p>
          <a:p>
            <a:pPr>
              <a:lnSpc>
                <a:spcPct val="80000"/>
              </a:lnSpc>
            </a:pPr>
            <a:r>
              <a:rPr lang="en-US" sz="1600" dirty="0"/>
              <a:t>To insert the preceding tuple into the relation books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</a:t>
            </a:r>
            <a:r>
              <a:rPr lang="en-US" sz="1600" b="1" dirty="0"/>
              <a:t>insert into</a:t>
            </a:r>
            <a:r>
              <a:rPr lang="en-US" sz="1600" dirty="0"/>
              <a:t> </a:t>
            </a:r>
            <a:r>
              <a:rPr lang="en-US" sz="1600" i="1" dirty="0"/>
              <a:t>books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values</a:t>
            </a:r>
            <a:br>
              <a:rPr lang="en-US" sz="1600" b="1" dirty="0"/>
            </a:br>
            <a:r>
              <a:rPr lang="en-US" sz="1600" dirty="0"/>
              <a:t>   	(‘Compilers’, </a:t>
            </a:r>
            <a:r>
              <a:rPr lang="en-US" sz="1600" b="1" dirty="0"/>
              <a:t>array</a:t>
            </a:r>
            <a:r>
              <a:rPr lang="en-US" sz="1600" dirty="0"/>
              <a:t>[`Smith’,`Jones’], </a:t>
            </a:r>
            <a:br>
              <a:rPr lang="en-US" sz="1600" dirty="0"/>
            </a:br>
            <a:r>
              <a:rPr lang="en-US" sz="1600" dirty="0"/>
              <a:t>                 </a:t>
            </a:r>
            <a:r>
              <a:rPr lang="en-US" sz="1600" b="1" dirty="0"/>
              <a:t>new </a:t>
            </a:r>
            <a:r>
              <a:rPr lang="en-US" sz="1600" i="1" dirty="0"/>
              <a:t>Publisher</a:t>
            </a:r>
            <a:r>
              <a:rPr lang="en-US" sz="1600" dirty="0"/>
              <a:t> (`McGraw-</a:t>
            </a:r>
            <a:r>
              <a:rPr lang="en-US" sz="1600" dirty="0" err="1"/>
              <a:t>Hill’,`New</a:t>
            </a:r>
            <a:r>
              <a:rPr lang="en-US" sz="1600" dirty="0"/>
              <a:t> York’),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b="1" dirty="0"/>
              <a:t> multiset</a:t>
            </a:r>
            <a:r>
              <a:rPr lang="en-US" sz="1600" dirty="0"/>
              <a:t> [`</a:t>
            </a:r>
            <a:r>
              <a:rPr lang="en-US" sz="1600" dirty="0" err="1"/>
              <a:t>parsing’,`analysis</a:t>
            </a:r>
            <a:r>
              <a:rPr lang="en-US" sz="1600" dirty="0"/>
              <a:t>’ ]);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Querying Collection-Valued Attributes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58775"/>
            <a:ext cx="7638803" cy="4937309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To find all books that have the word “database” as a keyword,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b="1" dirty="0"/>
              <a:t>		select </a:t>
            </a:r>
            <a:r>
              <a:rPr lang="en-US" sz="1600" i="1" dirty="0"/>
              <a:t>title</a:t>
            </a:r>
            <a:br>
              <a:rPr lang="en-US" sz="1600" i="1" dirty="0"/>
            </a:br>
            <a:r>
              <a:rPr lang="en-US" sz="1600" i="1" dirty="0"/>
              <a:t>	</a:t>
            </a:r>
            <a:r>
              <a:rPr lang="en-US" sz="1600" b="1" dirty="0"/>
              <a:t>from </a:t>
            </a:r>
            <a:r>
              <a:rPr lang="en-US" sz="1600" i="1" dirty="0"/>
              <a:t>books</a:t>
            </a:r>
            <a:br>
              <a:rPr lang="en-US" sz="1600" i="1" dirty="0"/>
            </a:br>
            <a:r>
              <a:rPr lang="en-US" sz="1600" i="1" dirty="0"/>
              <a:t>	</a:t>
            </a:r>
            <a:r>
              <a:rPr lang="en-US" sz="1600" b="1" dirty="0"/>
              <a:t>where ‘</a:t>
            </a:r>
            <a:r>
              <a:rPr lang="en-US" sz="1600" dirty="0"/>
              <a:t>database’ </a:t>
            </a:r>
            <a:r>
              <a:rPr lang="en-US" sz="1600" b="1" dirty="0"/>
              <a:t>in </a:t>
            </a:r>
            <a:r>
              <a:rPr lang="en-US" sz="1600" dirty="0"/>
              <a:t>(</a:t>
            </a:r>
            <a:r>
              <a:rPr lang="en-US" sz="1600" b="1" dirty="0" err="1"/>
              <a:t>unnest</a:t>
            </a:r>
            <a:r>
              <a:rPr lang="en-US" sz="1600" dirty="0"/>
              <a:t>(</a:t>
            </a:r>
            <a:r>
              <a:rPr lang="en-US" sz="1600" i="1" dirty="0"/>
              <a:t>keyword-set </a:t>
            </a:r>
            <a:r>
              <a:rPr lang="en-US" sz="1600" dirty="0"/>
              <a:t>))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We can access individual elements of an array by using indices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1600" dirty="0"/>
              <a:t>E.g.,: If we know that a particular book has three authors, we could write: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b="1" dirty="0"/>
              <a:t>		select </a:t>
            </a:r>
            <a:r>
              <a:rPr lang="en-US" sz="1600" i="1" dirty="0" err="1"/>
              <a:t>author_array</a:t>
            </a:r>
            <a:r>
              <a:rPr lang="en-US" sz="1600" dirty="0"/>
              <a:t>[1], </a:t>
            </a:r>
            <a:r>
              <a:rPr lang="en-US" sz="1600" i="1" dirty="0" err="1"/>
              <a:t>author_array</a:t>
            </a:r>
            <a:r>
              <a:rPr lang="en-US" sz="1600" dirty="0"/>
              <a:t>[2], </a:t>
            </a:r>
            <a:r>
              <a:rPr lang="en-US" sz="1600" i="1" dirty="0" err="1"/>
              <a:t>author_array</a:t>
            </a:r>
            <a:r>
              <a:rPr lang="en-US" sz="1600" dirty="0"/>
              <a:t>[3]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b="1" dirty="0"/>
              <a:t>from </a:t>
            </a:r>
            <a:r>
              <a:rPr lang="en-US" sz="1600" i="1" dirty="0"/>
              <a:t>books</a:t>
            </a:r>
            <a:br>
              <a:rPr lang="en-US" sz="1600" i="1" dirty="0"/>
            </a:br>
            <a:r>
              <a:rPr lang="en-US" sz="1600" i="1" dirty="0"/>
              <a:t>	</a:t>
            </a:r>
            <a:r>
              <a:rPr lang="en-US" sz="1600" b="1" dirty="0"/>
              <a:t>where </a:t>
            </a:r>
            <a:r>
              <a:rPr lang="en-US" sz="1600" i="1" dirty="0"/>
              <a:t>title </a:t>
            </a:r>
            <a:r>
              <a:rPr lang="en-US" sz="1600" dirty="0"/>
              <a:t>= `Database System Concepts’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To get a relation containing pairs of the form “title, </a:t>
            </a:r>
            <a:r>
              <a:rPr lang="en-US" sz="1600" dirty="0" err="1"/>
              <a:t>author_name</a:t>
            </a:r>
            <a:r>
              <a:rPr lang="en-US" sz="1600" dirty="0"/>
              <a:t>” for each book and each author of the book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600" b="1" dirty="0"/>
              <a:t>               select </a:t>
            </a:r>
            <a:r>
              <a:rPr lang="en-US" sz="1600" i="1" dirty="0" err="1"/>
              <a:t>B.title</a:t>
            </a:r>
            <a:r>
              <a:rPr lang="en-US" sz="1600" i="1" dirty="0"/>
              <a:t>, </a:t>
            </a:r>
            <a:r>
              <a:rPr lang="en-US" sz="1600" i="1" dirty="0" err="1"/>
              <a:t>A.author</a:t>
            </a:r>
            <a:endParaRPr lang="en-US" sz="1600" i="1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600" i="1" dirty="0"/>
              <a:t>		</a:t>
            </a:r>
            <a:r>
              <a:rPr lang="en-US" sz="1600" b="1" dirty="0"/>
              <a:t>from </a:t>
            </a:r>
            <a:r>
              <a:rPr lang="en-US" sz="1600" i="1" dirty="0"/>
              <a:t>books </a:t>
            </a:r>
            <a:r>
              <a:rPr lang="en-US" sz="1600" b="1" dirty="0"/>
              <a:t>as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b="1" dirty="0"/>
              <a:t>unnest </a:t>
            </a:r>
            <a:r>
              <a:rPr lang="en-US" sz="1600" dirty="0"/>
              <a:t>(</a:t>
            </a:r>
            <a:r>
              <a:rPr lang="en-US" sz="1600" i="1" dirty="0" err="1"/>
              <a:t>B.author_array</a:t>
            </a:r>
            <a:r>
              <a:rPr lang="en-US" sz="1600" dirty="0"/>
              <a:t>) </a:t>
            </a:r>
            <a:r>
              <a:rPr lang="en-US" sz="1600" b="1" dirty="0"/>
              <a:t>as </a:t>
            </a:r>
            <a:r>
              <a:rPr lang="en-US" sz="1600" i="1" dirty="0"/>
              <a:t>A </a:t>
            </a:r>
            <a:r>
              <a:rPr lang="en-US" sz="1600" dirty="0"/>
              <a:t>(</a:t>
            </a:r>
            <a:r>
              <a:rPr lang="en-US" sz="1600" i="1" dirty="0"/>
              <a:t>author </a:t>
            </a:r>
            <a:r>
              <a:rPr lang="en-US" sz="1600" dirty="0"/>
              <a:t>)</a:t>
            </a:r>
          </a:p>
          <a:p>
            <a:pPr>
              <a:lnSpc>
                <a:spcPct val="7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sz="1600" dirty="0"/>
              <a:t>To retain ordering information we add a </a:t>
            </a:r>
            <a:r>
              <a:rPr lang="en-US" sz="1600" b="1" dirty="0"/>
              <a:t>with </a:t>
            </a:r>
            <a:r>
              <a:rPr lang="en-US" sz="1600" b="1" dirty="0" err="1"/>
              <a:t>ordinality</a:t>
            </a:r>
            <a:r>
              <a:rPr lang="en-US" sz="1600" dirty="0"/>
              <a:t> clause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1600" b="1" dirty="0"/>
              <a:t> 		select </a:t>
            </a:r>
            <a:r>
              <a:rPr lang="en-US" sz="1600" i="1" dirty="0" err="1"/>
              <a:t>B.title</a:t>
            </a:r>
            <a:r>
              <a:rPr lang="en-US" sz="1600" i="1" dirty="0"/>
              <a:t>, </a:t>
            </a:r>
            <a:r>
              <a:rPr lang="en-US" sz="1600" i="1" dirty="0" err="1"/>
              <a:t>A.author</a:t>
            </a:r>
            <a:r>
              <a:rPr lang="en-US" sz="1600" i="1" dirty="0"/>
              <a:t>, </a:t>
            </a:r>
            <a:r>
              <a:rPr lang="en-US" sz="1600" i="1" dirty="0" err="1"/>
              <a:t>A.position</a:t>
            </a:r>
            <a:endParaRPr lang="en-US" sz="1600" i="1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600" i="1" dirty="0"/>
              <a:t>		</a:t>
            </a:r>
            <a:r>
              <a:rPr lang="en-US" sz="1600" b="1" dirty="0"/>
              <a:t>from </a:t>
            </a:r>
            <a:r>
              <a:rPr lang="en-US" sz="1600" i="1" dirty="0"/>
              <a:t>books </a:t>
            </a:r>
            <a:r>
              <a:rPr lang="en-US" sz="1600" b="1" dirty="0"/>
              <a:t>as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b="1" dirty="0"/>
              <a:t>unnest </a:t>
            </a:r>
            <a:r>
              <a:rPr lang="en-US" sz="1600" dirty="0"/>
              <a:t>(</a:t>
            </a:r>
            <a:r>
              <a:rPr lang="en-US" sz="1600" i="1" dirty="0" err="1"/>
              <a:t>B.author_array</a:t>
            </a:r>
            <a:r>
              <a:rPr lang="en-US" sz="1600" dirty="0"/>
              <a:t>) </a:t>
            </a:r>
            <a:r>
              <a:rPr lang="en-US" sz="1600" b="1" dirty="0"/>
              <a:t>with </a:t>
            </a:r>
            <a:r>
              <a:rPr lang="en-US" sz="1600" b="1" dirty="0" err="1"/>
              <a:t>ordinality</a:t>
            </a:r>
            <a:r>
              <a:rPr lang="en-US" sz="1600" dirty="0"/>
              <a:t> </a:t>
            </a:r>
            <a:r>
              <a:rPr lang="en-US" sz="1600" b="1" dirty="0"/>
              <a:t>as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600" b="1" dirty="0"/>
              <a:t>			</a:t>
            </a:r>
            <a:r>
              <a:rPr lang="en-US" sz="1600" i="1" dirty="0"/>
              <a:t>A </a:t>
            </a:r>
            <a:r>
              <a:rPr lang="en-US" sz="1600" dirty="0"/>
              <a:t>(</a:t>
            </a:r>
            <a:r>
              <a:rPr lang="en-US" sz="1600" i="1" dirty="0"/>
              <a:t>author, position </a:t>
            </a:r>
            <a:r>
              <a:rPr lang="en-US" sz="1600" dirty="0"/>
              <a:t>)</a:t>
            </a:r>
            <a:r>
              <a:rPr lang="en-US" sz="1600" b="1" dirty="0"/>
              <a:t>	</a:t>
            </a:r>
            <a:r>
              <a:rPr lang="en-US" sz="1700" b="1" dirty="0"/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+mj-ea"/>
              </a:rPr>
              <a:t>Unnesting</a:t>
            </a:r>
            <a:endParaRPr lang="en-US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84209"/>
            <a:ext cx="7502194" cy="254163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1700" dirty="0"/>
              <a:t>The transformation of a nested relation into a form with fewer (or no) relation-valued attributes us called </a:t>
            </a:r>
            <a:r>
              <a:rPr lang="en-US" sz="1700" b="1" dirty="0" err="1">
                <a:solidFill>
                  <a:srgbClr val="003399"/>
                </a:solidFill>
              </a:rPr>
              <a:t>unnesting</a:t>
            </a:r>
            <a:r>
              <a:rPr lang="en-US" sz="1700" dirty="0"/>
              <a:t>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1700" dirty="0"/>
              <a:t>E.g.,</a:t>
            </a:r>
            <a:br>
              <a:rPr lang="en-US" sz="1700" dirty="0"/>
            </a:br>
            <a:r>
              <a:rPr lang="en-US" sz="1700" dirty="0"/>
              <a:t>   </a:t>
            </a:r>
            <a:r>
              <a:rPr lang="en-US" sz="1700" b="1" dirty="0"/>
              <a:t>select </a:t>
            </a:r>
            <a:r>
              <a:rPr lang="en-US" sz="1700" i="1" dirty="0"/>
              <a:t>title</a:t>
            </a:r>
            <a:r>
              <a:rPr lang="en-US" sz="1700" dirty="0"/>
              <a:t>, </a:t>
            </a:r>
            <a:r>
              <a:rPr lang="en-US" sz="1700" i="1" dirty="0"/>
              <a:t>A </a:t>
            </a:r>
            <a:r>
              <a:rPr lang="en-US" sz="1700" b="1" dirty="0"/>
              <a:t>as </a:t>
            </a:r>
            <a:r>
              <a:rPr lang="en-US" sz="1700" i="1" dirty="0"/>
              <a:t>author</a:t>
            </a:r>
            <a:r>
              <a:rPr lang="en-US" sz="1700" dirty="0"/>
              <a:t>, </a:t>
            </a:r>
            <a:r>
              <a:rPr lang="en-US" sz="1700" i="1" dirty="0"/>
              <a:t>publisher.name </a:t>
            </a:r>
            <a:r>
              <a:rPr lang="en-US" sz="1700" b="1" dirty="0"/>
              <a:t>as </a:t>
            </a:r>
            <a:r>
              <a:rPr lang="en-US" sz="1700" i="1" dirty="0" err="1"/>
              <a:t>pub_name</a:t>
            </a:r>
            <a:r>
              <a:rPr lang="en-US" sz="1700" dirty="0"/>
              <a:t>, </a:t>
            </a:r>
            <a:br>
              <a:rPr lang="en-US" sz="1700" dirty="0"/>
            </a:br>
            <a:r>
              <a:rPr lang="en-US" sz="1700" dirty="0"/>
              <a:t>              </a:t>
            </a:r>
            <a:r>
              <a:rPr lang="en-US" sz="1700" i="1" dirty="0" err="1"/>
              <a:t>publisher.branch</a:t>
            </a:r>
            <a:r>
              <a:rPr lang="en-US" sz="1700" i="1" dirty="0"/>
              <a:t>  </a:t>
            </a:r>
            <a:r>
              <a:rPr lang="en-US" sz="1700" b="1" dirty="0"/>
              <a:t>as </a:t>
            </a:r>
            <a:r>
              <a:rPr lang="en-US" sz="1700" i="1" dirty="0" err="1"/>
              <a:t>pub_branch</a:t>
            </a:r>
            <a:r>
              <a:rPr lang="en-US" sz="1700" dirty="0"/>
              <a:t>, </a:t>
            </a:r>
            <a:r>
              <a:rPr lang="en-US" sz="1700" i="1" dirty="0" err="1"/>
              <a:t>K.keyword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books </a:t>
            </a:r>
            <a:r>
              <a:rPr lang="en-US" sz="1700" b="1" dirty="0"/>
              <a:t>as </a:t>
            </a:r>
            <a:r>
              <a:rPr lang="en-US" sz="1700" i="1" dirty="0"/>
              <a:t>B</a:t>
            </a:r>
            <a:r>
              <a:rPr lang="en-US" sz="1700" dirty="0"/>
              <a:t>, </a:t>
            </a:r>
            <a:r>
              <a:rPr lang="en-US" sz="1700" b="1" dirty="0"/>
              <a:t>unnest</a:t>
            </a:r>
            <a:r>
              <a:rPr lang="en-US" sz="1700" dirty="0"/>
              <a:t>(</a:t>
            </a:r>
            <a:r>
              <a:rPr lang="en-US" sz="1700" i="1" dirty="0" err="1"/>
              <a:t>B.author_array</a:t>
            </a:r>
            <a:r>
              <a:rPr lang="en-US" sz="1700" i="1" dirty="0"/>
              <a:t> </a:t>
            </a:r>
            <a:r>
              <a:rPr lang="en-US" sz="1700" dirty="0"/>
              <a:t>) </a:t>
            </a:r>
            <a:r>
              <a:rPr lang="en-US" sz="1700" b="1" dirty="0"/>
              <a:t>as </a:t>
            </a:r>
            <a:r>
              <a:rPr lang="en-US" sz="1700" i="1" dirty="0"/>
              <a:t>A </a:t>
            </a:r>
            <a:r>
              <a:rPr lang="en-US" sz="1700" dirty="0"/>
              <a:t>(</a:t>
            </a:r>
            <a:r>
              <a:rPr lang="en-US" sz="1700" i="1" dirty="0"/>
              <a:t>author </a:t>
            </a:r>
            <a:r>
              <a:rPr lang="en-US" sz="1700" dirty="0"/>
              <a:t>)</a:t>
            </a:r>
            <a:r>
              <a:rPr lang="en-US" sz="1700" i="1" dirty="0"/>
              <a:t>,</a:t>
            </a:r>
            <a:br>
              <a:rPr lang="en-US" sz="1700" i="1" dirty="0"/>
            </a:br>
            <a:r>
              <a:rPr lang="en-US" sz="1700" dirty="0"/>
              <a:t>	      </a:t>
            </a:r>
            <a:r>
              <a:rPr lang="en-US" sz="1700" b="1" dirty="0"/>
              <a:t>unnest </a:t>
            </a:r>
            <a:r>
              <a:rPr lang="en-US" sz="1700" dirty="0"/>
              <a:t>(</a:t>
            </a:r>
            <a:r>
              <a:rPr lang="en-US" sz="1700" i="1" dirty="0" err="1"/>
              <a:t>B.keyword_set</a:t>
            </a:r>
            <a:r>
              <a:rPr lang="en-US" sz="1700" i="1" dirty="0"/>
              <a:t> </a:t>
            </a:r>
            <a:r>
              <a:rPr lang="en-US" sz="1700" dirty="0"/>
              <a:t>) </a:t>
            </a:r>
            <a:r>
              <a:rPr lang="en-US" sz="1700" b="1" dirty="0"/>
              <a:t>as </a:t>
            </a:r>
            <a:r>
              <a:rPr lang="en-US" sz="1700" i="1" dirty="0"/>
              <a:t>K </a:t>
            </a:r>
            <a:r>
              <a:rPr lang="en-US" sz="1700" dirty="0"/>
              <a:t>(</a:t>
            </a:r>
            <a:r>
              <a:rPr lang="en-US" sz="1700" i="1" dirty="0"/>
              <a:t>keyword </a:t>
            </a:r>
            <a:r>
              <a:rPr lang="en-US" sz="1700" dirty="0"/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1700" dirty="0"/>
              <a:t>Result relation </a:t>
            </a:r>
            <a:r>
              <a:rPr lang="en-US" sz="1700" i="1" dirty="0" err="1"/>
              <a:t>flat_books</a:t>
            </a:r>
            <a:endParaRPr lang="en-US" sz="1700" dirty="0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7039" y="3665042"/>
            <a:ext cx="5727244" cy="20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Data Types and Object Orientation</a:t>
            </a:r>
          </a:p>
          <a:p>
            <a:r>
              <a:rPr lang="en-US" dirty="0"/>
              <a:t>Structured Data Types and Inheritance in SQL</a:t>
            </a:r>
          </a:p>
          <a:p>
            <a:r>
              <a:rPr lang="en-US" dirty="0"/>
              <a:t>Table Inheritance</a:t>
            </a:r>
          </a:p>
          <a:p>
            <a:r>
              <a:rPr lang="en-US" dirty="0"/>
              <a:t>Array and Multiset Types in SQL</a:t>
            </a:r>
          </a:p>
          <a:p>
            <a:r>
              <a:rPr lang="en-US" dirty="0"/>
              <a:t>Object Identity and Reference Types in SQL</a:t>
            </a:r>
          </a:p>
          <a:p>
            <a:r>
              <a:rPr lang="en-US" dirty="0"/>
              <a:t>Implementing O-R Features</a:t>
            </a:r>
          </a:p>
          <a:p>
            <a:r>
              <a:rPr lang="en-US" dirty="0"/>
              <a:t>Persistent Programming Languages</a:t>
            </a:r>
          </a:p>
          <a:p>
            <a:r>
              <a:rPr lang="en-US" dirty="0"/>
              <a:t>Comparison of Object-Oriented and Object-Relational Databases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Nesting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35316"/>
            <a:ext cx="7638803" cy="5283200"/>
          </a:xfrm>
        </p:spPr>
        <p:txBody>
          <a:bodyPr/>
          <a:lstStyle/>
          <a:p>
            <a:r>
              <a:rPr lang="en-US" b="1" dirty="0">
                <a:solidFill>
                  <a:srgbClr val="003399"/>
                </a:solidFill>
              </a:rPr>
              <a:t>Nesting</a:t>
            </a:r>
            <a:r>
              <a:rPr lang="en-US" dirty="0"/>
              <a:t> is the opposite of </a:t>
            </a:r>
            <a:r>
              <a:rPr lang="en-US" dirty="0" err="1"/>
              <a:t>unnesting</a:t>
            </a:r>
            <a:r>
              <a:rPr lang="en-US" dirty="0"/>
              <a:t>, creating a collection-valued attribute</a:t>
            </a:r>
          </a:p>
          <a:p>
            <a:r>
              <a:rPr lang="en-US" dirty="0"/>
              <a:t>Nesting can be done in a manner similar to aggregation, but using the function </a:t>
            </a:r>
            <a:r>
              <a:rPr lang="en-US" b="1" dirty="0" err="1"/>
              <a:t>colect</a:t>
            </a:r>
            <a:r>
              <a:rPr lang="en-US" dirty="0"/>
              <a:t>() in place of an aggregation operation, to create a </a:t>
            </a:r>
            <a:r>
              <a:rPr lang="en-US" dirty="0" err="1"/>
              <a:t>multiset</a:t>
            </a:r>
            <a:endParaRPr lang="en-US" dirty="0"/>
          </a:p>
          <a:p>
            <a:r>
              <a:rPr lang="en-US" dirty="0"/>
              <a:t>To nest the </a:t>
            </a:r>
            <a:r>
              <a:rPr lang="en-US" i="1" dirty="0" err="1"/>
              <a:t>flat_books</a:t>
            </a:r>
            <a:r>
              <a:rPr lang="en-US" dirty="0"/>
              <a:t> relation on the attribute </a:t>
            </a:r>
            <a:r>
              <a:rPr lang="en-US" i="1" dirty="0"/>
              <a:t>keyword</a:t>
            </a:r>
            <a:r>
              <a:rPr lang="en-US" dirty="0"/>
              <a:t>:</a:t>
            </a:r>
          </a:p>
          <a:p>
            <a:pPr>
              <a:buFont typeface="Monotype Sorts" charset="2"/>
              <a:buNone/>
            </a:pPr>
            <a:r>
              <a:rPr lang="en-US" b="1" dirty="0"/>
              <a:t>	select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/>
              <a:t>author</a:t>
            </a:r>
            <a:r>
              <a:rPr lang="en-US" dirty="0"/>
              <a:t>, </a:t>
            </a:r>
            <a:r>
              <a:rPr lang="en-US" i="1" dirty="0"/>
              <a:t>Publisher </a:t>
            </a:r>
            <a:r>
              <a:rPr lang="en-US" dirty="0"/>
              <a:t>(</a:t>
            </a:r>
            <a:r>
              <a:rPr lang="en-US" i="1" dirty="0" err="1"/>
              <a:t>pub_name</a:t>
            </a:r>
            <a:r>
              <a:rPr lang="en-US" i="1" dirty="0"/>
              <a:t>, </a:t>
            </a:r>
            <a:r>
              <a:rPr lang="en-US" i="1" dirty="0" err="1"/>
              <a:t>pub_branch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publisher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collect </a:t>
            </a:r>
            <a:r>
              <a:rPr lang="en-US" dirty="0"/>
              <a:t>(</a:t>
            </a:r>
            <a:r>
              <a:rPr lang="en-US" i="1" dirty="0"/>
              <a:t>keyword</a:t>
            </a:r>
            <a:r>
              <a:rPr lang="en-US" dirty="0"/>
              <a:t>)  </a:t>
            </a:r>
            <a:r>
              <a:rPr lang="en-US" b="1" dirty="0"/>
              <a:t>as </a:t>
            </a:r>
            <a:r>
              <a:rPr lang="en-US" i="1" dirty="0" err="1"/>
              <a:t>keyword_set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dirty="0"/>
              <a:t>from </a:t>
            </a:r>
            <a:r>
              <a:rPr lang="en-US" i="1" dirty="0" err="1"/>
              <a:t>flat_books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dirty="0" err="1"/>
              <a:t>groupby</a:t>
            </a:r>
            <a:r>
              <a:rPr lang="en-US" b="1" dirty="0"/>
              <a:t> </a:t>
            </a:r>
            <a:r>
              <a:rPr lang="en-US" i="1" dirty="0"/>
              <a:t>title, author, publisher</a:t>
            </a:r>
          </a:p>
          <a:p>
            <a:pPr>
              <a:lnSpc>
                <a:spcPct val="80000"/>
              </a:lnSpc>
            </a:pPr>
            <a:r>
              <a:rPr lang="en-US" dirty="0"/>
              <a:t>To nest on both authors and keywords: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/>
              <a:t>      select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b="1" dirty="0"/>
              <a:t>collect </a:t>
            </a:r>
            <a:r>
              <a:rPr lang="en-US" dirty="0"/>
              <a:t>(</a:t>
            </a:r>
            <a:r>
              <a:rPr lang="en-US" i="1" dirty="0"/>
              <a:t>author 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 err="1"/>
              <a:t>author_set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/>
              <a:t>Publisher </a:t>
            </a:r>
            <a:r>
              <a:rPr lang="en-US" dirty="0"/>
              <a:t>(</a:t>
            </a:r>
            <a:r>
              <a:rPr lang="en-US" i="1" dirty="0" err="1"/>
              <a:t>pub_name</a:t>
            </a:r>
            <a:r>
              <a:rPr lang="en-US" i="1" dirty="0"/>
              <a:t>, </a:t>
            </a:r>
            <a:r>
              <a:rPr lang="en-US" i="1" dirty="0" err="1"/>
              <a:t>pub_branch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publisher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	collect  </a:t>
            </a:r>
            <a:r>
              <a:rPr lang="en-US" dirty="0"/>
              <a:t>(</a:t>
            </a:r>
            <a:r>
              <a:rPr lang="en-US" i="1" dirty="0"/>
              <a:t>keyword 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 err="1"/>
              <a:t>keyword_set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dirty="0"/>
              <a:t>from   </a:t>
            </a:r>
            <a:r>
              <a:rPr lang="en-US" i="1" dirty="0" err="1"/>
              <a:t>flat_books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dirty="0"/>
              <a:t>group by </a:t>
            </a:r>
            <a:r>
              <a:rPr lang="en-US" i="1" dirty="0"/>
              <a:t>title</a:t>
            </a:r>
            <a:r>
              <a:rPr lang="en-US" dirty="0"/>
              <a:t>, </a:t>
            </a:r>
            <a:r>
              <a:rPr lang="en-US" i="1" dirty="0"/>
              <a:t>publisher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Nesting (Cont.)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238183"/>
            <a:ext cx="7406660" cy="48768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sz="1700" dirty="0"/>
              <a:t>Another approach to creating nested relations is to use </a:t>
            </a:r>
            <a:r>
              <a:rPr lang="en-US" sz="1700" dirty="0" err="1"/>
              <a:t>subqueries</a:t>
            </a:r>
            <a:r>
              <a:rPr lang="en-US" sz="1700" dirty="0"/>
              <a:t> in the </a:t>
            </a:r>
            <a:r>
              <a:rPr lang="en-US" sz="1700" b="1" dirty="0"/>
              <a:t>select</a:t>
            </a:r>
            <a:r>
              <a:rPr lang="en-US" sz="1700" dirty="0"/>
              <a:t> clause, starting from the 4NF relation </a:t>
            </a:r>
            <a:r>
              <a:rPr lang="en-US" sz="1700" i="1" dirty="0"/>
              <a:t>books4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700" dirty="0"/>
              <a:t>	</a:t>
            </a:r>
            <a:r>
              <a:rPr lang="en-US" sz="1700" b="1" dirty="0"/>
              <a:t>select </a:t>
            </a:r>
            <a:r>
              <a:rPr lang="en-US" sz="1700" i="1" dirty="0"/>
              <a:t>title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	 </a:t>
            </a:r>
            <a:r>
              <a:rPr lang="en-US" sz="1700" b="1" dirty="0"/>
              <a:t>array </a:t>
            </a:r>
            <a:r>
              <a:rPr lang="en-US" sz="1700" dirty="0"/>
              <a:t>(</a:t>
            </a:r>
            <a:r>
              <a:rPr lang="en-US" sz="1700" b="1" dirty="0"/>
              <a:t>select </a:t>
            </a:r>
            <a:r>
              <a:rPr lang="en-US" sz="1700" i="1" dirty="0"/>
              <a:t>author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            </a:t>
            </a:r>
            <a:r>
              <a:rPr lang="en-US" sz="1700" b="1" dirty="0"/>
              <a:t>from </a:t>
            </a:r>
            <a:r>
              <a:rPr lang="en-US" sz="1700" i="1" dirty="0"/>
              <a:t>authors </a:t>
            </a:r>
            <a:r>
              <a:rPr lang="en-US" sz="1700" b="1" dirty="0"/>
              <a:t>as </a:t>
            </a:r>
            <a:r>
              <a:rPr lang="en-US" sz="1700" i="1" dirty="0"/>
              <a:t>A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            </a:t>
            </a:r>
            <a:r>
              <a:rPr lang="en-US" sz="1700" b="1" dirty="0"/>
              <a:t>where </a:t>
            </a:r>
            <a:r>
              <a:rPr lang="en-US" sz="1700" i="1" dirty="0" err="1"/>
              <a:t>A.title</a:t>
            </a:r>
            <a:r>
              <a:rPr lang="en-US" sz="1700" i="1" dirty="0"/>
              <a:t> </a:t>
            </a:r>
            <a:r>
              <a:rPr lang="en-US" sz="1700" dirty="0"/>
              <a:t>=</a:t>
            </a:r>
            <a:r>
              <a:rPr lang="en-US" sz="1700" i="1" dirty="0"/>
              <a:t> </a:t>
            </a:r>
            <a:r>
              <a:rPr lang="en-US" sz="1700" i="1" dirty="0" err="1"/>
              <a:t>B.title</a:t>
            </a:r>
            <a:r>
              <a:rPr lang="en-US" sz="1700" i="1" dirty="0"/>
              <a:t>          					            </a:t>
            </a:r>
            <a:r>
              <a:rPr lang="en-US" sz="1700" b="1" dirty="0"/>
              <a:t>order by</a:t>
            </a:r>
            <a:r>
              <a:rPr lang="en-US" sz="1700" i="1" dirty="0"/>
              <a:t> </a:t>
            </a:r>
            <a:r>
              <a:rPr lang="en-US" sz="1700" i="1" dirty="0" err="1"/>
              <a:t>A.position</a:t>
            </a:r>
            <a:r>
              <a:rPr lang="en-US" sz="1700" dirty="0"/>
              <a:t>) </a:t>
            </a:r>
            <a:r>
              <a:rPr lang="en-US" sz="1700" b="1" dirty="0"/>
              <a:t>as </a:t>
            </a:r>
            <a:r>
              <a:rPr lang="en-US" sz="1700" i="1" dirty="0"/>
              <a:t>author_array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	 </a:t>
            </a:r>
            <a:r>
              <a:rPr lang="en-US" sz="1700" i="1" dirty="0"/>
              <a:t>Publisher </a:t>
            </a:r>
            <a:r>
              <a:rPr lang="en-US" sz="1700" dirty="0"/>
              <a:t>(</a:t>
            </a:r>
            <a:r>
              <a:rPr lang="en-US" sz="1700" i="1" dirty="0"/>
              <a:t>pub-name, pub-branch</a:t>
            </a:r>
            <a:r>
              <a:rPr lang="en-US" sz="1700" dirty="0"/>
              <a:t>) </a:t>
            </a:r>
            <a:r>
              <a:rPr lang="en-US" sz="1700" b="1" dirty="0"/>
              <a:t>as </a:t>
            </a:r>
            <a:r>
              <a:rPr lang="en-US" sz="1700" i="1" dirty="0"/>
              <a:t>publisher</a:t>
            </a:r>
            <a:r>
              <a:rPr lang="en-US" sz="1700" dirty="0"/>
              <a:t>,</a:t>
            </a:r>
            <a:br>
              <a:rPr lang="en-US" sz="1700" dirty="0"/>
            </a:br>
            <a:r>
              <a:rPr lang="en-US" sz="1700" dirty="0"/>
              <a:t>	 </a:t>
            </a:r>
            <a:r>
              <a:rPr lang="en-US" sz="1700" b="1" dirty="0"/>
              <a:t>multiset </a:t>
            </a:r>
            <a:r>
              <a:rPr lang="en-US" sz="1700" dirty="0"/>
              <a:t>(</a:t>
            </a:r>
            <a:r>
              <a:rPr lang="en-US" sz="1700" b="1" dirty="0"/>
              <a:t>select </a:t>
            </a:r>
            <a:r>
              <a:rPr lang="en-US" sz="1700" i="1" dirty="0"/>
              <a:t>keyword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                 </a:t>
            </a:r>
            <a:r>
              <a:rPr lang="en-US" sz="1700" b="1" dirty="0"/>
              <a:t>from </a:t>
            </a:r>
            <a:r>
              <a:rPr lang="en-US" sz="1700" i="1" dirty="0"/>
              <a:t>keywords </a:t>
            </a:r>
            <a:r>
              <a:rPr lang="en-US" sz="1700" b="1" dirty="0"/>
              <a:t>as </a:t>
            </a:r>
            <a:r>
              <a:rPr lang="en-US" sz="1700" i="1" dirty="0"/>
              <a:t>K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                 </a:t>
            </a:r>
            <a:r>
              <a:rPr lang="en-US" sz="1700" b="1" dirty="0"/>
              <a:t>where </a:t>
            </a:r>
            <a:r>
              <a:rPr lang="en-US" sz="1700" i="1" dirty="0" err="1"/>
              <a:t>K.title</a:t>
            </a:r>
            <a:r>
              <a:rPr lang="en-US" sz="1700" i="1" dirty="0"/>
              <a:t> = </a:t>
            </a:r>
            <a:r>
              <a:rPr lang="en-US" sz="1700" i="1" dirty="0" err="1"/>
              <a:t>B.title</a:t>
            </a:r>
            <a:r>
              <a:rPr lang="en-US" sz="1700" dirty="0"/>
              <a:t>) </a:t>
            </a:r>
            <a:r>
              <a:rPr lang="en-US" sz="1700" b="1" dirty="0"/>
              <a:t>as </a:t>
            </a:r>
            <a:r>
              <a:rPr lang="en-US" sz="1700" i="1" dirty="0" err="1"/>
              <a:t>keyword_set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from </a:t>
            </a:r>
            <a:r>
              <a:rPr lang="en-US" sz="1700" i="1" dirty="0"/>
              <a:t>books4 </a:t>
            </a:r>
            <a:r>
              <a:rPr lang="en-US" sz="1700" b="1" dirty="0"/>
              <a:t>as </a:t>
            </a:r>
            <a:r>
              <a:rPr lang="en-US" sz="1700" i="1" dirty="0"/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Object-Identity and Reference Types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29"/>
            <a:ext cx="7611378" cy="4701265"/>
          </a:xfrm>
        </p:spPr>
        <p:txBody>
          <a:bodyPr/>
          <a:lstStyle/>
          <a:p>
            <a:r>
              <a:rPr lang="en-US" sz="1700" dirty="0"/>
              <a:t>Define a type </a:t>
            </a:r>
            <a:r>
              <a:rPr lang="en-US" sz="1700" i="1" dirty="0"/>
              <a:t>Department </a:t>
            </a:r>
            <a:r>
              <a:rPr lang="en-US" sz="1700" dirty="0"/>
              <a:t>with a field </a:t>
            </a:r>
            <a:r>
              <a:rPr lang="en-US" sz="1700" i="1" dirty="0"/>
              <a:t>name </a:t>
            </a:r>
            <a:r>
              <a:rPr lang="en-US" sz="1700" dirty="0"/>
              <a:t>and a field </a:t>
            </a:r>
            <a:r>
              <a:rPr lang="en-US" sz="1700" i="1" dirty="0"/>
              <a:t>head </a:t>
            </a:r>
            <a:r>
              <a:rPr lang="en-US" sz="1700" dirty="0"/>
              <a:t>which is a reference to the type </a:t>
            </a:r>
            <a:r>
              <a:rPr lang="en-US" sz="1700" i="1" dirty="0"/>
              <a:t>Person, </a:t>
            </a:r>
            <a:r>
              <a:rPr lang="en-US" sz="1700" dirty="0"/>
              <a:t>with table </a:t>
            </a:r>
            <a:r>
              <a:rPr lang="en-US" sz="1700" i="1" dirty="0"/>
              <a:t>people</a:t>
            </a:r>
            <a:r>
              <a:rPr lang="en-US" sz="1700" dirty="0"/>
              <a:t> as scope:</a:t>
            </a:r>
          </a:p>
          <a:p>
            <a:pPr>
              <a:buFont typeface="Monotype Sorts" charset="2"/>
              <a:buNone/>
            </a:pPr>
            <a:r>
              <a:rPr lang="en-US" sz="1700" dirty="0"/>
              <a:t>     	</a:t>
            </a:r>
            <a:r>
              <a:rPr lang="en-US" sz="1700" b="1" dirty="0"/>
              <a:t>create type </a:t>
            </a:r>
            <a:r>
              <a:rPr lang="en-US" sz="1700" i="1" dirty="0"/>
              <a:t>Department </a:t>
            </a:r>
            <a:r>
              <a:rPr lang="en-US" sz="1700" dirty="0"/>
              <a:t>(</a:t>
            </a:r>
            <a:br>
              <a:rPr lang="en-US" sz="1700" dirty="0"/>
            </a:br>
            <a:r>
              <a:rPr lang="en-US" sz="1700" dirty="0"/>
              <a:t>	       </a:t>
            </a:r>
            <a:r>
              <a:rPr lang="en-US" sz="1700" i="1" dirty="0"/>
              <a:t>name </a:t>
            </a:r>
            <a:r>
              <a:rPr lang="en-US" sz="1700" b="1" dirty="0" err="1"/>
              <a:t>varchar</a:t>
            </a:r>
            <a:r>
              <a:rPr lang="en-US" sz="1700" b="1" dirty="0"/>
              <a:t> </a:t>
            </a:r>
            <a:r>
              <a:rPr lang="en-US" sz="1700" dirty="0"/>
              <a:t>(20),</a:t>
            </a:r>
            <a:br>
              <a:rPr lang="en-US" sz="1700" dirty="0"/>
            </a:br>
            <a:r>
              <a:rPr lang="en-US" sz="1700" dirty="0"/>
              <a:t>	       </a:t>
            </a:r>
            <a:r>
              <a:rPr lang="en-US" sz="1700" i="1" dirty="0"/>
              <a:t>head </a:t>
            </a:r>
            <a:r>
              <a:rPr lang="en-US" sz="1700" b="1" dirty="0"/>
              <a:t>ref </a:t>
            </a:r>
            <a:r>
              <a:rPr lang="en-US" sz="1700" dirty="0"/>
              <a:t>(</a:t>
            </a:r>
            <a:r>
              <a:rPr lang="en-US" sz="1700" i="1" dirty="0"/>
              <a:t>Person</a:t>
            </a:r>
            <a:r>
              <a:rPr lang="en-US" sz="1700" dirty="0"/>
              <a:t>) </a:t>
            </a:r>
            <a:r>
              <a:rPr lang="en-US" sz="1700" b="1" dirty="0"/>
              <a:t>scope </a:t>
            </a:r>
            <a:r>
              <a:rPr lang="en-US" sz="1700" i="1" dirty="0"/>
              <a:t>people</a:t>
            </a:r>
            <a:r>
              <a:rPr lang="en-US" sz="1700" dirty="0"/>
              <a:t>)</a:t>
            </a:r>
          </a:p>
          <a:p>
            <a:r>
              <a:rPr lang="en-US" sz="1700" dirty="0"/>
              <a:t>We can then create a table </a:t>
            </a:r>
            <a:r>
              <a:rPr lang="en-US" sz="1700" i="1" dirty="0"/>
              <a:t>departments </a:t>
            </a:r>
            <a:r>
              <a:rPr lang="en-US" sz="1700" dirty="0"/>
              <a:t>as follows</a:t>
            </a:r>
          </a:p>
          <a:p>
            <a:pPr>
              <a:buFont typeface="Monotype Sorts" charset="2"/>
              <a:buNone/>
            </a:pPr>
            <a:r>
              <a:rPr lang="en-US" sz="1700" dirty="0"/>
              <a:t>             </a:t>
            </a:r>
            <a:r>
              <a:rPr lang="en-US" sz="1700" b="1" dirty="0"/>
              <a:t>create table </a:t>
            </a:r>
            <a:r>
              <a:rPr lang="en-US" sz="1700" i="1" dirty="0"/>
              <a:t>departments </a:t>
            </a:r>
            <a:r>
              <a:rPr lang="en-US" sz="1700" b="1" dirty="0"/>
              <a:t>of </a:t>
            </a:r>
            <a:r>
              <a:rPr lang="en-US" sz="1700" i="1" dirty="0"/>
              <a:t>Department</a:t>
            </a:r>
          </a:p>
          <a:p>
            <a:r>
              <a:rPr lang="en-US" sz="1700" dirty="0"/>
              <a:t>We can omit the declaration </a:t>
            </a:r>
            <a:r>
              <a:rPr lang="en-US" sz="1700" b="1" dirty="0"/>
              <a:t>scope </a:t>
            </a:r>
            <a:r>
              <a:rPr lang="en-US" sz="1700" dirty="0"/>
              <a:t>people from the type declaration and instead make an addition to the </a:t>
            </a:r>
            <a:r>
              <a:rPr lang="en-US" sz="1700" b="1" dirty="0"/>
              <a:t>create table</a:t>
            </a:r>
            <a:r>
              <a:rPr lang="en-US" sz="1700" dirty="0"/>
              <a:t> statement:</a:t>
            </a:r>
            <a:br>
              <a:rPr lang="en-US" sz="1700" dirty="0"/>
            </a:br>
            <a:r>
              <a:rPr lang="en-US" sz="1700" dirty="0"/>
              <a:t>	</a:t>
            </a:r>
            <a:r>
              <a:rPr lang="en-US" sz="1700" b="1" dirty="0"/>
              <a:t>create table </a:t>
            </a:r>
            <a:r>
              <a:rPr lang="en-US" sz="1700" i="1" dirty="0"/>
              <a:t>departments </a:t>
            </a:r>
            <a:r>
              <a:rPr lang="en-US" sz="1700" b="1" dirty="0"/>
              <a:t>of </a:t>
            </a:r>
            <a:r>
              <a:rPr lang="en-US" sz="1700" i="1" dirty="0"/>
              <a:t>Department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>	       (</a:t>
            </a:r>
            <a:r>
              <a:rPr lang="en-US" sz="1700" i="1" dirty="0"/>
              <a:t>head </a:t>
            </a:r>
            <a:r>
              <a:rPr lang="en-US" sz="1700" b="1" dirty="0"/>
              <a:t>with</a:t>
            </a:r>
            <a:r>
              <a:rPr lang="en-US" sz="1700" dirty="0"/>
              <a:t> </a:t>
            </a:r>
            <a:r>
              <a:rPr lang="en-US" sz="1700" b="1" dirty="0"/>
              <a:t>options scope</a:t>
            </a:r>
            <a:r>
              <a:rPr lang="en-US" sz="1700" dirty="0"/>
              <a:t> </a:t>
            </a:r>
            <a:r>
              <a:rPr lang="en-US" sz="1700" i="1" dirty="0"/>
              <a:t>people</a:t>
            </a:r>
            <a:r>
              <a:rPr lang="en-US" sz="1700" dirty="0"/>
              <a:t>)</a:t>
            </a:r>
          </a:p>
          <a:p>
            <a:r>
              <a:rPr lang="en-US" sz="1700" dirty="0"/>
              <a:t>Referenced table must have an attribute that stores the identifier, called the </a:t>
            </a:r>
            <a:r>
              <a:rPr lang="en-US" sz="1700" b="1" dirty="0">
                <a:solidFill>
                  <a:srgbClr val="003399"/>
                </a:solidFill>
              </a:rPr>
              <a:t>self-referential attribute</a:t>
            </a:r>
            <a:endParaRPr lang="en-US" sz="1700" dirty="0">
              <a:solidFill>
                <a:srgbClr val="003399"/>
              </a:solidFill>
            </a:endParaRPr>
          </a:p>
          <a:p>
            <a:pPr>
              <a:buFont typeface="Monotype Sorts" charset="2"/>
              <a:buNone/>
            </a:pPr>
            <a:r>
              <a:rPr lang="en-US" sz="1700" dirty="0"/>
              <a:t>               </a:t>
            </a:r>
            <a:r>
              <a:rPr lang="en-US" sz="1700" b="1" dirty="0"/>
              <a:t>create table </a:t>
            </a:r>
            <a:r>
              <a:rPr lang="en-US" sz="1700" i="1" dirty="0"/>
              <a:t>people </a:t>
            </a:r>
            <a:r>
              <a:rPr lang="en-US" sz="1700" b="1" dirty="0"/>
              <a:t>of </a:t>
            </a:r>
            <a:r>
              <a:rPr lang="en-US" sz="1700" i="1" dirty="0"/>
              <a:t>Person</a:t>
            </a:r>
            <a:br>
              <a:rPr lang="en-US" sz="1700" i="1" dirty="0"/>
            </a:br>
            <a:r>
              <a:rPr lang="en-US" sz="1700" i="1" dirty="0"/>
              <a:t>          </a:t>
            </a:r>
            <a:r>
              <a:rPr lang="en-US" sz="1700" b="1" dirty="0"/>
              <a:t>ref is </a:t>
            </a:r>
            <a:r>
              <a:rPr lang="en-US" sz="1700" i="1" dirty="0"/>
              <a:t> </a:t>
            </a:r>
            <a:r>
              <a:rPr lang="en-US" sz="1700" i="1" dirty="0" err="1"/>
              <a:t>person_id</a:t>
            </a:r>
            <a:r>
              <a:rPr lang="en-US" sz="1700" i="1" dirty="0"/>
              <a:t> </a:t>
            </a:r>
            <a:r>
              <a:rPr lang="en-US" sz="1700" b="1" dirty="0"/>
              <a:t>system generated;</a:t>
            </a:r>
            <a:endParaRPr 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Initializing Reference-Typed Values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672"/>
            <a:ext cx="7621048" cy="4876800"/>
          </a:xfrm>
        </p:spPr>
        <p:txBody>
          <a:bodyPr/>
          <a:lstStyle/>
          <a:p>
            <a:r>
              <a:rPr lang="en-US" sz="1800" dirty="0"/>
              <a:t>To create a tuple with a reference value, we can first create the tuple with a null reference and then set the reference separately:</a:t>
            </a:r>
          </a:p>
          <a:p>
            <a:pPr>
              <a:buNone/>
            </a:pPr>
            <a:endParaRPr lang="en-US" sz="1000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800" b="1" dirty="0"/>
              <a:t>	insert into </a:t>
            </a:r>
            <a:r>
              <a:rPr lang="en-US" sz="1800" i="1" dirty="0"/>
              <a:t>departments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800" b="1" dirty="0"/>
              <a:t>	       values </a:t>
            </a:r>
            <a:r>
              <a:rPr lang="en-US" sz="1800" dirty="0"/>
              <a:t>(`CS’, null)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800" b="1" dirty="0"/>
              <a:t>	update </a:t>
            </a:r>
            <a:r>
              <a:rPr lang="en-US" sz="1800" i="1" dirty="0"/>
              <a:t>departments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800" b="1" dirty="0"/>
              <a:t>	     set</a:t>
            </a:r>
            <a:r>
              <a:rPr lang="en-US" sz="1800" dirty="0"/>
              <a:t> </a:t>
            </a:r>
            <a:r>
              <a:rPr lang="en-US" sz="1800" i="1" dirty="0"/>
              <a:t>head </a:t>
            </a:r>
            <a:r>
              <a:rPr lang="en-US" sz="1800" dirty="0"/>
              <a:t>= (</a:t>
            </a:r>
            <a:r>
              <a:rPr lang="en-US" sz="1800" b="1" dirty="0"/>
              <a:t>select </a:t>
            </a:r>
            <a:r>
              <a:rPr lang="en-US" sz="1800" i="1" dirty="0" err="1"/>
              <a:t>p.person_id</a:t>
            </a:r>
            <a:endParaRPr lang="en-US" sz="1800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800" b="1" dirty="0"/>
              <a:t>		                 from </a:t>
            </a:r>
            <a:r>
              <a:rPr lang="en-US" sz="1800" i="1" dirty="0"/>
              <a:t>people </a:t>
            </a:r>
            <a:r>
              <a:rPr lang="en-US" sz="1800" b="1" dirty="0"/>
              <a:t>as </a:t>
            </a:r>
            <a:r>
              <a:rPr lang="en-US" sz="1800" i="1" dirty="0"/>
              <a:t>p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sz="1800" b="1" dirty="0"/>
              <a:t>			     where </a:t>
            </a:r>
            <a:r>
              <a:rPr lang="en-US" sz="1800" i="1" dirty="0"/>
              <a:t>name </a:t>
            </a:r>
            <a:r>
              <a:rPr lang="en-US" sz="1800" dirty="0"/>
              <a:t>= `John’)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b="1" dirty="0"/>
              <a:t>	     where </a:t>
            </a:r>
            <a:r>
              <a:rPr lang="en-US" i="1" dirty="0"/>
              <a:t>name </a:t>
            </a:r>
            <a:r>
              <a:rPr lang="en-US" dirty="0"/>
              <a:t>= `CS’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User Generated Identifiers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7072"/>
            <a:ext cx="7734214" cy="5607050"/>
          </a:xfrm>
        </p:spPr>
        <p:txBody>
          <a:bodyPr/>
          <a:lstStyle/>
          <a:p>
            <a:r>
              <a:rPr lang="en-US" sz="1600" dirty="0"/>
              <a:t>The type of the object-identifier must be specified as part of the type definition of the referenced table, and</a:t>
            </a:r>
          </a:p>
          <a:p>
            <a:r>
              <a:rPr lang="en-US" sz="1600" dirty="0"/>
              <a:t>The table definition must specify that the reference is user generated</a:t>
            </a:r>
          </a:p>
          <a:p>
            <a:pPr>
              <a:buFont typeface="Monotype Sorts" charset="2"/>
              <a:buNone/>
            </a:pPr>
            <a:r>
              <a:rPr lang="en-US" sz="1600" b="1" dirty="0"/>
              <a:t>	        create type </a:t>
            </a:r>
            <a:r>
              <a:rPr lang="en-US" sz="1600" i="1" dirty="0"/>
              <a:t>Person</a:t>
            </a:r>
            <a:br>
              <a:rPr lang="en-US" sz="1600" i="1" dirty="0"/>
            </a:br>
            <a:r>
              <a:rPr lang="en-US" sz="1600" i="1" dirty="0"/>
              <a:t>            </a:t>
            </a:r>
            <a:r>
              <a:rPr lang="en-US" sz="1600" dirty="0"/>
              <a:t>(</a:t>
            </a:r>
            <a:r>
              <a:rPr lang="en-US" sz="1600" i="1" dirty="0"/>
              <a:t>name </a:t>
            </a:r>
            <a:r>
              <a:rPr lang="en-US" sz="1600" b="1" dirty="0" err="1"/>
              <a:t>varchar</a:t>
            </a:r>
            <a:r>
              <a:rPr lang="en-US" sz="1600" dirty="0"/>
              <a:t>(20)</a:t>
            </a:r>
            <a:br>
              <a:rPr lang="en-US" sz="1600" dirty="0"/>
            </a:br>
            <a:r>
              <a:rPr lang="en-US" sz="1600" dirty="0"/>
              <a:t>             </a:t>
            </a:r>
            <a:r>
              <a:rPr lang="en-US" sz="1600" i="1" dirty="0"/>
              <a:t>address </a:t>
            </a:r>
            <a:r>
              <a:rPr lang="en-US" sz="1600" b="1" dirty="0" err="1"/>
              <a:t>varchar</a:t>
            </a:r>
            <a:r>
              <a:rPr lang="en-US" sz="1600" dirty="0"/>
              <a:t>(20))</a:t>
            </a:r>
            <a:br>
              <a:rPr lang="en-US" sz="1600" dirty="0"/>
            </a:br>
            <a:r>
              <a:rPr lang="en-US" sz="1600" dirty="0"/>
              <a:t>           </a:t>
            </a:r>
            <a:r>
              <a:rPr lang="en-US" sz="1600" b="1" dirty="0"/>
              <a:t>ref using </a:t>
            </a:r>
            <a:r>
              <a:rPr lang="en-US" sz="1600" b="1" dirty="0" err="1"/>
              <a:t>varchar</a:t>
            </a:r>
            <a:r>
              <a:rPr lang="en-US" sz="1600" dirty="0"/>
              <a:t>(20)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create table </a:t>
            </a:r>
            <a:r>
              <a:rPr lang="en-US" sz="1600" i="1" dirty="0"/>
              <a:t>people </a:t>
            </a:r>
            <a:r>
              <a:rPr lang="en-US" sz="1600" b="1" dirty="0"/>
              <a:t>of </a:t>
            </a:r>
            <a:r>
              <a:rPr lang="en-US" sz="1600" i="1" dirty="0"/>
              <a:t>Person</a:t>
            </a:r>
            <a:br>
              <a:rPr lang="en-US" sz="1600" i="1" dirty="0"/>
            </a:br>
            <a:r>
              <a:rPr lang="en-US" sz="1600" i="1" dirty="0"/>
              <a:t>          </a:t>
            </a:r>
            <a:r>
              <a:rPr lang="en-US" sz="1600" b="1" dirty="0"/>
              <a:t>ref is </a:t>
            </a:r>
            <a:r>
              <a:rPr lang="en-US" sz="1600" i="1" dirty="0" err="1"/>
              <a:t>person_id</a:t>
            </a:r>
            <a:r>
              <a:rPr lang="en-US" sz="1600" i="1" dirty="0"/>
              <a:t> </a:t>
            </a:r>
            <a:r>
              <a:rPr lang="en-US" sz="1600" b="1" dirty="0"/>
              <a:t>user generated</a:t>
            </a:r>
          </a:p>
          <a:p>
            <a:r>
              <a:rPr lang="en-US" sz="1600" dirty="0"/>
              <a:t>When creating a tuple, we must provide a unique value for the identifier:</a:t>
            </a:r>
          </a:p>
          <a:p>
            <a:pPr lvl="1">
              <a:buFont typeface="Monotype Sorts" charset="2"/>
              <a:buNone/>
            </a:pPr>
            <a:r>
              <a:rPr lang="en-US" sz="1600" b="1" dirty="0"/>
              <a:t>       insert into </a:t>
            </a:r>
            <a:r>
              <a:rPr lang="en-US" sz="1600" i="1" dirty="0"/>
              <a:t>people </a:t>
            </a:r>
            <a:r>
              <a:rPr lang="en-US" sz="1600" dirty="0"/>
              <a:t>(</a:t>
            </a:r>
            <a:r>
              <a:rPr lang="en-US" sz="1600" i="1" dirty="0" err="1"/>
              <a:t>person_id</a:t>
            </a:r>
            <a:r>
              <a:rPr lang="en-US" sz="1600" i="1" dirty="0"/>
              <a:t>, name, address </a:t>
            </a:r>
            <a:r>
              <a:rPr lang="en-US" sz="1600" dirty="0"/>
              <a:t>)</a:t>
            </a:r>
            <a:r>
              <a:rPr lang="en-US" sz="1600" i="1" dirty="0"/>
              <a:t> </a:t>
            </a:r>
            <a:r>
              <a:rPr lang="en-US" sz="1600" b="1" dirty="0"/>
              <a:t>values</a:t>
            </a:r>
            <a:br>
              <a:rPr lang="en-US" sz="1600" b="1" dirty="0"/>
            </a:br>
            <a:r>
              <a:rPr lang="en-US" sz="1600" b="1" dirty="0"/>
              <a:t>      </a:t>
            </a:r>
            <a:r>
              <a:rPr lang="en-US" sz="1600" dirty="0"/>
              <a:t>(‘01284567’, ‘John’, `23 Coyote Run’)</a:t>
            </a:r>
          </a:p>
          <a:p>
            <a:r>
              <a:rPr lang="en-US" sz="1600" dirty="0"/>
              <a:t>We can then use the identifier value when inserting a tuple into</a:t>
            </a:r>
            <a:r>
              <a:rPr lang="en-US" sz="1600" b="1" dirty="0"/>
              <a:t> </a:t>
            </a:r>
            <a:r>
              <a:rPr lang="en-US" sz="1600" i="1" dirty="0"/>
              <a:t>departments</a:t>
            </a:r>
          </a:p>
          <a:p>
            <a:pPr lvl="1"/>
            <a:r>
              <a:rPr lang="en-US" sz="1600" dirty="0"/>
              <a:t>Avoids need for a separate query to retrieve the identifier:</a:t>
            </a:r>
          </a:p>
          <a:p>
            <a:pPr>
              <a:buFont typeface="Monotype Sorts" charset="2"/>
              <a:buNone/>
            </a:pPr>
            <a:r>
              <a:rPr lang="en-US" sz="1600" dirty="0"/>
              <a:t>	         </a:t>
            </a:r>
            <a:r>
              <a:rPr lang="en-US" sz="1600" b="1" dirty="0"/>
              <a:t>  insert into </a:t>
            </a:r>
            <a:r>
              <a:rPr lang="en-US" sz="1600" i="1" dirty="0"/>
              <a:t>departments</a:t>
            </a:r>
            <a:br>
              <a:rPr lang="en-US" sz="1600" i="1" dirty="0"/>
            </a:br>
            <a:r>
              <a:rPr lang="en-US" sz="1600" i="1" dirty="0"/>
              <a:t>           </a:t>
            </a:r>
            <a:r>
              <a:rPr lang="en-US" sz="1600" b="1" dirty="0"/>
              <a:t>values</a:t>
            </a:r>
            <a:r>
              <a:rPr lang="en-US" sz="1600" dirty="0"/>
              <a:t>(`CS’, `02184567’)</a:t>
            </a:r>
          </a:p>
          <a:p>
            <a:pPr>
              <a:buFont typeface="Monotype Sorts" charset="2"/>
              <a:buNone/>
            </a:pPr>
            <a:r>
              <a:rPr lang="en-US" sz="1600" b="1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User Generated Identifiers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7072"/>
            <a:ext cx="7734214" cy="5607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Can use an existing primary key value as the identifier: </a:t>
            </a:r>
          </a:p>
          <a:p>
            <a:pPr>
              <a:buFont typeface="Monotype Sorts" charset="2"/>
              <a:buNone/>
            </a:pPr>
            <a:r>
              <a:rPr lang="en-US" sz="1600" b="1" dirty="0"/>
              <a:t>	create type </a:t>
            </a:r>
            <a:r>
              <a:rPr lang="en-US" sz="1600" i="1" dirty="0"/>
              <a:t>Person</a:t>
            </a:r>
            <a:br>
              <a:rPr lang="en-US" sz="1600" i="1" dirty="0"/>
            </a:br>
            <a:r>
              <a:rPr lang="en-US" sz="1600" i="1" dirty="0"/>
              <a:t>      </a:t>
            </a:r>
            <a:r>
              <a:rPr lang="en-US" sz="1600" dirty="0"/>
              <a:t>(</a:t>
            </a:r>
            <a:r>
              <a:rPr lang="en-US" sz="1600" i="1" dirty="0"/>
              <a:t>name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(20) </a:t>
            </a:r>
            <a:r>
              <a:rPr lang="en-US" sz="1600" b="1" dirty="0"/>
              <a:t>primary key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i="1" dirty="0"/>
              <a:t>address </a:t>
            </a:r>
            <a:r>
              <a:rPr lang="en-US" sz="1600" b="1" dirty="0" err="1"/>
              <a:t>varchar</a:t>
            </a:r>
            <a:r>
              <a:rPr lang="en-US" sz="1600" dirty="0"/>
              <a:t>(20))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ref from </a:t>
            </a:r>
            <a:r>
              <a:rPr lang="en-US" sz="1600" dirty="0"/>
              <a:t>(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b="1" dirty="0"/>
              <a:t>create table </a:t>
            </a:r>
            <a:r>
              <a:rPr lang="en-US" sz="1600" i="1" dirty="0"/>
              <a:t>people </a:t>
            </a:r>
            <a:r>
              <a:rPr lang="en-US" sz="1600" b="1" dirty="0"/>
              <a:t>of </a:t>
            </a:r>
            <a:r>
              <a:rPr lang="en-US" sz="1600" i="1" dirty="0"/>
              <a:t>Person</a:t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dirty="0"/>
              <a:t>ref is </a:t>
            </a:r>
            <a:r>
              <a:rPr lang="en-US" sz="1600" i="1" dirty="0" err="1"/>
              <a:t>person_id</a:t>
            </a:r>
            <a:r>
              <a:rPr lang="en-US" sz="1600" i="1" dirty="0"/>
              <a:t> </a:t>
            </a:r>
            <a:r>
              <a:rPr lang="en-US" sz="1600" b="1" dirty="0"/>
              <a:t>derived</a:t>
            </a:r>
          </a:p>
          <a:p>
            <a:r>
              <a:rPr lang="en-US" sz="1600" dirty="0"/>
              <a:t>When inserting a tuple for </a:t>
            </a:r>
            <a:r>
              <a:rPr lang="en-US" sz="1600" i="1" dirty="0"/>
              <a:t>departments</a:t>
            </a:r>
            <a:r>
              <a:rPr lang="en-US" sz="1600" dirty="0"/>
              <a:t>, we can then use</a:t>
            </a:r>
          </a:p>
          <a:p>
            <a:pPr>
              <a:buFont typeface="Monotype Sorts" charset="2"/>
              <a:buNone/>
            </a:pPr>
            <a:r>
              <a:rPr lang="en-US" sz="1600" b="1" dirty="0"/>
              <a:t>	insert into </a:t>
            </a:r>
            <a:r>
              <a:rPr lang="en-US" sz="1600" i="1" dirty="0"/>
              <a:t>departments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    values</a:t>
            </a:r>
            <a:r>
              <a:rPr lang="en-US" sz="1600" dirty="0"/>
              <a:t>(`</a:t>
            </a:r>
            <a:r>
              <a:rPr lang="en-US" sz="1600" dirty="0" err="1"/>
              <a:t>CS’,`John</a:t>
            </a:r>
            <a:r>
              <a:rPr lang="en-US" sz="1600" dirty="0"/>
              <a:t>’)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b="1" dirty="0"/>
              <a:t>	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Path Expressions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5118"/>
            <a:ext cx="7638803" cy="500447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Find the names and addresses of the heads of all departments: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b="1" dirty="0"/>
              <a:t>		select </a:t>
            </a:r>
            <a:r>
              <a:rPr lang="en-US" i="1" dirty="0"/>
              <a:t>head </a:t>
            </a:r>
            <a:r>
              <a:rPr lang="en-US" dirty="0">
                <a:latin typeface="Tahoma" charset="0"/>
                <a:cs typeface="Tahoma" charset="0"/>
              </a:rPr>
              <a:t>–</a:t>
            </a:r>
            <a:r>
              <a:rPr lang="en-US" dirty="0">
                <a:latin typeface="Tahoma" charset="0"/>
              </a:rPr>
              <a:t>&gt;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head </a:t>
            </a:r>
            <a:r>
              <a:rPr lang="en-US" dirty="0">
                <a:latin typeface="Tahoma" charset="0"/>
                <a:cs typeface="Tahoma" charset="0"/>
              </a:rPr>
              <a:t>–</a:t>
            </a:r>
            <a:r>
              <a:rPr lang="en-US" dirty="0">
                <a:latin typeface="Tahoma" charset="0"/>
              </a:rPr>
              <a:t>&gt;</a:t>
            </a:r>
            <a:r>
              <a:rPr lang="en-US" i="1" dirty="0"/>
              <a:t>address</a:t>
            </a:r>
            <a:br>
              <a:rPr lang="en-US" i="1" dirty="0"/>
            </a:br>
            <a:r>
              <a:rPr lang="en-US" b="1" dirty="0"/>
              <a:t>	from </a:t>
            </a:r>
            <a:r>
              <a:rPr lang="en-US" i="1" dirty="0"/>
              <a:t>departments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An expression such as “head</a:t>
            </a:r>
            <a:r>
              <a:rPr lang="en-US" dirty="0">
                <a:latin typeface="Tahoma" charset="0"/>
                <a:cs typeface="Tahoma" charset="0"/>
              </a:rPr>
              <a:t>–</a:t>
            </a:r>
            <a:r>
              <a:rPr lang="en-US" dirty="0">
                <a:latin typeface="Tahoma" charset="0"/>
              </a:rPr>
              <a:t>&gt;</a:t>
            </a:r>
            <a:r>
              <a:rPr lang="en-US" dirty="0"/>
              <a:t>name” is called a </a:t>
            </a:r>
            <a:r>
              <a:rPr lang="en-US" b="1" dirty="0">
                <a:solidFill>
                  <a:srgbClr val="003399"/>
                </a:solidFill>
              </a:rPr>
              <a:t>path expression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Path expressions help avoid explicit joins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If department head were not a reference, a join of </a:t>
            </a:r>
            <a:r>
              <a:rPr lang="en-US" i="1" dirty="0"/>
              <a:t>departments</a:t>
            </a:r>
            <a:r>
              <a:rPr lang="en-US" dirty="0"/>
              <a:t> with </a:t>
            </a:r>
            <a:r>
              <a:rPr lang="en-US" i="1" dirty="0"/>
              <a:t>people</a:t>
            </a:r>
            <a:r>
              <a:rPr lang="en-US" dirty="0"/>
              <a:t> would be required to get at the address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Makes expressing the query much easier for the user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Implementing O-R Features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71212"/>
            <a:ext cx="7505638" cy="4903787"/>
          </a:xfrm>
        </p:spPr>
        <p:txBody>
          <a:bodyPr/>
          <a:lstStyle/>
          <a:p>
            <a:r>
              <a:rPr lang="en-US" dirty="0"/>
              <a:t>Similar to how E-R features are mapped onto relation schemas</a:t>
            </a:r>
          </a:p>
          <a:p>
            <a:r>
              <a:rPr lang="en-US" dirty="0" err="1"/>
              <a:t>Subtable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Each table stores primary key and those attributes defined in that table</a:t>
            </a:r>
          </a:p>
          <a:p>
            <a:pPr lvl="1">
              <a:buFont typeface="Monotype Sorts" charset="2"/>
              <a:buNone/>
            </a:pPr>
            <a:r>
              <a:rPr lang="en-US" dirty="0"/>
              <a:t>or,</a:t>
            </a:r>
          </a:p>
          <a:p>
            <a:pPr lvl="1"/>
            <a:r>
              <a:rPr lang="en-US" dirty="0"/>
              <a:t>Each table stores both locally defined and inherited attributes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Persistent Programming Languages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312156"/>
            <a:ext cx="7952977" cy="4903787"/>
          </a:xfrm>
        </p:spPr>
        <p:txBody>
          <a:bodyPr/>
          <a:lstStyle/>
          <a:p>
            <a:r>
              <a:rPr lang="en-US" sz="1800" dirty="0"/>
              <a:t>Languages extended with constructs to handle persistent data</a:t>
            </a:r>
          </a:p>
          <a:p>
            <a:r>
              <a:rPr lang="en-US" sz="1800" dirty="0"/>
              <a:t>Programmer can manipulate persistent data directly</a:t>
            </a:r>
          </a:p>
          <a:p>
            <a:pPr lvl="1"/>
            <a:r>
              <a:rPr lang="en-US" dirty="0"/>
              <a:t>no need to fetch it into memory and store it back to disk (unlike embedded SQL)</a:t>
            </a:r>
          </a:p>
          <a:p>
            <a:r>
              <a:rPr lang="en-US" sz="1800" dirty="0"/>
              <a:t>Persistent objects:</a:t>
            </a:r>
          </a:p>
          <a:p>
            <a:pPr lvl="1"/>
            <a:r>
              <a:rPr lang="en-US" b="1" dirty="0">
                <a:solidFill>
                  <a:srgbClr val="003399"/>
                </a:solidFill>
              </a:rPr>
              <a:t>Persistence by class</a:t>
            </a:r>
            <a:r>
              <a:rPr lang="en-US" dirty="0"/>
              <a:t> - explicit declaration of persistence</a:t>
            </a:r>
          </a:p>
          <a:p>
            <a:pPr lvl="1"/>
            <a:r>
              <a:rPr lang="en-US" b="1" dirty="0">
                <a:solidFill>
                  <a:srgbClr val="003399"/>
                </a:solidFill>
              </a:rPr>
              <a:t>Persistence by creation</a:t>
            </a:r>
            <a:r>
              <a:rPr lang="en-US" dirty="0"/>
              <a:t> - special syntax to create persistent objects</a:t>
            </a:r>
          </a:p>
          <a:p>
            <a:pPr lvl="1"/>
            <a:r>
              <a:rPr lang="en-US" b="1" dirty="0">
                <a:solidFill>
                  <a:srgbClr val="003399"/>
                </a:solidFill>
              </a:rPr>
              <a:t>Persistence by marking</a:t>
            </a:r>
            <a:r>
              <a:rPr lang="en-US" dirty="0"/>
              <a:t> - make objects persistent after creation </a:t>
            </a:r>
          </a:p>
          <a:p>
            <a:pPr lvl="1"/>
            <a:r>
              <a:rPr lang="en-US" b="1" dirty="0">
                <a:solidFill>
                  <a:srgbClr val="003399"/>
                </a:solidFill>
              </a:rPr>
              <a:t>Persistence by </a:t>
            </a:r>
            <a:r>
              <a:rPr lang="en-US" b="1" dirty="0" err="1">
                <a:solidFill>
                  <a:srgbClr val="003399"/>
                </a:solidFill>
              </a:rPr>
              <a:t>reachability</a:t>
            </a:r>
            <a:r>
              <a:rPr lang="en-US" dirty="0"/>
              <a:t> - object is persistent if it is declared explicitly to be so or is reachable from a persistent object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Object Identity and Pointers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2972"/>
            <a:ext cx="7576660" cy="4903787"/>
          </a:xfrm>
        </p:spPr>
        <p:txBody>
          <a:bodyPr/>
          <a:lstStyle/>
          <a:p>
            <a:r>
              <a:rPr lang="en-US" dirty="0"/>
              <a:t>Degrees of permanence of object identity</a:t>
            </a:r>
          </a:p>
          <a:p>
            <a:pPr lvl="1"/>
            <a:r>
              <a:rPr lang="en-US" b="1" dirty="0" err="1"/>
              <a:t>Intraprocedure</a:t>
            </a:r>
            <a:r>
              <a:rPr lang="en-US" dirty="0"/>
              <a:t>: only during execution of a single procedure</a:t>
            </a:r>
          </a:p>
          <a:p>
            <a:pPr lvl="1"/>
            <a:r>
              <a:rPr lang="en-US" b="1" dirty="0" err="1"/>
              <a:t>Intraprogram</a:t>
            </a:r>
            <a:r>
              <a:rPr lang="en-US" dirty="0"/>
              <a:t>: only during execution of a single program or query</a:t>
            </a:r>
          </a:p>
          <a:p>
            <a:pPr lvl="1"/>
            <a:r>
              <a:rPr lang="en-US" b="1" dirty="0" err="1"/>
              <a:t>Interprogram</a:t>
            </a:r>
            <a:r>
              <a:rPr lang="en-US" dirty="0"/>
              <a:t>: across program executions, but not if data-storage format on disk changes</a:t>
            </a:r>
          </a:p>
          <a:p>
            <a:pPr lvl="1"/>
            <a:r>
              <a:rPr lang="en-US" b="1" dirty="0"/>
              <a:t>Persistent</a:t>
            </a:r>
            <a:r>
              <a:rPr lang="en-US" dirty="0"/>
              <a:t>: </a:t>
            </a:r>
            <a:r>
              <a:rPr lang="en-US" dirty="0" err="1"/>
              <a:t>interprogram</a:t>
            </a:r>
            <a:r>
              <a:rPr lang="en-US" dirty="0"/>
              <a:t>, plus persistent across data reorganizations</a:t>
            </a:r>
          </a:p>
          <a:p>
            <a:r>
              <a:rPr lang="en-US" dirty="0"/>
              <a:t>Persistent versions of C++ and Java have been implemented</a:t>
            </a:r>
          </a:p>
          <a:p>
            <a:pPr lvl="1"/>
            <a:r>
              <a:rPr lang="en-US" dirty="0"/>
              <a:t>C++</a:t>
            </a:r>
          </a:p>
          <a:p>
            <a:pPr lvl="2"/>
            <a:r>
              <a:rPr lang="en-US" dirty="0"/>
              <a:t>ODMG C++</a:t>
            </a:r>
          </a:p>
          <a:p>
            <a:pPr lvl="2"/>
            <a:r>
              <a:rPr lang="en-US" dirty="0" err="1"/>
              <a:t>ObjectStore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dirty="0"/>
              <a:t>Java Database Objects (JDO)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Object-Relational Data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the relational data model by including object orientation and constructs to deal with added data types.</a:t>
            </a:r>
          </a:p>
          <a:p>
            <a:r>
              <a:rPr lang="en-US" dirty="0"/>
              <a:t>Allow attributes of tuples to have complex types, including non-atomic values such as nested relations.</a:t>
            </a:r>
          </a:p>
          <a:p>
            <a:r>
              <a:rPr lang="en-US" dirty="0"/>
              <a:t>Preserve relational foundations, in particular the declarative access to data, while extending modeling power.</a:t>
            </a:r>
          </a:p>
          <a:p>
            <a:r>
              <a:rPr lang="en-US" dirty="0"/>
              <a:t>Upward compatibility with existing relational languages.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ffectLst/>
              </a:rPr>
              <a:t>Persistent C++ Systems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57564"/>
            <a:ext cx="7638803" cy="4903787"/>
          </a:xfrm>
        </p:spPr>
        <p:txBody>
          <a:bodyPr/>
          <a:lstStyle/>
          <a:p>
            <a:r>
              <a:rPr lang="en-US" sz="1600" dirty="0"/>
              <a:t>Extensions of C++ language to support persistent storage of objects</a:t>
            </a:r>
          </a:p>
          <a:p>
            <a:r>
              <a:rPr lang="en-US" sz="1700" dirty="0"/>
              <a:t>Several</a:t>
            </a:r>
            <a:r>
              <a:rPr lang="en-US" sz="1600" dirty="0"/>
              <a:t> proposals, ODMG standard proposed, but not much action of late</a:t>
            </a:r>
          </a:p>
          <a:p>
            <a:pPr lvl="1"/>
            <a:r>
              <a:rPr lang="en-US" sz="1600" b="1" dirty="0"/>
              <a:t>persistent pointers</a:t>
            </a:r>
            <a:r>
              <a:rPr lang="en-US" sz="1600" dirty="0"/>
              <a:t>: e.g. </a:t>
            </a:r>
            <a:r>
              <a:rPr lang="en-US" sz="1600" dirty="0" err="1"/>
              <a:t>d_Ref</a:t>
            </a:r>
            <a:r>
              <a:rPr lang="en-US" sz="1600" dirty="0"/>
              <a:t>&lt;T&gt;</a:t>
            </a:r>
          </a:p>
          <a:p>
            <a:pPr lvl="1"/>
            <a:r>
              <a:rPr lang="en-US" sz="1600" b="1" dirty="0"/>
              <a:t>creation of persistent objects</a:t>
            </a:r>
            <a:r>
              <a:rPr lang="en-US" sz="1600" dirty="0"/>
              <a:t>: e.g. new (db) T()</a:t>
            </a:r>
          </a:p>
          <a:p>
            <a:pPr lvl="1"/>
            <a:r>
              <a:rPr lang="en-US" sz="1600" b="1" dirty="0"/>
              <a:t>Class extents</a:t>
            </a:r>
            <a:r>
              <a:rPr lang="en-US" sz="1600" dirty="0"/>
              <a:t>: access to all persistent objects of a particular class</a:t>
            </a:r>
          </a:p>
          <a:p>
            <a:pPr lvl="1"/>
            <a:r>
              <a:rPr lang="en-US" sz="1600" b="1" dirty="0"/>
              <a:t>Relationships: </a:t>
            </a:r>
            <a:r>
              <a:rPr lang="en-US" sz="1600" dirty="0"/>
              <a:t>Represented by pointers stored in related objects</a:t>
            </a:r>
          </a:p>
          <a:p>
            <a:pPr lvl="2"/>
            <a:r>
              <a:rPr lang="en-US" sz="1600" dirty="0"/>
              <a:t>Issue: consistency of pointers</a:t>
            </a:r>
          </a:p>
          <a:p>
            <a:pPr lvl="2"/>
            <a:r>
              <a:rPr lang="en-US" sz="1600" dirty="0"/>
              <a:t>Solution: extension to type system to automatically maintain back-references</a:t>
            </a:r>
          </a:p>
          <a:p>
            <a:pPr lvl="1"/>
            <a:r>
              <a:rPr lang="en-US" sz="1600" b="1" dirty="0" err="1"/>
              <a:t>Iterator</a:t>
            </a:r>
            <a:r>
              <a:rPr lang="en-US" sz="1600" b="1" dirty="0"/>
              <a:t> interface</a:t>
            </a:r>
          </a:p>
          <a:p>
            <a:pPr lvl="1"/>
            <a:r>
              <a:rPr lang="en-US" sz="1600" b="1" dirty="0"/>
              <a:t>Transactions</a:t>
            </a:r>
          </a:p>
          <a:p>
            <a:pPr lvl="1"/>
            <a:r>
              <a:rPr lang="en-US" sz="1600" b="1" dirty="0"/>
              <a:t>Updates: </a:t>
            </a:r>
            <a:r>
              <a:rPr lang="en-US" sz="1600" dirty="0" err="1"/>
              <a:t>mark_modified</a:t>
            </a:r>
            <a:r>
              <a:rPr lang="en-US" sz="1600" dirty="0"/>
              <a:t>() function to tell system that a persistent object that was fetched into memory has been updated</a:t>
            </a:r>
            <a:endParaRPr lang="en-US" sz="1600" b="1" dirty="0"/>
          </a:p>
          <a:p>
            <a:pPr lvl="1"/>
            <a:r>
              <a:rPr lang="en-US" sz="1600" b="1" dirty="0"/>
              <a:t>Query language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ffectLst/>
              </a:rPr>
              <a:t>Persistent Java Systems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8380"/>
            <a:ext cx="7745335" cy="523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Standard for adding persistence to Java : </a:t>
            </a:r>
            <a:r>
              <a:rPr lang="en-US" sz="1600" b="1" dirty="0">
                <a:solidFill>
                  <a:srgbClr val="003399"/>
                </a:solidFill>
              </a:rPr>
              <a:t>Java Database Objects (JDO)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Persistence by </a:t>
            </a:r>
            <a:r>
              <a:rPr lang="en-US" sz="1600" dirty="0" err="1"/>
              <a:t>reachability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Byte code enhancement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Classes separately declared as persistent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Byte code modifier program modifies class byte code to support persistence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E.g., Fetch object on demand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Mark modified objects to be written back to database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Database mapping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Allows objects to be stored in a relational database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Class extents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Single reference type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no difference between in-memory pointer and persistent pointer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Implementation technique based on </a:t>
            </a:r>
            <a:r>
              <a:rPr lang="en-US" sz="1600" b="1" dirty="0">
                <a:solidFill>
                  <a:srgbClr val="003399"/>
                </a:solidFill>
              </a:rPr>
              <a:t>hollow objects</a:t>
            </a:r>
            <a:r>
              <a:rPr lang="en-US" sz="1600" b="1" dirty="0"/>
              <a:t> </a:t>
            </a:r>
            <a:r>
              <a:rPr lang="en-US" sz="1600" dirty="0"/>
              <a:t>(a.k.a. </a:t>
            </a:r>
            <a:r>
              <a:rPr lang="en-US" sz="1600" b="1" dirty="0">
                <a:solidFill>
                  <a:srgbClr val="003399"/>
                </a:solidFill>
              </a:rPr>
              <a:t>pointer </a:t>
            </a:r>
            <a:r>
              <a:rPr lang="en-US" sz="1600" b="1" dirty="0" err="1">
                <a:solidFill>
                  <a:srgbClr val="003399"/>
                </a:solidFill>
              </a:rPr>
              <a:t>swizzling</a:t>
            </a:r>
            <a:r>
              <a:rPr lang="en-US" sz="1600" dirty="0"/>
              <a:t>)</a:t>
            </a:r>
            <a:endParaRPr lang="en-US" sz="1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effectLst/>
              </a:rPr>
              <a:t>Object-Relational Mapping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8485"/>
            <a:ext cx="7707313" cy="47990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3399"/>
                </a:solidFill>
              </a:rPr>
              <a:t>Object-Relational Mapping (ORM)</a:t>
            </a:r>
            <a:r>
              <a:rPr lang="en-US" dirty="0"/>
              <a:t> systems built on top of traditional relational databases</a:t>
            </a:r>
          </a:p>
          <a:p>
            <a:pPr>
              <a:lnSpc>
                <a:spcPct val="90000"/>
              </a:lnSpc>
            </a:pPr>
            <a:r>
              <a:rPr lang="en-US" dirty="0"/>
              <a:t>Implementor provides a mapping from objects to relations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Objects are purely transient, no permanent object identity</a:t>
            </a:r>
          </a:p>
          <a:p>
            <a:pPr>
              <a:lnSpc>
                <a:spcPct val="90000"/>
              </a:lnSpc>
            </a:pPr>
            <a:r>
              <a:rPr lang="en-US" dirty="0"/>
              <a:t>Objects can be retried from database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uses mapping to fetch relevant data from relations and construct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Updated objects are stored back in database by generating corresponding update/insert/delete statements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3399"/>
                </a:solidFill>
              </a:rPr>
              <a:t>Hibernate</a:t>
            </a:r>
            <a:r>
              <a:rPr lang="en-US" dirty="0"/>
              <a:t> ORM system is widely used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described in Section 9.4.2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API to start/end transactions, fetch objects, </a:t>
            </a:r>
            <a:r>
              <a:rPr lang="en-US" dirty="0" err="1"/>
              <a:t>etc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Provides query language operating </a:t>
            </a:r>
            <a:r>
              <a:rPr lang="en-US" dirty="0" err="1"/>
              <a:t>direcly</a:t>
            </a:r>
            <a:r>
              <a:rPr lang="en-US" dirty="0"/>
              <a:t> on object model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queries translated to SQL</a:t>
            </a:r>
          </a:p>
          <a:p>
            <a:pPr>
              <a:lnSpc>
                <a:spcPct val="90000"/>
              </a:lnSpc>
            </a:pPr>
            <a:r>
              <a:rPr lang="en-US" dirty="0"/>
              <a:t>Limitations: overheads, especially for bulk updates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Comparison of O-O and O-R Databases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740650" cy="47082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Relational systems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simple data types, powerful query languages, high protection.</a:t>
            </a:r>
          </a:p>
          <a:p>
            <a:pPr>
              <a:lnSpc>
                <a:spcPct val="90000"/>
              </a:lnSpc>
            </a:pPr>
            <a:r>
              <a:rPr lang="en-US" b="1" dirty="0"/>
              <a:t>Persistent-programming-language-based OODBs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complex data types, integration with programming language, high performance.</a:t>
            </a:r>
          </a:p>
          <a:p>
            <a:pPr>
              <a:lnSpc>
                <a:spcPct val="90000"/>
              </a:lnSpc>
            </a:pPr>
            <a:r>
              <a:rPr lang="en-US" b="1" dirty="0"/>
              <a:t>Object-relational systems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complex data types, powerful query languages, high protection.</a:t>
            </a:r>
          </a:p>
          <a:p>
            <a:pPr>
              <a:lnSpc>
                <a:spcPct val="90000"/>
              </a:lnSpc>
            </a:pPr>
            <a:r>
              <a:rPr lang="en-US" b="1" dirty="0"/>
              <a:t>Object-relational mapping systems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complex data types integrated with programming language, but built as a layer on top of a relational database system</a:t>
            </a:r>
          </a:p>
          <a:p>
            <a:pPr>
              <a:lnSpc>
                <a:spcPct val="90000"/>
              </a:lnSpc>
            </a:pPr>
            <a:r>
              <a:rPr lang="en-US" dirty="0"/>
              <a:t>Note: Many real systems blur these boundaries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persistent programming language built as a wrapper on a relational database offers first two benefits, but may have poor performance.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29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Complex Data Types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9988"/>
            <a:ext cx="7612169" cy="4138612"/>
          </a:xfrm>
        </p:spPr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Permit non-atomic domains (atomic </a:t>
            </a:r>
            <a:r>
              <a:rPr lang="en-US" dirty="0">
                <a:sym typeface="Symbol" charset="2"/>
              </a:rPr>
              <a:t> indivisible)</a:t>
            </a:r>
          </a:p>
          <a:p>
            <a:pPr lvl="1"/>
            <a:r>
              <a:rPr lang="en-US" dirty="0">
                <a:sym typeface="Symbol" charset="2"/>
              </a:rPr>
              <a:t>Example of non-atomic domain:  set of integers</a:t>
            </a:r>
            <a:r>
              <a:rPr lang="en-US" dirty="0" smtClean="0">
                <a:sym typeface="Symbol" charset="2"/>
              </a:rPr>
              <a:t>, or </a:t>
            </a:r>
            <a:r>
              <a:rPr lang="en-US" dirty="0">
                <a:sym typeface="Symbol" charset="2"/>
              </a:rPr>
              <a:t>set of tuples</a:t>
            </a:r>
          </a:p>
          <a:p>
            <a:pPr lvl="1"/>
            <a:r>
              <a:rPr lang="en-US" dirty="0">
                <a:sym typeface="Symbol" charset="2"/>
              </a:rPr>
              <a:t>Allows more intuitive modeling for applications with complex data</a:t>
            </a:r>
          </a:p>
          <a:p>
            <a:r>
              <a:rPr lang="en-US" dirty="0"/>
              <a:t>Intuitive definition: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relations whenever we allow atomic (scalar) values — relations within relations</a:t>
            </a:r>
          </a:p>
          <a:p>
            <a:pPr lvl="1"/>
            <a:r>
              <a:rPr lang="en-US" dirty="0"/>
              <a:t>Retains mathematical foundation of relational model </a:t>
            </a:r>
          </a:p>
          <a:p>
            <a:pPr lvl="1"/>
            <a:r>
              <a:rPr lang="en-US" dirty="0"/>
              <a:t>Violates first normal 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Nested Relation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963"/>
            <a:ext cx="7736458" cy="3016250"/>
          </a:xfrm>
        </p:spPr>
        <p:txBody>
          <a:bodyPr/>
          <a:lstStyle/>
          <a:p>
            <a:r>
              <a:rPr lang="en-US" dirty="0"/>
              <a:t>Example:  library information system</a:t>
            </a:r>
          </a:p>
          <a:p>
            <a:r>
              <a:rPr lang="en-US" dirty="0"/>
              <a:t>Each book has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itle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list (array) of authors,</a:t>
            </a:r>
          </a:p>
          <a:p>
            <a:pPr lvl="1"/>
            <a:r>
              <a:rPr lang="en-US" dirty="0"/>
              <a:t>Publisher, with subfields </a:t>
            </a:r>
            <a:r>
              <a:rPr lang="en-US" i="1" dirty="0"/>
              <a:t>name</a:t>
            </a:r>
            <a:r>
              <a:rPr lang="en-US" dirty="0"/>
              <a:t> and </a:t>
            </a:r>
            <a:r>
              <a:rPr lang="en-US" i="1" dirty="0"/>
              <a:t>branch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keywords</a:t>
            </a:r>
          </a:p>
          <a:p>
            <a:r>
              <a:rPr lang="en-US" dirty="0"/>
              <a:t>Non-1NF relation </a:t>
            </a:r>
            <a:r>
              <a:rPr lang="en-US" i="1" dirty="0"/>
              <a:t>books</a:t>
            </a:r>
            <a:endParaRPr lang="en-US" dirty="0"/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0431" y="3628306"/>
            <a:ext cx="6748380" cy="105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4NF Decomposition of Nested Relation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4395"/>
            <a:ext cx="3462456" cy="5249862"/>
          </a:xfrm>
        </p:spPr>
        <p:txBody>
          <a:bodyPr/>
          <a:lstStyle/>
          <a:p>
            <a:r>
              <a:rPr lang="en-US" dirty="0">
                <a:sym typeface="Monotype Sorts" charset="2"/>
              </a:rPr>
              <a:t>Suppose for simplicity that title uniquely identifies a book</a:t>
            </a:r>
          </a:p>
          <a:p>
            <a:pPr lvl="1"/>
            <a:r>
              <a:rPr lang="en-US" dirty="0">
                <a:sym typeface="Monotype Sorts" charset="2"/>
              </a:rPr>
              <a:t>In real world ISBN is a unique identifier </a:t>
            </a:r>
          </a:p>
          <a:p>
            <a:r>
              <a:rPr lang="en-US" dirty="0">
                <a:sym typeface="Monotype Sorts" charset="2"/>
              </a:rPr>
              <a:t>Decompose </a:t>
            </a:r>
            <a:r>
              <a:rPr lang="en-US" i="1" dirty="0">
                <a:sym typeface="Monotype Sorts" charset="2"/>
              </a:rPr>
              <a:t>books </a:t>
            </a:r>
            <a:r>
              <a:rPr lang="en-US" dirty="0">
                <a:sym typeface="Monotype Sorts" charset="2"/>
              </a:rPr>
              <a:t>into 4NF using the schemas:</a:t>
            </a:r>
          </a:p>
          <a:p>
            <a:pPr lvl="1"/>
            <a:r>
              <a:rPr lang="en-US" dirty="0">
                <a:sym typeface="Monotype Sorts" charset="2"/>
              </a:rPr>
              <a:t>(</a:t>
            </a:r>
            <a:r>
              <a:rPr lang="en-US" i="1" dirty="0">
                <a:sym typeface="Monotype Sorts" charset="2"/>
              </a:rPr>
              <a:t>title, author, position</a:t>
            </a:r>
            <a:r>
              <a:rPr lang="en-US" dirty="0">
                <a:sym typeface="Monotype Sorts" charset="2"/>
              </a:rPr>
              <a:t>)</a:t>
            </a:r>
            <a:endParaRPr lang="en-US" i="1" dirty="0">
              <a:sym typeface="Monotype Sorts" charset="2"/>
            </a:endParaRPr>
          </a:p>
          <a:p>
            <a:pPr lvl="1"/>
            <a:r>
              <a:rPr lang="en-US" dirty="0">
                <a:sym typeface="Monotype Sorts" charset="2"/>
              </a:rPr>
              <a:t>(</a:t>
            </a:r>
            <a:r>
              <a:rPr lang="en-US" i="1" dirty="0">
                <a:sym typeface="Monotype Sorts" charset="2"/>
              </a:rPr>
              <a:t>title, keyword </a:t>
            </a:r>
            <a:r>
              <a:rPr lang="en-US" dirty="0">
                <a:sym typeface="Monotype Sorts" charset="2"/>
              </a:rPr>
              <a:t>)</a:t>
            </a:r>
            <a:endParaRPr lang="en-US" i="1" dirty="0">
              <a:sym typeface="Monotype Sorts" charset="2"/>
            </a:endParaRPr>
          </a:p>
          <a:p>
            <a:pPr lvl="1"/>
            <a:r>
              <a:rPr lang="en-US" dirty="0">
                <a:sym typeface="Monotype Sorts" charset="2"/>
              </a:rPr>
              <a:t>(</a:t>
            </a:r>
            <a:r>
              <a:rPr lang="en-US" i="1" dirty="0">
                <a:sym typeface="Monotype Sorts" charset="2"/>
              </a:rPr>
              <a:t>title, pub-name, pub-branch </a:t>
            </a:r>
            <a:r>
              <a:rPr lang="en-US" dirty="0">
                <a:sym typeface="Monotype Sorts" charset="2"/>
              </a:rPr>
              <a:t>)</a:t>
            </a:r>
          </a:p>
          <a:p>
            <a:r>
              <a:rPr lang="en-US" dirty="0"/>
              <a:t>4NF design requires users to include joins in their queries.</a:t>
            </a:r>
          </a:p>
        </p:txBody>
      </p:sp>
      <p:pic>
        <p:nvPicPr>
          <p:cNvPr id="256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3222" y="1200997"/>
            <a:ext cx="3836253" cy="468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Types and SQL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1680"/>
            <a:ext cx="7754213" cy="43983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Extensions introduced in SQL:1999 to support complex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Collection and large object types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Nested relations are an example of collection types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Structured types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Nested record structures like composite attributes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Inheritance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Object orientation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Including object identifiers and references</a:t>
            </a:r>
          </a:p>
          <a:p>
            <a:pPr>
              <a:lnSpc>
                <a:spcPct val="90000"/>
              </a:lnSpc>
            </a:pPr>
            <a:r>
              <a:rPr lang="en-US" dirty="0"/>
              <a:t>Not fully implemented in any database system currently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some features are present in each of the major commercial database systems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Read the manual of your database system to see what it supports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Structured Types and Inheritance in SQL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16000"/>
            <a:ext cx="7766050" cy="5346700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sz="1600" b="1" dirty="0">
                <a:solidFill>
                  <a:srgbClr val="003399"/>
                </a:solidFill>
              </a:rPr>
              <a:t>Structured types</a:t>
            </a:r>
            <a:r>
              <a:rPr lang="en-US" sz="1600" dirty="0"/>
              <a:t> (a.k.a. </a:t>
            </a:r>
            <a:r>
              <a:rPr lang="en-US" sz="1600" b="1" dirty="0">
                <a:solidFill>
                  <a:srgbClr val="003399"/>
                </a:solidFill>
              </a:rPr>
              <a:t>user-defined types</a:t>
            </a:r>
            <a:r>
              <a:rPr lang="en-US" sz="1600" dirty="0"/>
              <a:t>) can be declared and used in SQL</a:t>
            </a:r>
          </a:p>
          <a:p>
            <a:pPr>
              <a:buFont typeface="Monotype Sorts" charset="2"/>
              <a:buNone/>
              <a:tabLst>
                <a:tab pos="625475" algn="l"/>
              </a:tabLst>
            </a:pPr>
            <a:r>
              <a:rPr lang="en-US" sz="1600" b="1" dirty="0"/>
              <a:t> 	    create type </a:t>
            </a:r>
            <a:r>
              <a:rPr lang="en-US" sz="1600" i="1" dirty="0"/>
              <a:t>Name</a:t>
            </a:r>
            <a:r>
              <a:rPr lang="en-US" sz="1600" b="1" dirty="0"/>
              <a:t> as</a:t>
            </a:r>
            <a:br>
              <a:rPr lang="en-US" sz="1600" b="1" dirty="0"/>
            </a:br>
            <a:r>
              <a:rPr lang="en-US" sz="1600" b="1" dirty="0"/>
              <a:t>	    </a:t>
            </a:r>
            <a:r>
              <a:rPr lang="en-US" sz="1600" dirty="0"/>
              <a:t>(first</a:t>
            </a:r>
            <a:r>
              <a:rPr lang="en-US" sz="1600" i="1" dirty="0"/>
              <a:t>name</a:t>
            </a:r>
            <a:r>
              <a:rPr lang="en-US" sz="1600" dirty="0"/>
              <a:t>          </a:t>
            </a:r>
            <a:r>
              <a:rPr lang="en-US" sz="1600" b="1" dirty="0"/>
              <a:t>varchar</a:t>
            </a:r>
            <a:r>
              <a:rPr lang="en-US" sz="1600" dirty="0"/>
              <a:t>(20),</a:t>
            </a:r>
            <a:br>
              <a:rPr lang="en-US" sz="1600" dirty="0"/>
            </a:br>
            <a:r>
              <a:rPr lang="en-US" sz="1600" dirty="0"/>
              <a:t>	     </a:t>
            </a:r>
            <a:r>
              <a:rPr lang="en-US" sz="1600" i="1" dirty="0"/>
              <a:t>lastname           </a:t>
            </a:r>
            <a:r>
              <a:rPr lang="en-US" sz="1600" b="1" dirty="0"/>
              <a:t>varchar</a:t>
            </a:r>
            <a:r>
              <a:rPr lang="en-US" sz="1600" dirty="0"/>
              <a:t>(20))</a:t>
            </a:r>
            <a:br>
              <a:rPr lang="en-US" sz="1600" dirty="0"/>
            </a:br>
            <a:r>
              <a:rPr lang="en-US" sz="1600" dirty="0"/>
              <a:t>    		</a:t>
            </a:r>
            <a:r>
              <a:rPr lang="en-US" sz="1600" b="1" dirty="0"/>
              <a:t>final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dirty="0"/>
              <a:t>		</a:t>
            </a:r>
            <a:r>
              <a:rPr lang="en-US" sz="1600" b="1" dirty="0"/>
              <a:t>create type </a:t>
            </a:r>
            <a:r>
              <a:rPr lang="en-US" sz="1600" i="1" dirty="0"/>
              <a:t>Address </a:t>
            </a:r>
            <a:r>
              <a:rPr lang="en-US" sz="1600" b="1" dirty="0"/>
              <a:t>as</a:t>
            </a:r>
            <a:br>
              <a:rPr lang="en-US" sz="1600" b="1" dirty="0"/>
            </a:br>
            <a:r>
              <a:rPr lang="en-US" sz="1600" dirty="0"/>
              <a:t>	    (</a:t>
            </a:r>
            <a:r>
              <a:rPr lang="en-US" sz="1600" i="1" dirty="0"/>
              <a:t>street          </a:t>
            </a:r>
            <a:r>
              <a:rPr lang="en-US" sz="1600" b="1" dirty="0"/>
              <a:t>varchar</a:t>
            </a:r>
            <a:r>
              <a:rPr lang="en-US" sz="1600" dirty="0"/>
              <a:t>(20),</a:t>
            </a:r>
            <a:br>
              <a:rPr lang="en-US" sz="1600" dirty="0"/>
            </a:br>
            <a:r>
              <a:rPr lang="en-US" sz="1600" dirty="0"/>
              <a:t>	     </a:t>
            </a:r>
            <a:r>
              <a:rPr lang="en-US" sz="1600" i="1" dirty="0"/>
              <a:t>city	   </a:t>
            </a:r>
            <a:r>
              <a:rPr lang="en-US" sz="1600" b="1" dirty="0"/>
              <a:t>varchar</a:t>
            </a:r>
            <a:r>
              <a:rPr lang="en-US" sz="1600" dirty="0"/>
              <a:t>(20),</a:t>
            </a:r>
            <a:br>
              <a:rPr lang="en-US" sz="1600" dirty="0"/>
            </a:br>
            <a:r>
              <a:rPr lang="en-US" sz="1600" dirty="0"/>
              <a:t>	     </a:t>
            </a:r>
            <a:r>
              <a:rPr lang="en-US" sz="1600" i="1" dirty="0"/>
              <a:t>zipcode	  </a:t>
            </a:r>
            <a:r>
              <a:rPr lang="en-US" sz="1600" b="1" dirty="0"/>
              <a:t>varchar</a:t>
            </a:r>
            <a:r>
              <a:rPr lang="en-US" sz="1600" dirty="0"/>
              <a:t>(20))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dirty="0"/>
              <a:t>			</a:t>
            </a:r>
            <a:r>
              <a:rPr lang="en-US" sz="1600" b="1" dirty="0"/>
              <a:t>not final</a:t>
            </a:r>
            <a:endParaRPr lang="en-US" sz="1600" dirty="0"/>
          </a:p>
          <a:p>
            <a:pPr lvl="1">
              <a:tabLst>
                <a:tab pos="625475" algn="l"/>
              </a:tabLst>
            </a:pPr>
            <a:r>
              <a:rPr lang="en-US" sz="1600" dirty="0"/>
              <a:t>Note: </a:t>
            </a:r>
            <a:r>
              <a:rPr lang="en-US" sz="1600" b="1" dirty="0"/>
              <a:t>final </a:t>
            </a:r>
            <a:r>
              <a:rPr lang="en-US" sz="1600" dirty="0"/>
              <a:t>and</a:t>
            </a:r>
            <a:r>
              <a:rPr lang="en-US" sz="1600" b="1" dirty="0"/>
              <a:t> not final </a:t>
            </a:r>
            <a:r>
              <a:rPr lang="en-US" sz="1600" dirty="0"/>
              <a:t> indicate whether subtypes can be created</a:t>
            </a:r>
          </a:p>
          <a:p>
            <a:pPr>
              <a:tabLst>
                <a:tab pos="625475" algn="l"/>
              </a:tabLst>
            </a:pPr>
            <a:r>
              <a:rPr lang="en-US" sz="1600" dirty="0"/>
              <a:t>Structured types can be used to create tables with composite attributes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b="1" dirty="0"/>
              <a:t>            create table </a:t>
            </a:r>
            <a:r>
              <a:rPr lang="en-US" sz="1600" i="1" dirty="0"/>
              <a:t>person </a:t>
            </a:r>
            <a:r>
              <a:rPr lang="en-US" sz="1600" dirty="0"/>
              <a:t>(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dirty="0"/>
              <a:t>			</a:t>
            </a:r>
            <a:r>
              <a:rPr lang="en-US" sz="1600" i="1" dirty="0"/>
              <a:t>name	Name,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i="1" dirty="0"/>
              <a:t>			address	Address,</a:t>
            </a:r>
          </a:p>
          <a:p>
            <a:pPr>
              <a:lnSpc>
                <a:spcPct val="60000"/>
              </a:lnSpc>
              <a:buFont typeface="Monotype Sorts" charset="2"/>
              <a:buNone/>
              <a:tabLst>
                <a:tab pos="625475" algn="l"/>
              </a:tabLst>
            </a:pPr>
            <a:r>
              <a:rPr lang="en-US" sz="1600" i="1" dirty="0"/>
              <a:t>			</a:t>
            </a:r>
            <a:r>
              <a:rPr lang="en-US" sz="1600" i="1" dirty="0" err="1"/>
              <a:t>dateOfBirth</a:t>
            </a:r>
            <a:r>
              <a:rPr lang="en-US" sz="1600" dirty="0"/>
              <a:t> </a:t>
            </a:r>
            <a:r>
              <a:rPr lang="en-US" sz="1600" b="1" dirty="0"/>
              <a:t>date</a:t>
            </a:r>
            <a:r>
              <a:rPr lang="en-US" sz="1600" dirty="0"/>
              <a:t>)</a:t>
            </a:r>
          </a:p>
          <a:p>
            <a:pPr>
              <a:lnSpc>
                <a:spcPct val="60000"/>
              </a:lnSpc>
              <a:tabLst>
                <a:tab pos="625475" algn="l"/>
              </a:tabLst>
            </a:pPr>
            <a:r>
              <a:rPr lang="en-US" sz="1600" dirty="0"/>
              <a:t>Dot notation used to reference components: </a:t>
            </a:r>
            <a:r>
              <a:rPr lang="en-US" sz="1600" i="1" dirty="0" err="1"/>
              <a:t>name.firstname</a:t>
            </a:r>
            <a:endParaRPr lang="en-US" sz="1600" i="1" dirty="0"/>
          </a:p>
          <a:p>
            <a:pPr lvl="1">
              <a:buFont typeface="Monotype Sorts" charset="2"/>
              <a:buNone/>
              <a:tabLst>
                <a:tab pos="625475" algn="l"/>
              </a:tabLst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Structured Types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5105400"/>
          </a:xfrm>
        </p:spPr>
        <p:txBody>
          <a:bodyPr/>
          <a:lstStyle/>
          <a:p>
            <a:r>
              <a:rPr lang="en-US" b="1" dirty="0">
                <a:solidFill>
                  <a:srgbClr val="003399"/>
                </a:solidFill>
              </a:rPr>
              <a:t>User-defined row types</a:t>
            </a:r>
          </a:p>
          <a:p>
            <a:pPr lvl="1">
              <a:buFont typeface="Monotype Sorts" charset="2"/>
              <a:buNone/>
            </a:pPr>
            <a:r>
              <a:rPr lang="en-US" b="1" dirty="0"/>
              <a:t>create type</a:t>
            </a:r>
            <a:r>
              <a:rPr lang="en-US" dirty="0"/>
              <a:t> </a:t>
            </a:r>
            <a:r>
              <a:rPr lang="en-US" i="1" dirty="0" err="1"/>
              <a:t>PersonType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(</a:t>
            </a:r>
            <a:br>
              <a:rPr lang="en-US" dirty="0"/>
            </a:br>
            <a:r>
              <a:rPr lang="en-US" i="1" dirty="0"/>
              <a:t>name </a:t>
            </a:r>
            <a:r>
              <a:rPr lang="en-US" i="1" dirty="0" err="1"/>
              <a:t>Name</a:t>
            </a:r>
            <a:r>
              <a:rPr lang="en-US" i="1" dirty="0"/>
              <a:t>,</a:t>
            </a:r>
            <a:br>
              <a:rPr lang="en-US" i="1" dirty="0"/>
            </a:br>
            <a:r>
              <a:rPr lang="en-US" i="1" dirty="0"/>
              <a:t>address </a:t>
            </a:r>
            <a:r>
              <a:rPr lang="en-US" i="1" dirty="0" err="1"/>
              <a:t>Address</a:t>
            </a:r>
            <a:r>
              <a:rPr lang="en-US" i="1" dirty="0"/>
              <a:t>,</a:t>
            </a:r>
            <a:br>
              <a:rPr lang="en-US" i="1" dirty="0"/>
            </a:br>
            <a:r>
              <a:rPr lang="en-US" i="1" dirty="0" err="1"/>
              <a:t>dateOfBirth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not final</a:t>
            </a:r>
            <a:endParaRPr lang="en-US" dirty="0"/>
          </a:p>
          <a:p>
            <a:r>
              <a:rPr lang="en-US" dirty="0"/>
              <a:t>Can then create a table whose rows are a user-defined type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/>
              <a:t>create table</a:t>
            </a:r>
            <a:r>
              <a:rPr lang="en-US" dirty="0"/>
              <a:t> </a:t>
            </a:r>
            <a:r>
              <a:rPr lang="en-US" i="1" dirty="0"/>
              <a:t>customer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i="1" dirty="0" err="1"/>
              <a:t>CustomerType</a:t>
            </a:r>
            <a:endParaRPr lang="en-US" i="1" dirty="0"/>
          </a:p>
          <a:p>
            <a:r>
              <a:rPr lang="en-US" dirty="0"/>
              <a:t>Alternative using </a:t>
            </a:r>
            <a:r>
              <a:rPr lang="en-US" b="1" dirty="0">
                <a:solidFill>
                  <a:srgbClr val="003399"/>
                </a:solidFill>
              </a:rPr>
              <a:t>unnamed</a:t>
            </a:r>
            <a:r>
              <a:rPr lang="en-US" dirty="0"/>
              <a:t> </a:t>
            </a:r>
            <a:r>
              <a:rPr lang="en-US" b="1" dirty="0">
                <a:solidFill>
                  <a:srgbClr val="003399"/>
                </a:solidFill>
              </a:rPr>
              <a:t>row types</a:t>
            </a:r>
            <a:r>
              <a:rPr lang="en-US" dirty="0"/>
              <a:t>.</a:t>
            </a:r>
          </a:p>
          <a:p>
            <a:pPr>
              <a:buFont typeface="Monotype Sorts" charset="2"/>
              <a:buNone/>
            </a:pPr>
            <a:r>
              <a:rPr lang="en-US" dirty="0"/>
              <a:t>	    </a:t>
            </a:r>
            <a:r>
              <a:rPr lang="en-US" b="1" dirty="0"/>
              <a:t>create table </a:t>
            </a:r>
            <a:r>
              <a:rPr lang="en-US" i="1" dirty="0" err="1"/>
              <a:t>person_r</a:t>
            </a:r>
            <a:r>
              <a:rPr lang="en-US" dirty="0"/>
              <a:t>(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			</a:t>
            </a:r>
            <a:r>
              <a:rPr lang="en-US" i="1" dirty="0"/>
              <a:t>name	</a:t>
            </a:r>
            <a:r>
              <a:rPr lang="en-US" b="1" dirty="0"/>
              <a:t>row(</a:t>
            </a:r>
            <a:r>
              <a:rPr lang="en-US" dirty="0" err="1"/>
              <a:t>first</a:t>
            </a:r>
            <a:r>
              <a:rPr lang="en-US" i="1" dirty="0" err="1"/>
              <a:t>name</a:t>
            </a:r>
            <a:r>
              <a:rPr lang="en-US" dirty="0"/>
              <a:t>  </a:t>
            </a:r>
            <a:r>
              <a:rPr lang="en-US" b="1" dirty="0"/>
              <a:t>varchar</a:t>
            </a:r>
            <a:r>
              <a:rPr lang="en-US" dirty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                                                   </a:t>
            </a:r>
            <a:r>
              <a:rPr lang="en-US" i="1" dirty="0"/>
              <a:t>lastname  </a:t>
            </a:r>
            <a:r>
              <a:rPr lang="en-US" b="1" dirty="0"/>
              <a:t>varchar</a:t>
            </a:r>
            <a:r>
              <a:rPr lang="en-US" dirty="0"/>
              <a:t>(20)),</a:t>
            </a:r>
            <a:endParaRPr lang="en-US" i="1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i="1" dirty="0"/>
              <a:t>			address	</a:t>
            </a:r>
            <a:r>
              <a:rPr lang="en-US" b="1" dirty="0"/>
              <a:t>row(</a:t>
            </a:r>
            <a:r>
              <a:rPr lang="en-US" i="1" dirty="0"/>
              <a:t>street      </a:t>
            </a:r>
            <a:r>
              <a:rPr lang="en-US" b="1" dirty="0"/>
              <a:t>varchar</a:t>
            </a:r>
            <a:r>
              <a:rPr lang="en-US" dirty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                                                   </a:t>
            </a:r>
            <a:r>
              <a:rPr lang="en-US" i="1" dirty="0"/>
              <a:t>city	        </a:t>
            </a:r>
            <a:r>
              <a:rPr lang="en-US" b="1" dirty="0"/>
              <a:t>varchar</a:t>
            </a:r>
            <a:r>
              <a:rPr lang="en-US" dirty="0"/>
              <a:t>(20),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/>
              <a:t>  	                                             </a:t>
            </a:r>
            <a:r>
              <a:rPr lang="en-US" i="1" dirty="0"/>
              <a:t>zipcode   </a:t>
            </a:r>
            <a:r>
              <a:rPr lang="en-US" b="1" dirty="0"/>
              <a:t>varchar</a:t>
            </a:r>
            <a:r>
              <a:rPr lang="en-US" dirty="0"/>
              <a:t>(20))</a:t>
            </a:r>
            <a:r>
              <a:rPr lang="en-US" i="1" dirty="0"/>
              <a:t>,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i="1" dirty="0"/>
              <a:t>			</a:t>
            </a:r>
            <a:r>
              <a:rPr lang="en-US" i="1" dirty="0" err="1"/>
              <a:t>dateOfBirth</a:t>
            </a:r>
            <a:r>
              <a:rPr lang="en-US" dirty="0"/>
              <a:t> </a:t>
            </a:r>
            <a:r>
              <a:rPr lang="en-US" b="1" dirty="0"/>
              <a:t>date</a:t>
            </a:r>
            <a:r>
              <a:rPr lang="en-US" dirty="0"/>
              <a:t>)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92603</TotalTime>
  <Words>1443</Words>
  <Application>Microsoft Office PowerPoint</Application>
  <PresentationFormat>On-screen Show (4:3)</PresentationFormat>
  <Paragraphs>317</Paragraphs>
  <Slides>34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1</vt:i4>
      </vt:variant>
    </vt:vector>
  </HeadingPairs>
  <TitlesOfParts>
    <vt:vector size="46" baseType="lpstr">
      <vt:lpstr>MS PGothic</vt:lpstr>
      <vt:lpstr>MS PGothic</vt:lpstr>
      <vt:lpstr>Arial</vt:lpstr>
      <vt:lpstr>Helvetica</vt:lpstr>
      <vt:lpstr>Monotype Sorts</vt:lpstr>
      <vt:lpstr>Symbol</vt:lpstr>
      <vt:lpstr>Tahoma</vt:lpstr>
      <vt:lpstr>Times New Roman</vt:lpstr>
      <vt:lpstr>Webdings</vt:lpstr>
      <vt:lpstr>Wingdings</vt:lpstr>
      <vt:lpstr>2_db-5-grey</vt:lpstr>
      <vt:lpstr>Chapter 29: Object-Based Databases</vt:lpstr>
      <vt:lpstr>Outline</vt:lpstr>
      <vt:lpstr>Object-Relational Data Models</vt:lpstr>
      <vt:lpstr>Complex Data Types</vt:lpstr>
      <vt:lpstr>Example of a Nested Relation</vt:lpstr>
      <vt:lpstr>4NF Decomposition of Nested Relation</vt:lpstr>
      <vt:lpstr>Complex Types and SQL</vt:lpstr>
      <vt:lpstr>Structured Types and Inheritance in SQL</vt:lpstr>
      <vt:lpstr>Structured Types (cont.)</vt:lpstr>
      <vt:lpstr>Methods</vt:lpstr>
      <vt:lpstr>Constructor Functions</vt:lpstr>
      <vt:lpstr>Type Inheritance</vt:lpstr>
      <vt:lpstr>Multiple Type Inheritance</vt:lpstr>
      <vt:lpstr>Table Inheritance</vt:lpstr>
      <vt:lpstr>Consistency Requirements for Subtables</vt:lpstr>
      <vt:lpstr>Array and Multiset Types in SQL</vt:lpstr>
      <vt:lpstr>Creation of Collection Values</vt:lpstr>
      <vt:lpstr>Querying Collection-Valued Attributes</vt:lpstr>
      <vt:lpstr>Unnesting</vt:lpstr>
      <vt:lpstr>Nesting </vt:lpstr>
      <vt:lpstr>Nesting (Cont.)</vt:lpstr>
      <vt:lpstr>Object-Identity and Reference Types</vt:lpstr>
      <vt:lpstr>Initializing Reference-Typed Values</vt:lpstr>
      <vt:lpstr>User Generated Identifiers</vt:lpstr>
      <vt:lpstr>User Generated Identifiers</vt:lpstr>
      <vt:lpstr>Path Expressions</vt:lpstr>
      <vt:lpstr>Implementing O-R Features</vt:lpstr>
      <vt:lpstr>Persistent Programming Languages</vt:lpstr>
      <vt:lpstr>Object Identity and Pointers</vt:lpstr>
      <vt:lpstr>Persistent C++ Systems</vt:lpstr>
      <vt:lpstr>Persistent Java Systems</vt:lpstr>
      <vt:lpstr>Object-Relational Mapping</vt:lpstr>
      <vt:lpstr>Comparison of O-O and O-R Databases</vt:lpstr>
      <vt:lpstr>End of Chapter 29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460</cp:revision>
  <cp:lastPrinted>1999-06-28T19:27:31Z</cp:lastPrinted>
  <dcterms:created xsi:type="dcterms:W3CDTF">2009-12-21T15:40:22Z</dcterms:created>
  <dcterms:modified xsi:type="dcterms:W3CDTF">2019-08-08T09:44:57Z</dcterms:modified>
</cp:coreProperties>
</file>