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8"/>
  </p:notesMasterIdLst>
  <p:handoutMasterIdLst>
    <p:handoutMasterId r:id="rId59"/>
  </p:handoutMasterIdLst>
  <p:sldIdLst>
    <p:sldId id="476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56" d="100"/>
          <a:sy n="56" d="100"/>
        </p:scale>
        <p:origin x="1003" y="3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EEFAC9F-FF2A-044A-B5FC-E4928EBB96D6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1791D-4C79-45FF-A2B6-62FFD51BB133}" type="slidenum">
              <a:rPr lang="en-US"/>
              <a:pPr/>
              <a:t>10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6761E-D838-49C3-8B19-6D7F27B8F10C}" type="slidenum">
              <a:rPr lang="en-US"/>
              <a:pPr/>
              <a:t>11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10851-0CC8-490A-8A63-3AEF14A60B95}" type="slidenum">
              <a:rPr lang="en-US"/>
              <a:pPr/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01E8B-5825-4C08-9395-AE5B159AFECF}" type="slidenum">
              <a:rPr lang="en-US"/>
              <a:pPr/>
              <a:t>13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7E57E-8246-49BD-A35D-9DB71F16B7F4}" type="slidenum">
              <a:rPr lang="en-US"/>
              <a:pPr/>
              <a:t>14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F8D68-789A-490C-9FE4-BD9CA8286E3B}" type="slidenum">
              <a:rPr lang="en-US"/>
              <a:pPr/>
              <a:t>15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DD55A-A52E-4D94-968E-7F8AF46ED8BA}" type="slidenum">
              <a:rPr lang="en-US"/>
              <a:pPr/>
              <a:t>16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3F6E7-0C49-4B3E-BB04-D0B7F525F725}" type="slidenum">
              <a:rPr lang="en-US"/>
              <a:pPr/>
              <a:t>17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013B5-3BDE-4AD8-90D0-319CD0814E65}" type="slidenum">
              <a:rPr lang="en-US"/>
              <a:pPr/>
              <a:t>18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B1CFF-0090-4B7D-A905-5A7B3078933B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4B1B9-1CAC-42CB-95AF-EF6F39EC5C2D}" type="slidenum">
              <a:rPr lang="en-US"/>
              <a:pPr/>
              <a:t>2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C7F82-8FB2-4D90-8B60-680CF803B6CB}" type="slidenum">
              <a:rPr lang="en-US"/>
              <a:pPr/>
              <a:t>20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34300-7479-4DF9-BF6E-8FA3CC344FB8}" type="slidenum">
              <a:rPr lang="en-US"/>
              <a:pPr/>
              <a:t>21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BB917-F206-4A27-AB03-53A1EF66A8BE}" type="slidenum">
              <a:rPr lang="en-US"/>
              <a:pPr/>
              <a:t>22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4F5CB-FDE1-474B-8469-4C73C9AD7B89}" type="slidenum">
              <a:rPr lang="en-US"/>
              <a:pPr/>
              <a:t>23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CBEB7-0493-4466-A4F6-6A5308A0A6DA}" type="slidenum">
              <a:rPr lang="en-US"/>
              <a:pPr/>
              <a:t>24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122AE-6CA6-41CA-BBE2-DD5EC2DE15E1}" type="slidenum">
              <a:rPr lang="en-US"/>
              <a:pPr/>
              <a:t>25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20446-7755-45EC-A4FF-74377E64BAB0}" type="slidenum">
              <a:rPr lang="en-US"/>
              <a:pPr/>
              <a:t>26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C8FBC-83FE-4CDB-ACB7-6B0A1E5C4494}" type="slidenum">
              <a:rPr lang="en-US"/>
              <a:pPr/>
              <a:t>27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FEC80-6CD3-497D-9096-8372348E2FED}" type="slidenum">
              <a:rPr lang="en-US"/>
              <a:pPr/>
              <a:t>28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19246-3865-4B15-834F-D5FF83FDD09A}" type="slidenum">
              <a:rPr lang="en-US"/>
              <a:pPr/>
              <a:t>29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EFFDA-EDCA-4C12-992D-691413BD75FA}" type="slidenum">
              <a:rPr lang="en-US"/>
              <a:pPr/>
              <a:t>3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9290B-5261-4808-ABF5-9F41E759B259}" type="slidenum">
              <a:rPr lang="en-US"/>
              <a:pPr/>
              <a:t>30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66AAB-F72D-499C-8953-F98D5D6AAFE0}" type="slidenum">
              <a:rPr lang="en-US"/>
              <a:pPr/>
              <a:t>31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2E2BC-209A-4F88-8954-F0DEA9E25F58}" type="slidenum">
              <a:rPr lang="en-US"/>
              <a:pPr/>
              <a:t>32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D57EE-E0AD-4118-A260-E75230C0C396}" type="slidenum">
              <a:rPr lang="en-US"/>
              <a:pPr/>
              <a:t>33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97A4B-7768-4857-9D26-A03B64628815}" type="slidenum">
              <a:rPr lang="en-US"/>
              <a:pPr/>
              <a:t>34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7B140-26D7-4B4A-9303-E50BC1B12CBB}" type="slidenum">
              <a:rPr lang="en-US"/>
              <a:pPr/>
              <a:t>35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57F59-2618-4091-8659-8C127A6879C3}" type="slidenum">
              <a:rPr lang="en-US"/>
              <a:pPr/>
              <a:t>36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2CA7A-C954-4A66-BD27-114FAAB86082}" type="slidenum">
              <a:rPr lang="en-US"/>
              <a:pPr/>
              <a:t>37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5F138-D59C-4FEE-B061-0A1407463F17}" type="slidenum">
              <a:rPr lang="en-US"/>
              <a:pPr/>
              <a:t>38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CE634-E020-4483-A64F-E42F6D13DEBF}" type="slidenum">
              <a:rPr lang="en-US"/>
              <a:pPr/>
              <a:t>39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D3F36-E03F-4DBF-B5C7-7A8100FDD159}" type="slidenum">
              <a:rPr lang="en-US"/>
              <a:pPr/>
              <a:t>4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C0C4A-7D3A-42AF-96D2-69657EE5904E}" type="slidenum">
              <a:rPr lang="en-US"/>
              <a:pPr/>
              <a:t>40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DF251-1576-4111-9CDB-97BD95785914}" type="slidenum">
              <a:rPr lang="en-US"/>
              <a:pPr/>
              <a:t>41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F0175-E1DD-4F0F-8CD8-90E456D5EDD5}" type="slidenum">
              <a:rPr lang="en-US"/>
              <a:pPr/>
              <a:t>42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3B77F-223F-43CE-A881-3835A6E9E7F6}" type="slidenum">
              <a:rPr lang="en-US"/>
              <a:pPr/>
              <a:t>43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22843-03FD-4F6A-8E1A-1ABF4BA68FDC}" type="slidenum">
              <a:rPr lang="en-US"/>
              <a:pPr/>
              <a:t>44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6A0C9-598B-44EC-A00E-B77B8AB609DA}" type="slidenum">
              <a:rPr lang="en-US"/>
              <a:pPr/>
              <a:t>45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52C44-A80D-432C-8C25-6BC33BF15DF4}" type="slidenum">
              <a:rPr lang="en-US"/>
              <a:pPr/>
              <a:t>46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785DB-95D0-4715-AC84-D500035E43CC}" type="slidenum">
              <a:rPr lang="en-US"/>
              <a:pPr/>
              <a:t>47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5328C-28AF-4FB4-B0FC-F1B5E6B940A8}" type="slidenum">
              <a:rPr lang="en-US"/>
              <a:pPr/>
              <a:t>48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FCED5-2790-4CAB-954E-466B97797478}" type="slidenum">
              <a:rPr lang="en-US"/>
              <a:pPr/>
              <a:t>49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7B74D-7756-4C08-94D6-180A846680FC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DB0FE-180F-4339-90B1-FC8CBD396EBC}" type="slidenum">
              <a:rPr lang="en-US"/>
              <a:pPr/>
              <a:t>50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61A1F-5428-4881-AC6D-0AB0A5A577F7}" type="slidenum">
              <a:rPr lang="en-US"/>
              <a:pPr/>
              <a:t>51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C6D63-0054-431E-B524-2D208B9B26AB}" type="slidenum">
              <a:rPr lang="en-US"/>
              <a:pPr/>
              <a:t>52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E6733-9FF1-4CD1-BAC7-91EF60B53453}" type="slidenum">
              <a:rPr lang="en-US"/>
              <a:pPr/>
              <a:t>53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0946C-A996-4967-84D6-078F64B15B33}" type="slidenum">
              <a:rPr lang="en-US"/>
              <a:pPr/>
              <a:t>54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10468-A1CF-48B5-9BC8-B47B39239565}" type="slidenum">
              <a:rPr lang="en-US"/>
              <a:pPr/>
              <a:t>55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04CF66-4E96-4873-BC44-4101EA5318D2}" type="slidenum">
              <a:rPr lang="en-US"/>
              <a:pPr/>
              <a:t>56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939" y="4410065"/>
            <a:ext cx="5129824" cy="4176744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E9F2B-DA9D-4CF7-9F46-AD1506C5AD91}" type="slidenum">
              <a:rPr lang="en-US"/>
              <a:pPr/>
              <a:t>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B3559-1725-44A8-8EB0-A5348FBB4ADF}" type="slidenum">
              <a:rPr lang="en-US"/>
              <a:pPr/>
              <a:t>7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3B803-B5FA-47D0-9E0D-DF817265AC04}" type="slidenum">
              <a:rPr lang="en-US"/>
              <a:pPr/>
              <a:t>8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A3DBF-6852-41E1-A102-EA52D6C29DCA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84" y="1093788"/>
            <a:ext cx="7702579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9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30.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le.ed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</a:t>
            </a:r>
            <a:r>
              <a:rPr lang="en-US" dirty="0" smtClean="0">
                <a:latin typeface="Helvetica" charset="0"/>
              </a:rPr>
              <a:t>30</a:t>
            </a:r>
            <a:r>
              <a:rPr lang="en-US" dirty="0" smtClean="0">
                <a:latin typeface="Helvetica" charset="0"/>
              </a:rPr>
              <a:t>: XML</a:t>
            </a:r>
            <a:endParaRPr lang="en-US" dirty="0">
              <a:latin typeface="Helvetica" charset="0"/>
            </a:endParaRP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754188" y="-5603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Nesting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514516" cy="5133975"/>
          </a:xfrm>
        </p:spPr>
        <p:txBody>
          <a:bodyPr/>
          <a:lstStyle/>
          <a:p>
            <a:r>
              <a:rPr lang="en-US" dirty="0"/>
              <a:t>Nesting of data is useful in data transfer</a:t>
            </a:r>
          </a:p>
          <a:p>
            <a:pPr lvl="1"/>
            <a:r>
              <a:rPr lang="en-US" dirty="0"/>
              <a:t>Example:  elements representing </a:t>
            </a:r>
            <a:r>
              <a:rPr lang="en-US" i="1" dirty="0"/>
              <a:t>item</a:t>
            </a:r>
            <a:r>
              <a:rPr lang="en-US" dirty="0"/>
              <a:t> nested within an </a:t>
            </a:r>
            <a:r>
              <a:rPr lang="en-US" i="1" dirty="0" err="1"/>
              <a:t>itemlist</a:t>
            </a:r>
            <a:r>
              <a:rPr lang="en-US" dirty="0"/>
              <a:t> element</a:t>
            </a:r>
          </a:p>
          <a:p>
            <a:r>
              <a:rPr lang="en-US" dirty="0"/>
              <a:t>Nesting is not supported, or discouraged, in relational databases</a:t>
            </a:r>
          </a:p>
          <a:p>
            <a:pPr lvl="1"/>
            <a:r>
              <a:rPr lang="en-US" dirty="0"/>
              <a:t>With multiple orders, customer name and address are stored redundantly</a:t>
            </a:r>
          </a:p>
          <a:p>
            <a:pPr lvl="1"/>
            <a:r>
              <a:rPr lang="en-US" dirty="0"/>
              <a:t>normalization replaces nested structures in each order by foreign key into table storing customer name and address information</a:t>
            </a:r>
          </a:p>
          <a:p>
            <a:pPr lvl="1"/>
            <a:r>
              <a:rPr lang="en-US" dirty="0"/>
              <a:t>Nesting is supported in object-relational databases</a:t>
            </a:r>
          </a:p>
          <a:p>
            <a:r>
              <a:rPr lang="en-US" dirty="0"/>
              <a:t>But nesting is appropriate when transferring data</a:t>
            </a:r>
          </a:p>
          <a:p>
            <a:pPr lvl="1"/>
            <a:r>
              <a:rPr lang="en-US" dirty="0"/>
              <a:t>External application does not have direct access to data referenced by a foreign key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XML Data (Cont.)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43000"/>
            <a:ext cx="7612170" cy="4752975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Mixture of text with sub-elements is legal in XML. 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  &lt;course&gt;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This course is being offered for the first time in 2009.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&lt;course id&gt; BIO-399 &lt;/course id&gt;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&lt;title&gt; Computational Biology &lt;/title&gt;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&lt;dept name&gt; Biology &lt;/dept name&gt;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&lt;credits&gt; 3 &lt;/credits&gt;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&lt;/course&gt;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Useful for document markup, but discouraged for data representation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43000"/>
            <a:ext cx="7594415" cy="50292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Elements can have </a:t>
            </a:r>
            <a:r>
              <a:rPr lang="en-US" b="1" dirty="0">
                <a:solidFill>
                  <a:srgbClr val="0033CC"/>
                </a:solidFill>
              </a:rPr>
              <a:t>attributes</a:t>
            </a: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      </a:t>
            </a:r>
            <a:r>
              <a:rPr lang="en-US" dirty="0">
                <a:solidFill>
                  <a:srgbClr val="993300"/>
                </a:solidFill>
              </a:rPr>
              <a:t>&lt;course </a:t>
            </a:r>
            <a:r>
              <a:rPr lang="en-US" dirty="0" err="1"/>
              <a:t>course_id</a:t>
            </a:r>
            <a:r>
              <a:rPr lang="en-US" dirty="0"/>
              <a:t>= “CS-101”</a:t>
            </a:r>
            <a:r>
              <a:rPr lang="en-US" dirty="0">
                <a:solidFill>
                  <a:srgbClr val="993300"/>
                </a:solidFill>
              </a:rPr>
              <a:t>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&lt;title&gt; Intro. to Computer Science&lt;/title&gt;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&lt;dept name&gt; Comp. Sci. &lt;/dept name&gt;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&lt;credits&gt; 4 &lt;/credits&gt;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&lt;/course&gt;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Attributes are specified by  </a:t>
            </a:r>
            <a:r>
              <a:rPr lang="en-US" i="1" dirty="0"/>
              <a:t>name=value</a:t>
            </a:r>
            <a:r>
              <a:rPr lang="en-US" dirty="0"/>
              <a:t> pairs inside the starting tag of an element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An element may have several attributes, but each attribute name can only occur once</a:t>
            </a:r>
          </a:p>
          <a:p>
            <a:pPr lvl="2">
              <a:buFont typeface="Webdings" pitchFamily="18" charset="2"/>
              <a:buNone/>
            </a:pPr>
            <a:r>
              <a:rPr lang="en-US" dirty="0">
                <a:solidFill>
                  <a:srgbClr val="993300"/>
                </a:solidFill>
              </a:rPr>
              <a:t>	&lt;course  </a:t>
            </a:r>
            <a:r>
              <a:rPr lang="en-US" dirty="0" err="1"/>
              <a:t>course_id</a:t>
            </a:r>
            <a:r>
              <a:rPr lang="en-US" dirty="0"/>
              <a:t> = “CS-101”  credits=“4”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vs. Subelements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18702" cy="4903787"/>
          </a:xfrm>
        </p:spPr>
        <p:txBody>
          <a:bodyPr/>
          <a:lstStyle/>
          <a:p>
            <a:r>
              <a:rPr lang="en-US" dirty="0"/>
              <a:t>Distinction between </a:t>
            </a:r>
            <a:r>
              <a:rPr lang="en-US" dirty="0" err="1"/>
              <a:t>subelement</a:t>
            </a:r>
            <a:r>
              <a:rPr lang="en-US" dirty="0"/>
              <a:t> and attribute</a:t>
            </a:r>
          </a:p>
          <a:p>
            <a:pPr lvl="1"/>
            <a:r>
              <a:rPr lang="en-US" dirty="0"/>
              <a:t>In the context of documents, attributes are part of markup, while </a:t>
            </a:r>
            <a:r>
              <a:rPr lang="en-US" dirty="0" err="1"/>
              <a:t>subelement</a:t>
            </a:r>
            <a:r>
              <a:rPr lang="en-US" dirty="0"/>
              <a:t> contents are part of the basic document contents</a:t>
            </a:r>
          </a:p>
          <a:p>
            <a:pPr lvl="1"/>
            <a:r>
              <a:rPr lang="en-US" dirty="0"/>
              <a:t>In the context of data representation, the difference is unclear and may be confusing</a:t>
            </a:r>
          </a:p>
          <a:p>
            <a:pPr lvl="2"/>
            <a:r>
              <a:rPr lang="en-US" dirty="0"/>
              <a:t>Same information can be represented in two ways</a:t>
            </a:r>
          </a:p>
          <a:p>
            <a:pPr lvl="3"/>
            <a:r>
              <a:rPr lang="en-US" dirty="0">
                <a:solidFill>
                  <a:srgbClr val="993300"/>
                </a:solidFill>
              </a:rPr>
              <a:t>&lt;course </a:t>
            </a:r>
            <a:r>
              <a:rPr lang="en-US" dirty="0" err="1"/>
              <a:t>course_id</a:t>
            </a:r>
            <a:r>
              <a:rPr lang="en-US" dirty="0"/>
              <a:t>= “CS-101”</a:t>
            </a:r>
            <a:r>
              <a:rPr lang="en-US" dirty="0">
                <a:solidFill>
                  <a:srgbClr val="993300"/>
                </a:solidFill>
              </a:rPr>
              <a:t>&gt; … &lt;/course&gt;</a:t>
            </a:r>
          </a:p>
          <a:p>
            <a:pPr lvl="3"/>
            <a:r>
              <a:rPr lang="en-US" dirty="0">
                <a:solidFill>
                  <a:srgbClr val="993300"/>
                </a:solidFill>
              </a:rPr>
              <a:t>&lt;course&gt; 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&lt;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&gt;CS-101&lt;/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&gt; …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&lt;/course&gt;</a:t>
            </a:r>
          </a:p>
          <a:p>
            <a:pPr lvl="1"/>
            <a:r>
              <a:rPr lang="en-US" dirty="0"/>
              <a:t>Suggestion: use attributes for identifiers of elements, and use </a:t>
            </a:r>
            <a:r>
              <a:rPr lang="en-US" dirty="0" err="1"/>
              <a:t>subelements</a:t>
            </a:r>
            <a:r>
              <a:rPr lang="en-US" dirty="0"/>
              <a:t> for contents</a:t>
            </a:r>
          </a:p>
          <a:p>
            <a:pPr lvl="1">
              <a:buFont typeface="Monotype Sorts" charset="2"/>
              <a:buNone/>
            </a:pP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6444"/>
            <a:ext cx="7496761" cy="5296732"/>
          </a:xfrm>
        </p:spPr>
        <p:txBody>
          <a:bodyPr/>
          <a:lstStyle/>
          <a:p>
            <a:r>
              <a:rPr lang="en-US" dirty="0"/>
              <a:t>XML data has to be exchanged between organizations</a:t>
            </a:r>
          </a:p>
          <a:p>
            <a:r>
              <a:rPr lang="en-US" dirty="0"/>
              <a:t>Same tag name may have different meaning in different organizations, causing confusion on exchanged documents</a:t>
            </a:r>
          </a:p>
          <a:p>
            <a:r>
              <a:rPr lang="en-US" dirty="0"/>
              <a:t>Specifying a unique string as an element name avoids confusion</a:t>
            </a:r>
          </a:p>
          <a:p>
            <a:r>
              <a:rPr lang="en-US" dirty="0"/>
              <a:t>Better solution: use  </a:t>
            </a:r>
            <a:r>
              <a:rPr lang="en-US" dirty="0" err="1">
                <a:solidFill>
                  <a:srgbClr val="008000"/>
                </a:solidFill>
              </a:rPr>
              <a:t>unique-name:element-name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Avoid using long unique names all over document by using XML Namespaces</a:t>
            </a:r>
          </a:p>
          <a:p>
            <a:pPr>
              <a:buFont typeface="Monotype Sorts" charset="2"/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993300"/>
                </a:solidFill>
              </a:rPr>
              <a:t>&lt;university </a:t>
            </a:r>
            <a:r>
              <a:rPr lang="en-US" dirty="0" err="1">
                <a:solidFill>
                  <a:srgbClr val="993300"/>
                </a:solidFill>
              </a:rPr>
              <a:t>xmlns:yale</a:t>
            </a:r>
            <a:r>
              <a:rPr lang="en-US" dirty="0">
                <a:solidFill>
                  <a:srgbClr val="993300"/>
                </a:solidFill>
              </a:rPr>
              <a:t>=“</a:t>
            </a:r>
            <a:r>
              <a:rPr lang="en-US" dirty="0">
                <a:solidFill>
                  <a:srgbClr val="993300"/>
                </a:solidFill>
                <a:hlinkClick r:id="rId3"/>
              </a:rPr>
              <a:t>http://www.yale.edu</a:t>
            </a:r>
            <a:r>
              <a:rPr lang="en-US" dirty="0">
                <a:solidFill>
                  <a:srgbClr val="993300"/>
                </a:solidFill>
              </a:rPr>
              <a:t>”&gt;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…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	 &lt;</a:t>
            </a:r>
            <a:r>
              <a:rPr lang="en-US" dirty="0" err="1">
                <a:solidFill>
                  <a:srgbClr val="993300"/>
                </a:solidFill>
              </a:rPr>
              <a:t>yale:course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       &lt;</a:t>
            </a:r>
            <a:r>
              <a:rPr lang="en-US" dirty="0" err="1">
                <a:solidFill>
                  <a:srgbClr val="993300"/>
                </a:solidFill>
              </a:rPr>
              <a:t>yale:course_id</a:t>
            </a:r>
            <a:r>
              <a:rPr lang="en-US" dirty="0">
                <a:solidFill>
                  <a:srgbClr val="993300"/>
                </a:solidFill>
              </a:rPr>
              <a:t>&gt; CS-101 &lt;/</a:t>
            </a:r>
            <a:r>
              <a:rPr lang="en-US" dirty="0" err="1">
                <a:solidFill>
                  <a:srgbClr val="993300"/>
                </a:solidFill>
              </a:rPr>
              <a:t>yale:course_id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       &lt;</a:t>
            </a:r>
            <a:r>
              <a:rPr lang="en-US" dirty="0" err="1">
                <a:solidFill>
                  <a:srgbClr val="993300"/>
                </a:solidFill>
              </a:rPr>
              <a:t>yale:title</a:t>
            </a:r>
            <a:r>
              <a:rPr lang="en-US" dirty="0">
                <a:solidFill>
                  <a:srgbClr val="993300"/>
                </a:solidFill>
              </a:rPr>
              <a:t>&gt; Intro. to Computer Science&lt;/</a:t>
            </a:r>
            <a:r>
              <a:rPr lang="en-US" dirty="0" err="1">
                <a:solidFill>
                  <a:srgbClr val="993300"/>
                </a:solidFill>
              </a:rPr>
              <a:t>yale:title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       &lt;</a:t>
            </a:r>
            <a:r>
              <a:rPr lang="en-US" dirty="0" err="1">
                <a:solidFill>
                  <a:srgbClr val="993300"/>
                </a:solidFill>
              </a:rPr>
              <a:t>yale:dept_name</a:t>
            </a:r>
            <a:r>
              <a:rPr lang="en-US" dirty="0">
                <a:solidFill>
                  <a:srgbClr val="993300"/>
                </a:solidFill>
              </a:rPr>
              <a:t>&gt; Comp. Sci. &lt;/</a:t>
            </a:r>
            <a:r>
              <a:rPr lang="en-US" dirty="0" err="1">
                <a:solidFill>
                  <a:srgbClr val="993300"/>
                </a:solidFill>
              </a:rPr>
              <a:t>yale:dept_name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       &lt;</a:t>
            </a:r>
            <a:r>
              <a:rPr lang="en-US" dirty="0" err="1">
                <a:solidFill>
                  <a:srgbClr val="993300"/>
                </a:solidFill>
              </a:rPr>
              <a:t>yale:credits</a:t>
            </a:r>
            <a:r>
              <a:rPr lang="en-US" dirty="0">
                <a:solidFill>
                  <a:srgbClr val="993300"/>
                </a:solidFill>
              </a:rPr>
              <a:t>&gt; 4 &lt;/</a:t>
            </a:r>
            <a:r>
              <a:rPr lang="en-US" dirty="0" err="1">
                <a:solidFill>
                  <a:srgbClr val="993300"/>
                </a:solidFill>
              </a:rPr>
              <a:t>yale:credits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	 &lt;/</a:t>
            </a:r>
            <a:r>
              <a:rPr lang="en-US" dirty="0" err="1">
                <a:solidFill>
                  <a:srgbClr val="993300"/>
                </a:solidFill>
              </a:rPr>
              <a:t>yale:course</a:t>
            </a:r>
            <a:r>
              <a:rPr lang="en-US" dirty="0">
                <a:solidFill>
                  <a:srgbClr val="993300"/>
                </a:solidFill>
              </a:rPr>
              <a:t>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…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	&lt;/university&gt;</a:t>
            </a:r>
          </a:p>
          <a:p>
            <a:endParaRPr lang="en-US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XML Syntax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550027" cy="4876800"/>
          </a:xfrm>
        </p:spPr>
        <p:txBody>
          <a:bodyPr/>
          <a:lstStyle/>
          <a:p>
            <a:r>
              <a:rPr lang="en-US" dirty="0"/>
              <a:t>Elements without </a:t>
            </a:r>
            <a:r>
              <a:rPr lang="en-US" dirty="0" err="1"/>
              <a:t>subelements</a:t>
            </a:r>
            <a:r>
              <a:rPr lang="en-US" dirty="0"/>
              <a:t> or text content can be abbreviated by ending the start tag with a  /&gt;  and deleting the end tag</a:t>
            </a:r>
          </a:p>
          <a:p>
            <a:pPr lvl="1"/>
            <a:r>
              <a:rPr lang="en-US" dirty="0">
                <a:solidFill>
                  <a:srgbClr val="993300"/>
                </a:solidFill>
              </a:rPr>
              <a:t>&lt;course  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=“CS-101” Title=“Intro. To Computer Science”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</a:t>
            </a:r>
            <a:r>
              <a:rPr lang="en-US" dirty="0" err="1">
                <a:solidFill>
                  <a:srgbClr val="993300"/>
                </a:solidFill>
              </a:rPr>
              <a:t>dept_name</a:t>
            </a:r>
            <a:r>
              <a:rPr lang="en-US" dirty="0">
                <a:solidFill>
                  <a:srgbClr val="993300"/>
                </a:solidFill>
              </a:rPr>
              <a:t> = “Comp. Sci.” credits=“4”  /&gt;</a:t>
            </a:r>
          </a:p>
          <a:p>
            <a:r>
              <a:rPr lang="en-US" dirty="0"/>
              <a:t>To store string data that may contain tags, without the tags being interpreted as </a:t>
            </a:r>
            <a:r>
              <a:rPr lang="en-US" dirty="0" err="1"/>
              <a:t>subelements</a:t>
            </a:r>
            <a:r>
              <a:rPr lang="en-US" dirty="0"/>
              <a:t>, use CDATA as below</a:t>
            </a:r>
          </a:p>
          <a:p>
            <a:pPr lvl="1"/>
            <a:r>
              <a:rPr lang="en-US" dirty="0">
                <a:solidFill>
                  <a:srgbClr val="993300"/>
                </a:solidFill>
              </a:rPr>
              <a:t>&lt;![CDATA[&lt;course&gt; … &lt;/course&gt;]]&gt;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Here, &lt;course&gt; and &lt;/course&gt; are treated as just strings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CDATA stands for “character data”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Document Schema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schemas constrain what information can be stored, and the data types of stored values</a:t>
            </a:r>
          </a:p>
          <a:p>
            <a:r>
              <a:rPr lang="en-US" dirty="0"/>
              <a:t>XML documents are not required to have an associated schema</a:t>
            </a:r>
          </a:p>
          <a:p>
            <a:r>
              <a:rPr lang="en-US" dirty="0"/>
              <a:t>However, schemas are very important for XML data exchange</a:t>
            </a:r>
          </a:p>
          <a:p>
            <a:pPr lvl="1"/>
            <a:r>
              <a:rPr lang="en-US" dirty="0"/>
              <a:t>Otherwise, a site cannot automatically interpret data received from another site</a:t>
            </a:r>
          </a:p>
          <a:p>
            <a:r>
              <a:rPr lang="en-US" dirty="0"/>
              <a:t>Two mechanisms for specifying XML schema</a:t>
            </a:r>
          </a:p>
          <a:p>
            <a:pPr lvl="1"/>
            <a:r>
              <a:rPr lang="en-US" b="1" dirty="0">
                <a:solidFill>
                  <a:srgbClr val="0033CC"/>
                </a:solidFill>
              </a:rPr>
              <a:t>Document Type Definition (DTD)</a:t>
            </a:r>
          </a:p>
          <a:p>
            <a:pPr lvl="2"/>
            <a:r>
              <a:rPr lang="en-US" dirty="0"/>
              <a:t>Widely used</a:t>
            </a:r>
          </a:p>
          <a:p>
            <a:pPr lvl="1"/>
            <a:r>
              <a:rPr lang="en-US" b="1" dirty="0">
                <a:solidFill>
                  <a:srgbClr val="0033CC"/>
                </a:solidFill>
              </a:rPr>
              <a:t>XML Schema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  <a:p>
            <a:pPr lvl="2"/>
            <a:r>
              <a:rPr lang="en-US" dirty="0"/>
              <a:t>Newer, increasing use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Type Definition (DTD)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an XML document can be specified using a DTD</a:t>
            </a:r>
          </a:p>
          <a:p>
            <a:r>
              <a:rPr lang="en-US" dirty="0"/>
              <a:t>DTD constraints structure of XML data</a:t>
            </a:r>
          </a:p>
          <a:p>
            <a:pPr lvl="1"/>
            <a:r>
              <a:rPr lang="en-US" dirty="0"/>
              <a:t>What elements can occur</a:t>
            </a:r>
          </a:p>
          <a:p>
            <a:pPr lvl="1"/>
            <a:r>
              <a:rPr lang="en-US" dirty="0"/>
              <a:t>What attributes can/must an element have</a:t>
            </a:r>
          </a:p>
          <a:p>
            <a:pPr lvl="1"/>
            <a:r>
              <a:rPr lang="en-US" dirty="0"/>
              <a:t>What </a:t>
            </a:r>
            <a:r>
              <a:rPr lang="en-US" dirty="0" err="1"/>
              <a:t>subelements</a:t>
            </a:r>
            <a:r>
              <a:rPr lang="en-US" dirty="0"/>
              <a:t> can/must occur inside each element, and how many times.</a:t>
            </a:r>
          </a:p>
          <a:p>
            <a:r>
              <a:rPr lang="en-US" dirty="0"/>
              <a:t>DTD does not constrain data types</a:t>
            </a:r>
          </a:p>
          <a:p>
            <a:pPr lvl="1"/>
            <a:r>
              <a:rPr lang="en-US" dirty="0"/>
              <a:t>All values represented as strings in XML</a:t>
            </a:r>
          </a:p>
          <a:p>
            <a:r>
              <a:rPr lang="en-US" dirty="0"/>
              <a:t>DTD syntax</a:t>
            </a:r>
          </a:p>
          <a:p>
            <a:pPr lvl="1"/>
            <a:r>
              <a:rPr lang="en-US" dirty="0"/>
              <a:t>&lt;!ELEMENT </a:t>
            </a:r>
            <a:r>
              <a:rPr lang="en-US" dirty="0" err="1"/>
              <a:t>element</a:t>
            </a:r>
            <a:r>
              <a:rPr lang="en-US" dirty="0"/>
              <a:t> (</a:t>
            </a:r>
            <a:r>
              <a:rPr lang="en-US" dirty="0" err="1"/>
              <a:t>subelements</a:t>
            </a:r>
            <a:r>
              <a:rPr lang="en-US" dirty="0"/>
              <a:t>-specification) &gt;</a:t>
            </a:r>
          </a:p>
          <a:p>
            <a:pPr lvl="1"/>
            <a:r>
              <a:rPr lang="en-US" dirty="0"/>
              <a:t>&lt;!ATTLIST   element (attributes)  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Specification in DTD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Subelements</a:t>
            </a:r>
            <a:r>
              <a:rPr lang="en-US" dirty="0"/>
              <a:t> can be specified as</a:t>
            </a:r>
          </a:p>
          <a:p>
            <a:pPr lvl="1"/>
            <a:r>
              <a:rPr lang="en-US" dirty="0"/>
              <a:t>names of elements, or</a:t>
            </a:r>
          </a:p>
          <a:p>
            <a:pPr lvl="1"/>
            <a:r>
              <a:rPr lang="en-US" dirty="0"/>
              <a:t>#PCDATA (parsed character data), i.e., character strings</a:t>
            </a:r>
          </a:p>
          <a:p>
            <a:pPr lvl="1"/>
            <a:r>
              <a:rPr lang="en-US" dirty="0"/>
              <a:t>EMPTY (no </a:t>
            </a:r>
            <a:r>
              <a:rPr lang="en-US" dirty="0" err="1"/>
              <a:t>subelements</a:t>
            </a:r>
            <a:r>
              <a:rPr lang="en-US" dirty="0"/>
              <a:t>) or ANY (anything can be a </a:t>
            </a:r>
            <a:r>
              <a:rPr lang="en-US" dirty="0" err="1"/>
              <a:t>subelement</a:t>
            </a:r>
            <a:r>
              <a:rPr lang="en-US" dirty="0"/>
              <a:t>)</a:t>
            </a:r>
          </a:p>
          <a:p>
            <a:r>
              <a:rPr lang="en-US" dirty="0"/>
              <a:t>Example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93300"/>
                </a:solidFill>
              </a:rPr>
              <a:t>&lt;! ELEMENT department (</a:t>
            </a:r>
            <a:r>
              <a:rPr lang="en-US" dirty="0" err="1">
                <a:solidFill>
                  <a:srgbClr val="993300"/>
                </a:solidFill>
              </a:rPr>
              <a:t>dept_name</a:t>
            </a:r>
            <a:r>
              <a:rPr lang="en-US" dirty="0">
                <a:solidFill>
                  <a:srgbClr val="993300"/>
                </a:solidFill>
              </a:rPr>
              <a:t>  building, budget)&gt;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	&lt;! ELEMENT </a:t>
            </a:r>
            <a:r>
              <a:rPr lang="en-US" dirty="0" err="1">
                <a:solidFill>
                  <a:srgbClr val="993300"/>
                </a:solidFill>
              </a:rPr>
              <a:t>dept_name</a:t>
            </a:r>
            <a:r>
              <a:rPr lang="en-US" dirty="0">
                <a:solidFill>
                  <a:srgbClr val="993300"/>
                </a:solidFill>
              </a:rPr>
              <a:t> (#PCDATA)&gt;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	&lt;! ELEMENT budget (#PCDATA)&gt;</a:t>
            </a:r>
          </a:p>
          <a:p>
            <a:r>
              <a:rPr lang="en-US" dirty="0" err="1"/>
              <a:t>Subelement</a:t>
            </a:r>
            <a:r>
              <a:rPr lang="en-US" dirty="0"/>
              <a:t> specification may have regular expressions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  &lt;!ELEMENT university ( ( department | course | instructor | teaches )+)&gt;</a:t>
            </a:r>
          </a:p>
          <a:p>
            <a:pPr lvl="2"/>
            <a:r>
              <a:rPr lang="en-US" dirty="0"/>
              <a:t>Notation: </a:t>
            </a:r>
          </a:p>
          <a:p>
            <a:pPr lvl="3"/>
            <a:r>
              <a:rPr lang="en-US" dirty="0"/>
              <a:t> “|”   -  alternatives</a:t>
            </a:r>
          </a:p>
          <a:p>
            <a:pPr lvl="3"/>
            <a:r>
              <a:rPr lang="en-US" dirty="0"/>
              <a:t> “+”  -  1 or more occurrences</a:t>
            </a:r>
          </a:p>
          <a:p>
            <a:pPr lvl="3"/>
            <a:r>
              <a:rPr lang="en-US" dirty="0"/>
              <a:t> “*”   -  0 or more occurrences</a:t>
            </a:r>
          </a:p>
          <a:p>
            <a:pPr lvl="1"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University DTD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772400" cy="444817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&lt;!DOCTYPE  university [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university ( (</a:t>
            </a:r>
            <a:r>
              <a:rPr lang="en-US" dirty="0" err="1">
                <a:solidFill>
                  <a:srgbClr val="993300"/>
                </a:solidFill>
              </a:rPr>
              <a:t>department|course|instructor|teaches</a:t>
            </a:r>
            <a:r>
              <a:rPr lang="en-US" dirty="0">
                <a:solidFill>
                  <a:srgbClr val="993300"/>
                </a:solidFill>
              </a:rPr>
              <a:t>)+)&gt;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department ( dept name, building, budget)&gt;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course ( course id, title, dept name, credits)&gt;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instructor (IID, name, dept name, salary)&gt;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teaches (IID, course id)&gt;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dept name( #PCDATA 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building( #PCDATA 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budget( #PCDATA 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course id ( #PCDATA 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title ( #PCDATA 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credits( #PCDATA 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IID( #PCDATA 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name( #PCDATA )&gt;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&lt;!ELEMENT salary( #PCDATA )&gt;</a:t>
            </a:r>
          </a:p>
          <a:p>
            <a:pPr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]&gt;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of XML Data</a:t>
            </a:r>
          </a:p>
          <a:p>
            <a:r>
              <a:rPr lang="en-US" dirty="0"/>
              <a:t>XML Document Schema</a:t>
            </a:r>
          </a:p>
          <a:p>
            <a:r>
              <a:rPr lang="en-US" dirty="0"/>
              <a:t>Querying and Transformation</a:t>
            </a:r>
          </a:p>
          <a:p>
            <a:r>
              <a:rPr lang="en-US" dirty="0"/>
              <a:t>Application Program Interfaces to XML</a:t>
            </a:r>
          </a:p>
          <a:p>
            <a:r>
              <a:rPr lang="en-US" dirty="0"/>
              <a:t>Storage of XML Data</a:t>
            </a:r>
          </a:p>
          <a:p>
            <a:r>
              <a:rPr lang="en-US" dirty="0"/>
              <a:t>XML 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Specification in DTD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994299"/>
            <a:ext cx="7665436" cy="5558901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Attribute specification : for each attribute  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Type of attribute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CDATA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ID (identifier) or IDREF (ID reference) or IDREFS (multiple IDREFs) 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  more on this later 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Whether 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mandatory (#REQUIRED)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has a default value (value),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or neither (#IMPLIED)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&lt;!ATTLIST course </a:t>
            </a:r>
            <a:r>
              <a:rPr lang="en-US" dirty="0" err="1"/>
              <a:t>course_id</a:t>
            </a:r>
            <a:r>
              <a:rPr lang="en-US" dirty="0"/>
              <a:t> CDATA #REQUIRED&gt;, or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&lt;!ATTLIST course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course_id</a:t>
            </a:r>
            <a:r>
              <a:rPr lang="en-US" dirty="0"/>
              <a:t>     ID          #REQUIRED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dirty="0"/>
              <a:t>    </a:t>
            </a:r>
            <a:r>
              <a:rPr lang="en-US" dirty="0" err="1"/>
              <a:t>dept_name</a:t>
            </a:r>
            <a:r>
              <a:rPr lang="en-US" dirty="0"/>
              <a:t>  IDREF   #REQUIRED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dirty="0"/>
              <a:t>	instructors    IDREFS #IMPLIED   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 and IDREFs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An element can have at most one attribute of type ID</a:t>
            </a:r>
          </a:p>
          <a:p>
            <a:r>
              <a:rPr lang="en-US" dirty="0"/>
              <a:t>The ID attribute value of each element in an XML document must be distinct</a:t>
            </a:r>
          </a:p>
          <a:p>
            <a:pPr lvl="1"/>
            <a:r>
              <a:rPr lang="en-US" dirty="0"/>
              <a:t>Thus the ID attribute value is an object identifier</a:t>
            </a:r>
          </a:p>
          <a:p>
            <a:r>
              <a:rPr lang="en-US" dirty="0"/>
              <a:t>An attribute of type IDREF must contain the ID value of an element in the same document</a:t>
            </a:r>
          </a:p>
          <a:p>
            <a:r>
              <a:rPr lang="en-US" dirty="0"/>
              <a:t>An attribute of type IDREFS contains a set of (0 or more) ID values.  Each ID value must contain the ID value of an element in the same document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University DTD with Attributes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University DTD with ID and IDREF attribute types.</a:t>
            </a:r>
            <a:br>
              <a:rPr lang="en-US" dirty="0"/>
            </a:br>
            <a:r>
              <a:rPr lang="en-US" dirty="0">
                <a:solidFill>
                  <a:srgbClr val="993300"/>
                </a:solidFill>
              </a:rPr>
              <a:t>&lt;!DOCTYPE </a:t>
            </a:r>
            <a:r>
              <a:rPr lang="en-US" dirty="0"/>
              <a:t>university-3 [</a:t>
            </a:r>
            <a:br>
              <a:rPr lang="en-US" dirty="0"/>
            </a:br>
            <a:r>
              <a:rPr lang="en-US" dirty="0"/>
              <a:t>     &lt;!ELEMENT university ( (</a:t>
            </a:r>
            <a:r>
              <a:rPr lang="en-US" dirty="0" err="1"/>
              <a:t>department|course|instructor</a:t>
            </a:r>
            <a:r>
              <a:rPr lang="en-US" dirty="0"/>
              <a:t>)+)&gt;</a:t>
            </a:r>
            <a:br>
              <a:rPr lang="en-US" dirty="0"/>
            </a:br>
            <a:r>
              <a:rPr lang="en-US" dirty="0"/>
              <a:t>     &lt;!ELEMENT department ( building, budget )&gt;</a:t>
            </a:r>
            <a:br>
              <a:rPr lang="en-US" dirty="0"/>
            </a:br>
            <a:r>
              <a:rPr lang="en-US" dirty="0"/>
              <a:t>     &lt;!ATTLIST department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dept_name</a:t>
            </a:r>
            <a:r>
              <a:rPr lang="en-US" dirty="0"/>
              <a:t> ID #REQUIRED &gt;</a:t>
            </a:r>
            <a:br>
              <a:rPr lang="en-US" dirty="0"/>
            </a:br>
            <a:r>
              <a:rPr lang="en-US" dirty="0"/>
              <a:t>     &lt;!ELEMENT course (title, credits )&gt;</a:t>
            </a:r>
            <a:br>
              <a:rPr lang="en-US" dirty="0"/>
            </a:br>
            <a:r>
              <a:rPr lang="en-US" dirty="0"/>
              <a:t>     &lt;!ATTLIST course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course_id</a:t>
            </a:r>
            <a:r>
              <a:rPr lang="en-US" dirty="0"/>
              <a:t> ID #REQUIRED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dept_name</a:t>
            </a:r>
            <a:r>
              <a:rPr lang="en-US" dirty="0"/>
              <a:t> IDREF #REQUIRED</a:t>
            </a:r>
            <a:br>
              <a:rPr lang="en-US" dirty="0"/>
            </a:br>
            <a:r>
              <a:rPr lang="en-US" dirty="0"/>
              <a:t>            instructors IDREFS #IMPLIED &gt;</a:t>
            </a:r>
            <a:br>
              <a:rPr lang="en-US" dirty="0"/>
            </a:br>
            <a:r>
              <a:rPr lang="en-US" dirty="0"/>
              <a:t>     &lt;!ELEMENT instructor ( name, salary )&gt;</a:t>
            </a:r>
            <a:br>
              <a:rPr lang="en-US" dirty="0"/>
            </a:br>
            <a:r>
              <a:rPr lang="en-US" dirty="0"/>
              <a:t>     &lt;!ATTLIST instructor</a:t>
            </a:r>
            <a:br>
              <a:rPr lang="en-US" dirty="0"/>
            </a:br>
            <a:r>
              <a:rPr lang="en-US" dirty="0"/>
              <a:t>            IID ID #REQUIRED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dept_name</a:t>
            </a:r>
            <a:r>
              <a:rPr lang="en-US" dirty="0"/>
              <a:t> IDREF #REQUIRED &gt;</a:t>
            </a:r>
            <a:br>
              <a:rPr lang="en-US" dirty="0"/>
            </a:br>
            <a:r>
              <a:rPr lang="en-US" dirty="0"/>
              <a:t>     · · · declarations for title, credits, building,</a:t>
            </a:r>
            <a:br>
              <a:rPr lang="en-US" dirty="0"/>
            </a:br>
            <a:r>
              <a:rPr lang="en-US" dirty="0"/>
              <a:t>            budget, name and salary · · ·</a:t>
            </a:r>
            <a:br>
              <a:rPr lang="en-US" dirty="0"/>
            </a:br>
            <a:r>
              <a:rPr lang="en-US" dirty="0">
                <a:solidFill>
                  <a:srgbClr val="993300"/>
                </a:solidFill>
              </a:rPr>
              <a:t>]&gt;</a:t>
            </a:r>
          </a:p>
          <a:p>
            <a:endParaRPr lang="en-US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609600"/>
          </a:xfrm>
        </p:spPr>
        <p:txBody>
          <a:bodyPr/>
          <a:lstStyle/>
          <a:p>
            <a:r>
              <a:rPr lang="en-US" sz="2800"/>
              <a:t>XML data with ID and IDREF attributes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7010400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N" sz="1700" dirty="0"/>
              <a:t>&lt;university-3&gt;</a:t>
            </a:r>
          </a:p>
          <a:p>
            <a:r>
              <a:rPr lang="en-IN" sz="1700" dirty="0"/>
              <a:t>       </a:t>
            </a:r>
            <a:r>
              <a:rPr lang="en-IN" sz="1700" dirty="0">
                <a:solidFill>
                  <a:srgbClr val="993300"/>
                </a:solidFill>
              </a:rPr>
              <a:t>&lt;department dept name=“Comp. Sci.”&gt;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 &lt;building&gt; Taylor &lt;/building&gt;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 &lt;budget&gt; 100000 &lt;/budget&gt;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&lt;/department&gt;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&lt;department dept name=“Biology”&gt;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 &lt;building&gt; Watson &lt;/building&gt;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 &lt;budget&gt; 90000 &lt;/budget&gt;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&lt;/department&gt;</a:t>
            </a:r>
          </a:p>
          <a:p>
            <a:r>
              <a:rPr lang="en-IN" sz="1700" dirty="0"/>
              <a:t>       </a:t>
            </a:r>
            <a:r>
              <a:rPr lang="en-IN" sz="1700" dirty="0">
                <a:solidFill>
                  <a:srgbClr val="008000"/>
                </a:solidFill>
              </a:rPr>
              <a:t>&lt;course </a:t>
            </a:r>
            <a:r>
              <a:rPr lang="en-IN" sz="1700" dirty="0" err="1">
                <a:solidFill>
                  <a:srgbClr val="008000"/>
                </a:solidFill>
              </a:rPr>
              <a:t>course</a:t>
            </a:r>
            <a:r>
              <a:rPr lang="en-IN" sz="1700" dirty="0">
                <a:solidFill>
                  <a:srgbClr val="008000"/>
                </a:solidFill>
              </a:rPr>
              <a:t> id=“CS-101” dept name=“Comp. Sci”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                 instructors=“10101 83821”&gt;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        &lt;title&gt; Intro. to Computer Science &lt;/title&gt;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        &lt;credits&gt; 4 &lt;/credits&gt;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&lt;/course&gt;</a:t>
            </a:r>
          </a:p>
          <a:p>
            <a:r>
              <a:rPr lang="en-US" sz="1700" dirty="0"/>
              <a:t>       ….</a:t>
            </a:r>
          </a:p>
          <a:p>
            <a:r>
              <a:rPr lang="en-US" sz="1700" dirty="0"/>
              <a:t>       </a:t>
            </a:r>
            <a:r>
              <a:rPr lang="en-IN" sz="1700" dirty="0">
                <a:solidFill>
                  <a:srgbClr val="006666"/>
                </a:solidFill>
              </a:rPr>
              <a:t>&lt;instructor IID=“10101” dept name=“Comp. Sci.”&gt;</a:t>
            </a:r>
          </a:p>
          <a:p>
            <a:r>
              <a:rPr lang="en-IN" sz="1700" dirty="0">
                <a:solidFill>
                  <a:srgbClr val="006666"/>
                </a:solidFill>
              </a:rPr>
              <a:t>                &lt;name&gt; Srinivasan &lt;/name&gt;</a:t>
            </a:r>
          </a:p>
          <a:p>
            <a:r>
              <a:rPr lang="en-IN" sz="1700" dirty="0">
                <a:solidFill>
                  <a:srgbClr val="006666"/>
                </a:solidFill>
              </a:rPr>
              <a:t>                &lt;salary&gt; 65000 &lt;/salary&gt;</a:t>
            </a:r>
          </a:p>
          <a:p>
            <a:r>
              <a:rPr lang="en-IN" sz="1700" dirty="0">
                <a:solidFill>
                  <a:srgbClr val="006666"/>
                </a:solidFill>
              </a:rPr>
              <a:t>       &lt;/instructor&gt;</a:t>
            </a:r>
          </a:p>
          <a:p>
            <a:r>
              <a:rPr lang="en-US" sz="1700" dirty="0"/>
              <a:t>       ….</a:t>
            </a:r>
          </a:p>
          <a:p>
            <a:r>
              <a:rPr lang="en-US" sz="1700" dirty="0"/>
              <a:t>&lt;/university-3&gt;</a:t>
            </a:r>
            <a:endParaRPr lang="en-IN" sz="1700" dirty="0"/>
          </a:p>
        </p:txBody>
      </p:sp>
    </p:spTree>
  </p:cSld>
  <p:clrMapOvr>
    <a:masterClrMapping/>
  </p:clrMapOvr>
  <p:transition advTm="545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DTDs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No typing of text elements and attributes</a:t>
            </a:r>
          </a:p>
          <a:p>
            <a:pPr lvl="1"/>
            <a:r>
              <a:rPr lang="en-US" dirty="0"/>
              <a:t>All values are strings, no integers, reals, etc.</a:t>
            </a:r>
          </a:p>
          <a:p>
            <a:r>
              <a:rPr lang="en-US" dirty="0"/>
              <a:t>Difficult to specify unordered sets of </a:t>
            </a:r>
            <a:r>
              <a:rPr lang="en-US" dirty="0" err="1"/>
              <a:t>subelements</a:t>
            </a:r>
            <a:endParaRPr lang="en-US" dirty="0"/>
          </a:p>
          <a:p>
            <a:pPr lvl="1"/>
            <a:r>
              <a:rPr lang="en-US" dirty="0"/>
              <a:t>Order is usually irrelevant in databases (unlike in the document-layout environment from which XML evolved)</a:t>
            </a:r>
          </a:p>
          <a:p>
            <a:pPr lvl="1"/>
            <a:r>
              <a:rPr lang="en-US" dirty="0"/>
              <a:t>(A | B)* allows specification of an unordered set, but</a:t>
            </a:r>
          </a:p>
          <a:p>
            <a:pPr lvl="2"/>
            <a:r>
              <a:rPr lang="en-US" dirty="0"/>
              <a:t>Cannot ensure that each of A and B occurs only once</a:t>
            </a:r>
          </a:p>
          <a:p>
            <a:r>
              <a:rPr lang="en-US" dirty="0"/>
              <a:t>IDs and IDREFs are untyped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instructors</a:t>
            </a:r>
            <a:r>
              <a:rPr lang="en-US" dirty="0"/>
              <a:t> attribute of an course may contain a reference to another course, which is meaningless</a:t>
            </a:r>
          </a:p>
          <a:p>
            <a:pPr lvl="2"/>
            <a:r>
              <a:rPr lang="en-US" i="1" dirty="0"/>
              <a:t>instructors</a:t>
            </a:r>
            <a:r>
              <a:rPr lang="en-US" dirty="0"/>
              <a:t> attribute should ideally be constrained to refer to instructor elements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Schema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XML Schema is a more sophisticated schema language which addresses the drawbacks of DTDs.  Supports</a:t>
            </a:r>
          </a:p>
          <a:p>
            <a:pPr lvl="1"/>
            <a:r>
              <a:rPr lang="en-US" dirty="0"/>
              <a:t>Typing of values</a:t>
            </a:r>
          </a:p>
          <a:p>
            <a:pPr lvl="2"/>
            <a:r>
              <a:rPr lang="en-US" dirty="0"/>
              <a:t>E.g., integer, string,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Also, constraints on min/max values</a:t>
            </a:r>
          </a:p>
          <a:p>
            <a:pPr lvl="1"/>
            <a:r>
              <a:rPr lang="en-US" dirty="0"/>
              <a:t>User-defined, </a:t>
            </a:r>
            <a:r>
              <a:rPr lang="en-US" dirty="0" err="1"/>
              <a:t>comlex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Many more features, including</a:t>
            </a:r>
          </a:p>
          <a:p>
            <a:pPr lvl="2"/>
            <a:r>
              <a:rPr lang="en-US" dirty="0"/>
              <a:t>uniqueness and foreign key constraints, inheritance </a:t>
            </a:r>
          </a:p>
          <a:p>
            <a:r>
              <a:rPr lang="en-US" dirty="0"/>
              <a:t>XML Schema is itself specified in XML syntax, unlike DTDs</a:t>
            </a:r>
          </a:p>
          <a:p>
            <a:pPr lvl="1"/>
            <a:r>
              <a:rPr lang="en-US" dirty="0"/>
              <a:t>More-standard representation, but verbose</a:t>
            </a:r>
          </a:p>
          <a:p>
            <a:r>
              <a:rPr lang="en-US" dirty="0"/>
              <a:t>XML Scheme is integrated with namespaces </a:t>
            </a:r>
          </a:p>
          <a:p>
            <a:r>
              <a:rPr lang="en-US" dirty="0"/>
              <a:t>BUT:  XML Schema is significantly more complicated than DTDs.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Schema Version of Univ. DTD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768350" y="727075"/>
            <a:ext cx="7842250" cy="610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IN" sz="1700" dirty="0"/>
              <a:t>&lt;</a:t>
            </a:r>
            <a:r>
              <a:rPr lang="en-IN" sz="1700" dirty="0" err="1"/>
              <a:t>xs:schema</a:t>
            </a:r>
            <a:r>
              <a:rPr lang="en-IN" sz="1700" dirty="0"/>
              <a:t> </a:t>
            </a:r>
            <a:r>
              <a:rPr lang="en-IN" sz="1700" dirty="0" err="1"/>
              <a:t>xmlns:xs</a:t>
            </a:r>
            <a:r>
              <a:rPr lang="en-IN" sz="1700" dirty="0"/>
              <a:t>=“</a:t>
            </a:r>
            <a:r>
              <a:rPr lang="en-IN" sz="1700" dirty="0">
                <a:solidFill>
                  <a:schemeClr val="hlink"/>
                </a:solidFill>
              </a:rPr>
              <a:t>http://www.w3.org/2001/</a:t>
            </a:r>
            <a:r>
              <a:rPr lang="en-IN" sz="1700" dirty="0" err="1">
                <a:solidFill>
                  <a:schemeClr val="hlink"/>
                </a:solidFill>
              </a:rPr>
              <a:t>XMLSchema</a:t>
            </a:r>
            <a:r>
              <a:rPr lang="en-IN" sz="1700" dirty="0"/>
              <a:t>”&gt;</a:t>
            </a:r>
          </a:p>
          <a:p>
            <a:r>
              <a:rPr lang="en-IN" sz="1700" dirty="0"/>
              <a:t>&lt;</a:t>
            </a:r>
            <a:r>
              <a:rPr lang="en-IN" sz="1700" dirty="0" err="1"/>
              <a:t>xs:element</a:t>
            </a:r>
            <a:r>
              <a:rPr lang="en-IN" sz="1700" dirty="0"/>
              <a:t> name=“university” type=“</a:t>
            </a:r>
            <a:r>
              <a:rPr lang="en-IN" sz="1700" dirty="0" err="1"/>
              <a:t>universityType</a:t>
            </a:r>
            <a:r>
              <a:rPr lang="en-IN" sz="1700" dirty="0"/>
              <a:t>” /&gt;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&lt;</a:t>
            </a:r>
            <a:r>
              <a:rPr lang="en-IN" sz="1700" dirty="0" err="1">
                <a:solidFill>
                  <a:srgbClr val="993300"/>
                </a:solidFill>
              </a:rPr>
              <a:t>xs:element</a:t>
            </a:r>
            <a:r>
              <a:rPr lang="en-IN" sz="1700" dirty="0">
                <a:solidFill>
                  <a:srgbClr val="993300"/>
                </a:solidFill>
              </a:rPr>
              <a:t> name=“department”&gt;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&lt;</a:t>
            </a:r>
            <a:r>
              <a:rPr lang="en-IN" sz="1700" dirty="0" err="1">
                <a:solidFill>
                  <a:srgbClr val="993300"/>
                </a:solidFill>
              </a:rPr>
              <a:t>xs:complexType</a:t>
            </a:r>
            <a:r>
              <a:rPr lang="en-IN" sz="1700" dirty="0">
                <a:solidFill>
                  <a:srgbClr val="993300"/>
                </a:solidFill>
              </a:rPr>
              <a:t>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&lt;</a:t>
            </a:r>
            <a:r>
              <a:rPr lang="en-IN" sz="1700" dirty="0" err="1">
                <a:solidFill>
                  <a:srgbClr val="993300"/>
                </a:solidFill>
              </a:rPr>
              <a:t>xs:sequence</a:t>
            </a:r>
            <a:r>
              <a:rPr lang="en-IN" sz="1700" dirty="0">
                <a:solidFill>
                  <a:srgbClr val="993300"/>
                </a:solidFill>
              </a:rPr>
              <a:t>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&lt;</a:t>
            </a:r>
            <a:r>
              <a:rPr lang="en-IN" sz="1700" dirty="0" err="1">
                <a:solidFill>
                  <a:srgbClr val="993300"/>
                </a:solidFill>
              </a:rPr>
              <a:t>xs:element</a:t>
            </a:r>
            <a:r>
              <a:rPr lang="en-IN" sz="1700" dirty="0">
                <a:solidFill>
                  <a:srgbClr val="993300"/>
                </a:solidFill>
              </a:rPr>
              <a:t> name=“dept name” type=“</a:t>
            </a:r>
            <a:r>
              <a:rPr lang="en-IN" sz="1700" dirty="0" err="1">
                <a:solidFill>
                  <a:srgbClr val="993300"/>
                </a:solidFill>
              </a:rPr>
              <a:t>xs:string</a:t>
            </a:r>
            <a:r>
              <a:rPr lang="en-IN" sz="1700" dirty="0">
                <a:solidFill>
                  <a:srgbClr val="993300"/>
                </a:solidFill>
              </a:rPr>
              <a:t>”/&gt;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&lt;</a:t>
            </a:r>
            <a:r>
              <a:rPr lang="en-IN" sz="1700" dirty="0" err="1">
                <a:solidFill>
                  <a:srgbClr val="993300"/>
                </a:solidFill>
              </a:rPr>
              <a:t>xs:element</a:t>
            </a:r>
            <a:r>
              <a:rPr lang="en-IN" sz="1700" dirty="0">
                <a:solidFill>
                  <a:srgbClr val="993300"/>
                </a:solidFill>
              </a:rPr>
              <a:t> name=“building” type=“</a:t>
            </a:r>
            <a:r>
              <a:rPr lang="en-IN" sz="1700" dirty="0" err="1">
                <a:solidFill>
                  <a:srgbClr val="993300"/>
                </a:solidFill>
              </a:rPr>
              <a:t>xs:string</a:t>
            </a:r>
            <a:r>
              <a:rPr lang="en-IN" sz="1700" dirty="0">
                <a:solidFill>
                  <a:srgbClr val="993300"/>
                </a:solidFill>
              </a:rPr>
              <a:t>”/&gt;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&lt;</a:t>
            </a:r>
            <a:r>
              <a:rPr lang="en-IN" sz="1700" dirty="0" err="1">
                <a:solidFill>
                  <a:srgbClr val="993300"/>
                </a:solidFill>
              </a:rPr>
              <a:t>xs:element</a:t>
            </a:r>
            <a:r>
              <a:rPr lang="en-IN" sz="1700" dirty="0">
                <a:solidFill>
                  <a:srgbClr val="993300"/>
                </a:solidFill>
              </a:rPr>
              <a:t> name=“budget” type=“</a:t>
            </a:r>
            <a:r>
              <a:rPr lang="en-IN" sz="1700" dirty="0" err="1">
                <a:solidFill>
                  <a:srgbClr val="993300"/>
                </a:solidFill>
              </a:rPr>
              <a:t>xs:decimal</a:t>
            </a:r>
            <a:r>
              <a:rPr lang="en-IN" sz="1700" dirty="0">
                <a:solidFill>
                  <a:srgbClr val="993300"/>
                </a:solidFill>
              </a:rPr>
              <a:t>”/&gt;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&lt;/</a:t>
            </a:r>
            <a:r>
              <a:rPr lang="en-IN" sz="1700" dirty="0" err="1">
                <a:solidFill>
                  <a:srgbClr val="993300"/>
                </a:solidFill>
              </a:rPr>
              <a:t>xs:sequence</a:t>
            </a:r>
            <a:r>
              <a:rPr lang="en-IN" sz="1700" dirty="0">
                <a:solidFill>
                  <a:srgbClr val="993300"/>
                </a:solidFill>
              </a:rPr>
              <a:t>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&lt;/</a:t>
            </a:r>
            <a:r>
              <a:rPr lang="en-IN" sz="1700" dirty="0" err="1">
                <a:solidFill>
                  <a:srgbClr val="993300"/>
                </a:solidFill>
              </a:rPr>
              <a:t>xs:complexType</a:t>
            </a:r>
            <a:r>
              <a:rPr lang="en-IN" sz="1700" dirty="0">
                <a:solidFill>
                  <a:srgbClr val="993300"/>
                </a:solidFill>
              </a:rPr>
              <a:t>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&lt;/</a:t>
            </a:r>
            <a:r>
              <a:rPr lang="en-IN" sz="1700" dirty="0" err="1">
                <a:solidFill>
                  <a:srgbClr val="993300"/>
                </a:solidFill>
              </a:rPr>
              <a:t>xs:element</a:t>
            </a:r>
            <a:r>
              <a:rPr lang="en-IN" sz="1700" dirty="0">
                <a:solidFill>
                  <a:srgbClr val="993300"/>
                </a:solidFill>
              </a:rPr>
              <a:t>&gt;</a:t>
            </a:r>
          </a:p>
          <a:p>
            <a:r>
              <a:rPr lang="en-US" sz="1700" dirty="0"/>
              <a:t>….</a:t>
            </a:r>
          </a:p>
          <a:p>
            <a:r>
              <a:rPr lang="en-IN" sz="1700" dirty="0">
                <a:solidFill>
                  <a:srgbClr val="008000"/>
                </a:solidFill>
              </a:rPr>
              <a:t>&lt;</a:t>
            </a:r>
            <a:r>
              <a:rPr lang="en-IN" sz="1700" dirty="0" err="1">
                <a:solidFill>
                  <a:srgbClr val="008000"/>
                </a:solidFill>
              </a:rPr>
              <a:t>xs:element</a:t>
            </a:r>
            <a:r>
              <a:rPr lang="en-IN" sz="1700" dirty="0">
                <a:solidFill>
                  <a:srgbClr val="008000"/>
                </a:solidFill>
              </a:rPr>
              <a:t> name=“instructor”&gt;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&lt;</a:t>
            </a:r>
            <a:r>
              <a:rPr lang="en-IN" sz="1700" dirty="0" err="1">
                <a:solidFill>
                  <a:srgbClr val="008000"/>
                </a:solidFill>
              </a:rPr>
              <a:t>xs:complexType</a:t>
            </a:r>
            <a:r>
              <a:rPr lang="en-IN" sz="17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&lt;</a:t>
            </a:r>
            <a:r>
              <a:rPr lang="en-IN" sz="1700" dirty="0" err="1">
                <a:solidFill>
                  <a:srgbClr val="008000"/>
                </a:solidFill>
              </a:rPr>
              <a:t>xs:sequence</a:t>
            </a:r>
            <a:r>
              <a:rPr lang="en-IN" sz="17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    &lt;</a:t>
            </a:r>
            <a:r>
              <a:rPr lang="en-IN" sz="1700" dirty="0" err="1">
                <a:solidFill>
                  <a:srgbClr val="008000"/>
                </a:solidFill>
              </a:rPr>
              <a:t>xs:element</a:t>
            </a:r>
            <a:r>
              <a:rPr lang="en-IN" sz="1700" dirty="0">
                <a:solidFill>
                  <a:srgbClr val="008000"/>
                </a:solidFill>
              </a:rPr>
              <a:t> name=“IID” type=“</a:t>
            </a:r>
            <a:r>
              <a:rPr lang="en-IN" sz="1700" dirty="0" err="1">
                <a:solidFill>
                  <a:srgbClr val="008000"/>
                </a:solidFill>
              </a:rPr>
              <a:t>xs:string</a:t>
            </a:r>
            <a:r>
              <a:rPr lang="en-IN" sz="1700" dirty="0">
                <a:solidFill>
                  <a:srgbClr val="008000"/>
                </a:solidFill>
              </a:rPr>
              <a:t>”/&gt;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    &lt;</a:t>
            </a:r>
            <a:r>
              <a:rPr lang="en-IN" sz="1700" dirty="0" err="1">
                <a:solidFill>
                  <a:srgbClr val="008000"/>
                </a:solidFill>
              </a:rPr>
              <a:t>xs:element</a:t>
            </a:r>
            <a:r>
              <a:rPr lang="en-IN" sz="1700" dirty="0">
                <a:solidFill>
                  <a:srgbClr val="008000"/>
                </a:solidFill>
              </a:rPr>
              <a:t> name=“name” type=“</a:t>
            </a:r>
            <a:r>
              <a:rPr lang="en-IN" sz="1700" dirty="0" err="1">
                <a:solidFill>
                  <a:srgbClr val="008000"/>
                </a:solidFill>
              </a:rPr>
              <a:t>xs:string</a:t>
            </a:r>
            <a:r>
              <a:rPr lang="en-IN" sz="1700" dirty="0">
                <a:solidFill>
                  <a:srgbClr val="008000"/>
                </a:solidFill>
              </a:rPr>
              <a:t>”/&gt;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    &lt;</a:t>
            </a:r>
            <a:r>
              <a:rPr lang="en-IN" sz="1700" dirty="0" err="1">
                <a:solidFill>
                  <a:srgbClr val="008000"/>
                </a:solidFill>
              </a:rPr>
              <a:t>xs:element</a:t>
            </a:r>
            <a:r>
              <a:rPr lang="en-IN" sz="1700" dirty="0">
                <a:solidFill>
                  <a:srgbClr val="008000"/>
                </a:solidFill>
              </a:rPr>
              <a:t> name=“dept name” type=“</a:t>
            </a:r>
            <a:r>
              <a:rPr lang="en-IN" sz="1700" dirty="0" err="1">
                <a:solidFill>
                  <a:srgbClr val="008000"/>
                </a:solidFill>
              </a:rPr>
              <a:t>xs:string</a:t>
            </a:r>
            <a:r>
              <a:rPr lang="en-IN" sz="1700" dirty="0">
                <a:solidFill>
                  <a:srgbClr val="008000"/>
                </a:solidFill>
              </a:rPr>
              <a:t>”/&gt;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    &lt;</a:t>
            </a:r>
            <a:r>
              <a:rPr lang="en-IN" sz="1700" dirty="0" err="1">
                <a:solidFill>
                  <a:srgbClr val="008000"/>
                </a:solidFill>
              </a:rPr>
              <a:t>xs:element</a:t>
            </a:r>
            <a:r>
              <a:rPr lang="en-IN" sz="1700" dirty="0">
                <a:solidFill>
                  <a:srgbClr val="008000"/>
                </a:solidFill>
              </a:rPr>
              <a:t> name=“salary” type=“</a:t>
            </a:r>
            <a:r>
              <a:rPr lang="en-IN" sz="1700" dirty="0" err="1">
                <a:solidFill>
                  <a:srgbClr val="008000"/>
                </a:solidFill>
              </a:rPr>
              <a:t>xs:decimal</a:t>
            </a:r>
            <a:r>
              <a:rPr lang="en-IN" sz="1700" dirty="0">
                <a:solidFill>
                  <a:srgbClr val="008000"/>
                </a:solidFill>
              </a:rPr>
              <a:t>”/&gt;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&lt;/</a:t>
            </a:r>
            <a:r>
              <a:rPr lang="en-IN" sz="1700" dirty="0" err="1">
                <a:solidFill>
                  <a:srgbClr val="008000"/>
                </a:solidFill>
              </a:rPr>
              <a:t>xs:sequence</a:t>
            </a:r>
            <a:r>
              <a:rPr lang="en-IN" sz="17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&lt;/</a:t>
            </a:r>
            <a:r>
              <a:rPr lang="en-IN" sz="1700" dirty="0" err="1">
                <a:solidFill>
                  <a:srgbClr val="008000"/>
                </a:solidFill>
              </a:rPr>
              <a:t>xs:complexType</a:t>
            </a:r>
            <a:r>
              <a:rPr lang="en-IN" sz="17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&lt;/</a:t>
            </a:r>
            <a:r>
              <a:rPr lang="en-IN" sz="1700" dirty="0" err="1">
                <a:solidFill>
                  <a:srgbClr val="008000"/>
                </a:solidFill>
              </a:rPr>
              <a:t>xs:element</a:t>
            </a:r>
            <a:r>
              <a:rPr lang="en-IN" sz="1700" dirty="0">
                <a:solidFill>
                  <a:srgbClr val="008000"/>
                </a:solidFill>
              </a:rPr>
              <a:t>&gt;</a:t>
            </a:r>
          </a:p>
          <a:p>
            <a:r>
              <a:rPr lang="en-US" sz="1700" dirty="0">
                <a:solidFill>
                  <a:srgbClr val="0033CC"/>
                </a:solidFill>
              </a:rPr>
              <a:t>… Contd.</a:t>
            </a:r>
            <a:endParaRPr lang="en-IN" sz="17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XML Schema Version of Univ. DTD (Cont.)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78486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IN" sz="1700" dirty="0"/>
              <a:t>….</a:t>
            </a:r>
          </a:p>
          <a:p>
            <a:r>
              <a:rPr lang="en-IN" sz="1700" dirty="0">
                <a:solidFill>
                  <a:srgbClr val="008000"/>
                </a:solidFill>
              </a:rPr>
              <a:t>&lt;</a:t>
            </a:r>
            <a:r>
              <a:rPr lang="en-IN" sz="1700" dirty="0" err="1">
                <a:solidFill>
                  <a:srgbClr val="008000"/>
                </a:solidFill>
              </a:rPr>
              <a:t>xs:complexType</a:t>
            </a:r>
            <a:r>
              <a:rPr lang="en-IN" sz="1700" dirty="0">
                <a:solidFill>
                  <a:srgbClr val="008000"/>
                </a:solidFill>
              </a:rPr>
              <a:t> name=“</a:t>
            </a:r>
            <a:r>
              <a:rPr lang="en-IN" sz="1700" dirty="0" err="1">
                <a:solidFill>
                  <a:srgbClr val="008000"/>
                </a:solidFill>
              </a:rPr>
              <a:t>UniversityType</a:t>
            </a:r>
            <a:r>
              <a:rPr lang="en-IN" sz="1700" dirty="0">
                <a:solidFill>
                  <a:srgbClr val="008000"/>
                </a:solidFill>
              </a:rPr>
              <a:t>”&gt;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&lt;</a:t>
            </a:r>
            <a:r>
              <a:rPr lang="en-IN" sz="1700" dirty="0" err="1">
                <a:solidFill>
                  <a:srgbClr val="008000"/>
                </a:solidFill>
              </a:rPr>
              <a:t>xs:sequence</a:t>
            </a:r>
            <a:r>
              <a:rPr lang="en-IN" sz="17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&lt;</a:t>
            </a:r>
            <a:r>
              <a:rPr lang="en-IN" sz="1700" dirty="0" err="1">
                <a:solidFill>
                  <a:srgbClr val="008000"/>
                </a:solidFill>
              </a:rPr>
              <a:t>xs:element</a:t>
            </a:r>
            <a:r>
              <a:rPr lang="en-IN" sz="1700" dirty="0">
                <a:solidFill>
                  <a:srgbClr val="008000"/>
                </a:solidFill>
              </a:rPr>
              <a:t> ref=“department” minOccurs=“0” </a:t>
            </a:r>
            <a:r>
              <a:rPr lang="en-IN" sz="1700" dirty="0" err="1">
                <a:solidFill>
                  <a:srgbClr val="008000"/>
                </a:solidFill>
              </a:rPr>
              <a:t>maxOccurs</a:t>
            </a:r>
            <a:r>
              <a:rPr lang="en-IN" sz="1700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&lt;</a:t>
            </a:r>
            <a:r>
              <a:rPr lang="en-IN" sz="1700" dirty="0" err="1">
                <a:solidFill>
                  <a:srgbClr val="008000"/>
                </a:solidFill>
              </a:rPr>
              <a:t>xs:element</a:t>
            </a:r>
            <a:r>
              <a:rPr lang="en-IN" sz="1700" dirty="0">
                <a:solidFill>
                  <a:srgbClr val="008000"/>
                </a:solidFill>
              </a:rPr>
              <a:t> ref=“course” minOccurs=“0” </a:t>
            </a:r>
            <a:r>
              <a:rPr lang="en-IN" sz="1700" dirty="0" err="1">
                <a:solidFill>
                  <a:srgbClr val="008000"/>
                </a:solidFill>
              </a:rPr>
              <a:t>maxOccurs</a:t>
            </a:r>
            <a:r>
              <a:rPr lang="en-IN" sz="1700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&lt;</a:t>
            </a:r>
            <a:r>
              <a:rPr lang="en-IN" sz="1700" dirty="0" err="1">
                <a:solidFill>
                  <a:srgbClr val="008000"/>
                </a:solidFill>
              </a:rPr>
              <a:t>xs:element</a:t>
            </a:r>
            <a:r>
              <a:rPr lang="en-IN" sz="1700" dirty="0">
                <a:solidFill>
                  <a:srgbClr val="008000"/>
                </a:solidFill>
              </a:rPr>
              <a:t> ref=“instructor” minOccurs=“0” </a:t>
            </a:r>
            <a:r>
              <a:rPr lang="en-IN" sz="1700" dirty="0" err="1">
                <a:solidFill>
                  <a:srgbClr val="008000"/>
                </a:solidFill>
              </a:rPr>
              <a:t>maxOccurs</a:t>
            </a:r>
            <a:r>
              <a:rPr lang="en-IN" sz="1700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    &lt;</a:t>
            </a:r>
            <a:r>
              <a:rPr lang="en-IN" sz="1700" dirty="0" err="1">
                <a:solidFill>
                  <a:srgbClr val="008000"/>
                </a:solidFill>
              </a:rPr>
              <a:t>xs:element</a:t>
            </a:r>
            <a:r>
              <a:rPr lang="en-IN" sz="1700" dirty="0">
                <a:solidFill>
                  <a:srgbClr val="008000"/>
                </a:solidFill>
              </a:rPr>
              <a:t> ref=“teaches” minOccurs=“0” </a:t>
            </a:r>
            <a:r>
              <a:rPr lang="en-IN" sz="1700" dirty="0" err="1">
                <a:solidFill>
                  <a:srgbClr val="008000"/>
                </a:solidFill>
              </a:rPr>
              <a:t>maxOccurs</a:t>
            </a:r>
            <a:r>
              <a:rPr lang="en-IN" sz="1700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    &lt;/</a:t>
            </a:r>
            <a:r>
              <a:rPr lang="en-IN" sz="1700" dirty="0" err="1">
                <a:solidFill>
                  <a:srgbClr val="008000"/>
                </a:solidFill>
              </a:rPr>
              <a:t>xs:sequence</a:t>
            </a:r>
            <a:r>
              <a:rPr lang="en-IN" sz="17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700" dirty="0">
                <a:solidFill>
                  <a:srgbClr val="008000"/>
                </a:solidFill>
              </a:rPr>
              <a:t>&lt;/</a:t>
            </a:r>
            <a:r>
              <a:rPr lang="en-IN" sz="1700" dirty="0" err="1">
                <a:solidFill>
                  <a:srgbClr val="008000"/>
                </a:solidFill>
              </a:rPr>
              <a:t>xs:complexType</a:t>
            </a:r>
            <a:r>
              <a:rPr lang="en-IN" sz="17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700" dirty="0"/>
              <a:t>&lt;/</a:t>
            </a:r>
            <a:r>
              <a:rPr lang="en-IN" sz="1700" dirty="0" err="1"/>
              <a:t>xs:schema</a:t>
            </a:r>
            <a:r>
              <a:rPr lang="en-IN" sz="1700" dirty="0"/>
              <a:t>&gt;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762000" y="3962400"/>
            <a:ext cx="766127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sz="1700" dirty="0"/>
              <a:t>Choice of “</a:t>
            </a:r>
            <a:r>
              <a:rPr kumimoji="1" lang="en-US" sz="1700" dirty="0" err="1"/>
              <a:t>xs</a:t>
            </a:r>
            <a:r>
              <a:rPr kumimoji="1" lang="en-US" sz="1700" dirty="0"/>
              <a:t>:” was ours -- any other namespace prefix could be chosen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sz="1700" dirty="0"/>
              <a:t>Element “university” has type “</a:t>
            </a:r>
            <a:r>
              <a:rPr kumimoji="1" lang="en-US" sz="1700" dirty="0" err="1"/>
              <a:t>universityType</a:t>
            </a:r>
            <a:r>
              <a:rPr kumimoji="1" lang="en-US" sz="1700" dirty="0"/>
              <a:t>”, which is defined separately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sz="1700" dirty="0" err="1"/>
              <a:t>xs:complexType</a:t>
            </a:r>
            <a:r>
              <a:rPr kumimoji="1" lang="en-US" sz="1700" dirty="0"/>
              <a:t> is used later to create the named complex type “</a:t>
            </a:r>
            <a:r>
              <a:rPr kumimoji="1" lang="en-US" sz="1700" dirty="0" err="1"/>
              <a:t>UniversityType</a:t>
            </a:r>
            <a:r>
              <a:rPr kumimoji="1" lang="en-US" sz="1700" dirty="0"/>
              <a:t>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features of XML Schema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Attributes specified by </a:t>
            </a:r>
            <a:r>
              <a:rPr lang="en-US" dirty="0" err="1"/>
              <a:t>xs:attribute</a:t>
            </a:r>
            <a:r>
              <a:rPr lang="en-US" dirty="0"/>
              <a:t> tag: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xs:attribute</a:t>
            </a:r>
            <a:r>
              <a:rPr lang="en-US" dirty="0"/>
              <a:t> name = “</a:t>
            </a:r>
            <a:r>
              <a:rPr lang="en-US" dirty="0" err="1"/>
              <a:t>dept_name</a:t>
            </a:r>
            <a:r>
              <a:rPr lang="en-US" dirty="0"/>
              <a:t>”/&gt;</a:t>
            </a:r>
          </a:p>
          <a:p>
            <a:pPr lvl="1"/>
            <a:r>
              <a:rPr lang="en-US" dirty="0"/>
              <a:t>adding the attribute use = “required” means value must be specified</a:t>
            </a:r>
          </a:p>
          <a:p>
            <a:r>
              <a:rPr lang="en-US" dirty="0"/>
              <a:t>Key constraint: “department names form a key for department elements under the root university element: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dirty="0"/>
              <a:t>		&lt;</a:t>
            </a:r>
            <a:r>
              <a:rPr lang="en-US" dirty="0" err="1"/>
              <a:t>xs:key</a:t>
            </a:r>
            <a:r>
              <a:rPr lang="en-US" dirty="0"/>
              <a:t> name = “</a:t>
            </a:r>
            <a:r>
              <a:rPr lang="en-US" dirty="0" err="1"/>
              <a:t>deptKey</a:t>
            </a:r>
            <a:r>
              <a:rPr lang="en-US" dirty="0"/>
              <a:t>”&gt;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dirty="0"/>
              <a:t>			&lt;</a:t>
            </a:r>
            <a:r>
              <a:rPr lang="en-US" dirty="0" err="1"/>
              <a:t>xs:selector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 = “/university/department”/&gt;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dirty="0"/>
              <a:t>			&lt;</a:t>
            </a:r>
            <a:r>
              <a:rPr lang="en-US" dirty="0" err="1"/>
              <a:t>xs:field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 = “</a:t>
            </a:r>
            <a:r>
              <a:rPr lang="en-US" dirty="0" err="1"/>
              <a:t>dept_name</a:t>
            </a:r>
            <a:r>
              <a:rPr lang="en-US" dirty="0"/>
              <a:t>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dirty="0"/>
              <a:t>		&lt;\</a:t>
            </a:r>
            <a:r>
              <a:rPr lang="en-US" dirty="0" err="1"/>
              <a:t>xs:key</a:t>
            </a:r>
            <a:r>
              <a:rPr lang="en-US" dirty="0"/>
              <a:t>&gt;</a:t>
            </a:r>
          </a:p>
          <a:p>
            <a:r>
              <a:rPr lang="en-US" dirty="0"/>
              <a:t>Foreign key constraint from course to department: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dirty="0"/>
              <a:t>		&lt;</a:t>
            </a:r>
            <a:r>
              <a:rPr lang="en-US" dirty="0" err="1"/>
              <a:t>xs:keyref</a:t>
            </a:r>
            <a:r>
              <a:rPr lang="en-US" dirty="0"/>
              <a:t> name = “</a:t>
            </a:r>
            <a:r>
              <a:rPr lang="en-US" dirty="0" err="1"/>
              <a:t>courseDeptFKey</a:t>
            </a:r>
            <a:r>
              <a:rPr lang="en-US" dirty="0"/>
              <a:t>” refer=“</a:t>
            </a:r>
            <a:r>
              <a:rPr lang="en-US" dirty="0" err="1"/>
              <a:t>deptKey</a:t>
            </a:r>
            <a:r>
              <a:rPr lang="en-US" dirty="0"/>
              <a:t>”&gt;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dirty="0"/>
              <a:t>			&lt;</a:t>
            </a:r>
            <a:r>
              <a:rPr lang="en-US" dirty="0" err="1"/>
              <a:t>xs:selector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 = “/university/course”/&gt;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dirty="0"/>
              <a:t>			&lt;</a:t>
            </a:r>
            <a:r>
              <a:rPr lang="en-US" dirty="0" err="1"/>
              <a:t>xs:field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 = “</a:t>
            </a:r>
            <a:r>
              <a:rPr lang="en-US" dirty="0" err="1"/>
              <a:t>dept_name</a:t>
            </a:r>
            <a:r>
              <a:rPr lang="en-US" dirty="0"/>
              <a:t>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dirty="0"/>
              <a:t>		&lt;\</a:t>
            </a:r>
            <a:r>
              <a:rPr lang="en-US" dirty="0" err="1"/>
              <a:t>xs:keyref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and Transforming XML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Translation of information from one XML schema to another</a:t>
            </a:r>
          </a:p>
          <a:p>
            <a:r>
              <a:rPr lang="en-US" dirty="0"/>
              <a:t>Querying on XML data </a:t>
            </a:r>
          </a:p>
          <a:p>
            <a:r>
              <a:rPr lang="en-US" dirty="0"/>
              <a:t>Above two are closely related, and handled by the same tools</a:t>
            </a:r>
          </a:p>
          <a:p>
            <a:r>
              <a:rPr lang="en-US" dirty="0"/>
              <a:t>Standard XML querying/translation languages</a:t>
            </a:r>
          </a:p>
          <a:p>
            <a:pPr lvl="1"/>
            <a:r>
              <a:rPr lang="en-US" dirty="0"/>
              <a:t>XPath</a:t>
            </a:r>
          </a:p>
          <a:p>
            <a:pPr lvl="2"/>
            <a:r>
              <a:rPr lang="en-US" dirty="0"/>
              <a:t>Simple language consisting of path expressions</a:t>
            </a:r>
          </a:p>
          <a:p>
            <a:pPr lvl="1"/>
            <a:r>
              <a:rPr lang="en-US" dirty="0"/>
              <a:t>XSLT</a:t>
            </a:r>
          </a:p>
          <a:p>
            <a:pPr lvl="2"/>
            <a:r>
              <a:rPr lang="en-US" dirty="0"/>
              <a:t>Simple language designed for translation from XML to XML and XML to HTML</a:t>
            </a:r>
          </a:p>
          <a:p>
            <a:pPr lvl="1"/>
            <a:r>
              <a:rPr lang="en-US" dirty="0"/>
              <a:t>XQuery</a:t>
            </a:r>
          </a:p>
          <a:p>
            <a:pPr lvl="2"/>
            <a:r>
              <a:rPr lang="en-US" dirty="0"/>
              <a:t>An XML query language with a rich set of features</a:t>
            </a:r>
          </a:p>
          <a:p>
            <a:pPr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558904" cy="5210175"/>
          </a:xfrm>
        </p:spPr>
        <p:txBody>
          <a:bodyPr/>
          <a:lstStyle/>
          <a:p>
            <a:r>
              <a:rPr lang="en-US" dirty="0"/>
              <a:t>XML:  Extensible Markup Language</a:t>
            </a:r>
          </a:p>
          <a:p>
            <a:r>
              <a:rPr lang="en-US" dirty="0"/>
              <a:t>Defined by the WWW Consortium (W3C)</a:t>
            </a:r>
          </a:p>
          <a:p>
            <a:r>
              <a:rPr lang="en-US" dirty="0"/>
              <a:t>Derived from SGML (Standard Generalized Markup Language), but simpler to use than SGML </a:t>
            </a:r>
          </a:p>
          <a:p>
            <a:r>
              <a:rPr lang="en-US" dirty="0"/>
              <a:t>Documents have tags giving extra information about sections of the document</a:t>
            </a:r>
          </a:p>
          <a:p>
            <a:pPr lvl="1"/>
            <a:r>
              <a:rPr lang="en-US" dirty="0"/>
              <a:t>E.g.,  </a:t>
            </a:r>
            <a:r>
              <a:rPr lang="en-US" dirty="0">
                <a:solidFill>
                  <a:srgbClr val="993300"/>
                </a:solidFill>
              </a:rPr>
              <a:t>&lt;title&gt; XML &lt;/title&gt;  &lt;slide&gt; Introduction …&lt;/slide&gt;</a:t>
            </a:r>
          </a:p>
          <a:p>
            <a:r>
              <a:rPr lang="en-US" b="1" dirty="0"/>
              <a:t>Extensible</a:t>
            </a:r>
            <a:r>
              <a:rPr lang="en-US" dirty="0"/>
              <a:t>, unlike HTML</a:t>
            </a:r>
          </a:p>
          <a:p>
            <a:pPr lvl="1"/>
            <a:r>
              <a:rPr lang="en-US" dirty="0"/>
              <a:t>Users can add new tags, and </a:t>
            </a:r>
            <a:r>
              <a:rPr lang="en-US" i="1" dirty="0"/>
              <a:t>separately</a:t>
            </a:r>
            <a:r>
              <a:rPr lang="en-US" dirty="0"/>
              <a:t> specify how the tag should be handled for display</a:t>
            </a:r>
          </a:p>
          <a:p>
            <a:pPr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Model of XML Data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665436" cy="5133975"/>
          </a:xfrm>
        </p:spPr>
        <p:txBody>
          <a:bodyPr/>
          <a:lstStyle/>
          <a:p>
            <a:r>
              <a:rPr lang="en-US" dirty="0"/>
              <a:t>Query and transformation languages are based on a </a:t>
            </a:r>
            <a:r>
              <a:rPr lang="en-US" b="1" dirty="0">
                <a:solidFill>
                  <a:srgbClr val="002060"/>
                </a:solidFill>
              </a:rPr>
              <a:t>tree model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of XML data</a:t>
            </a:r>
          </a:p>
          <a:p>
            <a:r>
              <a:rPr lang="en-US" dirty="0"/>
              <a:t>An XML document is modeled as a tree, with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  <a:r>
              <a:rPr lang="en-US" dirty="0"/>
              <a:t> corresponding to elements and attributes</a:t>
            </a:r>
          </a:p>
          <a:p>
            <a:pPr lvl="1"/>
            <a:r>
              <a:rPr lang="en-US" dirty="0"/>
              <a:t>Element nodes have child nodes, which can be attributes or </a:t>
            </a:r>
            <a:r>
              <a:rPr lang="en-US" dirty="0" err="1"/>
              <a:t>subelements</a:t>
            </a:r>
            <a:endParaRPr lang="en-US" dirty="0"/>
          </a:p>
          <a:p>
            <a:pPr lvl="1"/>
            <a:r>
              <a:rPr lang="en-US" dirty="0"/>
              <a:t>Text in an element is modeled as a text node child of the element</a:t>
            </a:r>
          </a:p>
          <a:p>
            <a:pPr lvl="1"/>
            <a:r>
              <a:rPr lang="en-US" dirty="0"/>
              <a:t>Children of a node are ordered according to their order in the XML document</a:t>
            </a:r>
          </a:p>
          <a:p>
            <a:pPr lvl="1"/>
            <a:r>
              <a:rPr lang="en-US" dirty="0"/>
              <a:t>Element and attribute nodes (except for the root node) have a single parent, which is an element node</a:t>
            </a:r>
          </a:p>
          <a:p>
            <a:pPr lvl="1"/>
            <a:r>
              <a:rPr lang="en-US" dirty="0"/>
              <a:t>The root node has a single child, which is the root element of the document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87767" y="117475"/>
            <a:ext cx="6960094" cy="609600"/>
          </a:xfrm>
        </p:spPr>
        <p:txBody>
          <a:bodyPr/>
          <a:lstStyle/>
          <a:p>
            <a:r>
              <a:rPr lang="en-US" dirty="0"/>
              <a:t>XPath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XPath is used to address (select) parts of documents using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path expressions</a:t>
            </a:r>
          </a:p>
          <a:p>
            <a:r>
              <a:rPr lang="en-US" dirty="0"/>
              <a:t>A path expression is a sequence of steps separated by “/”</a:t>
            </a:r>
          </a:p>
          <a:p>
            <a:pPr lvl="1"/>
            <a:r>
              <a:rPr lang="en-US" dirty="0"/>
              <a:t>Think of file names in a directory hierarchy</a:t>
            </a:r>
          </a:p>
          <a:p>
            <a:r>
              <a:rPr lang="en-US" dirty="0"/>
              <a:t>Result of path expression:  set of values that along with their containing elements/attributes match the specified path </a:t>
            </a:r>
          </a:p>
          <a:p>
            <a:r>
              <a:rPr lang="en-US" dirty="0"/>
              <a:t>E.g.,       </a:t>
            </a:r>
            <a:r>
              <a:rPr lang="en-US" dirty="0">
                <a:solidFill>
                  <a:srgbClr val="993300"/>
                </a:solidFill>
              </a:rPr>
              <a:t>/university-3/instructor/name</a:t>
            </a:r>
            <a:r>
              <a:rPr lang="en-US" dirty="0"/>
              <a:t>   evaluated on the university-3 data we saw earlier returns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    &lt;name&gt;Srinivasan&lt;/name&gt;</a:t>
            </a:r>
            <a:br>
              <a:rPr lang="en-US" dirty="0"/>
            </a:br>
            <a:r>
              <a:rPr lang="en-US" dirty="0"/>
              <a:t>&lt;name&gt;Brandt&lt;/name&gt;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dirty="0"/>
              <a:t>E.g.,       </a:t>
            </a:r>
            <a:r>
              <a:rPr lang="en-US" dirty="0">
                <a:solidFill>
                  <a:srgbClr val="993300"/>
                </a:solidFill>
              </a:rPr>
              <a:t>/university-3/instructor/name/text( 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        returns the same names, but without the enclosing tags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(Cont.)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43000"/>
            <a:ext cx="7612170" cy="52578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The initial “/” denotes root of the document (above the top-level tag)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Path expressions are evaluated left to right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Each step operates on the set of instances produced by the previous step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Selection predicates may follow any step in a path, in [ ]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E.g.,    </a:t>
            </a:r>
            <a:r>
              <a:rPr lang="en-US" dirty="0">
                <a:solidFill>
                  <a:srgbClr val="993300"/>
                </a:solidFill>
              </a:rPr>
              <a:t>/university-3/course[credits &gt;= 4] </a:t>
            </a:r>
          </a:p>
          <a:p>
            <a:pPr lvl="2"/>
            <a:r>
              <a:rPr lang="en-US" dirty="0"/>
              <a:t>returns account elements with a balance value greater than 400</a:t>
            </a:r>
          </a:p>
          <a:p>
            <a:pPr lvl="2"/>
            <a:r>
              <a:rPr lang="en-US" dirty="0">
                <a:solidFill>
                  <a:srgbClr val="993300"/>
                </a:solidFill>
              </a:rPr>
              <a:t>/university-3/course[credits]  </a:t>
            </a:r>
            <a:r>
              <a:rPr lang="en-US" dirty="0"/>
              <a:t>returns account elements containing a credits </a:t>
            </a:r>
            <a:r>
              <a:rPr lang="en-US" dirty="0" err="1"/>
              <a:t>subelement</a:t>
            </a:r>
            <a:endParaRPr 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Attributes are accessed using “@”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E.g.,   </a:t>
            </a:r>
            <a:r>
              <a:rPr lang="en-US" dirty="0">
                <a:solidFill>
                  <a:srgbClr val="993300"/>
                </a:solidFill>
              </a:rPr>
              <a:t>/university-3/course[credits &gt;= 4]/@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endParaRPr lang="en-US" dirty="0">
              <a:solidFill>
                <a:srgbClr val="993300"/>
              </a:solidFill>
            </a:endParaRPr>
          </a:p>
          <a:p>
            <a:pPr lvl="2"/>
            <a:r>
              <a:rPr lang="en-US" dirty="0"/>
              <a:t>returns the course identifiers of courses with credits &gt;= 4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IDREF attributes are not dereferenced automatically (more on this later)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XPath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707313" cy="48878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XPath provides several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function </a:t>
            </a:r>
            <a:r>
              <a:rPr lang="en-US" dirty="0">
                <a:solidFill>
                  <a:srgbClr val="993300"/>
                </a:solidFill>
              </a:rPr>
              <a:t>count()</a:t>
            </a:r>
            <a:r>
              <a:rPr lang="en-US" dirty="0"/>
              <a:t>  at the end of a path counts the number of elements in the set generated by the path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  </a:t>
            </a:r>
            <a:r>
              <a:rPr lang="en-US" dirty="0">
                <a:solidFill>
                  <a:srgbClr val="993300"/>
                </a:solidFill>
              </a:rPr>
              <a:t>/university-2/instructor[count(./teaches/course)&gt; 2]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Returns instructors teaching more than 2 courses (on university-2 schema)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Also function for testing position (1, 2, ..) of node w.r.t. siblings</a:t>
            </a:r>
          </a:p>
          <a:p>
            <a:pPr>
              <a:lnSpc>
                <a:spcPct val="90000"/>
              </a:lnSpc>
            </a:pPr>
            <a:r>
              <a:rPr lang="en-US" dirty="0"/>
              <a:t>Boolean connectives </a:t>
            </a:r>
            <a:r>
              <a:rPr lang="en-US" dirty="0">
                <a:solidFill>
                  <a:srgbClr val="99330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993300"/>
                </a:solidFill>
              </a:rPr>
              <a:t>or</a:t>
            </a:r>
            <a:r>
              <a:rPr lang="en-US" dirty="0"/>
              <a:t> and function </a:t>
            </a:r>
            <a:r>
              <a:rPr lang="en-US" dirty="0">
                <a:solidFill>
                  <a:srgbClr val="993300"/>
                </a:solidFill>
              </a:rPr>
              <a:t>not() </a:t>
            </a:r>
            <a:r>
              <a:rPr lang="en-US" dirty="0"/>
              <a:t>can be used in predicates</a:t>
            </a:r>
          </a:p>
          <a:p>
            <a:pPr>
              <a:lnSpc>
                <a:spcPct val="90000"/>
              </a:lnSpc>
            </a:pPr>
            <a:r>
              <a:rPr lang="en-US" dirty="0"/>
              <a:t>IDREFs can be referenced using function </a:t>
            </a:r>
            <a:r>
              <a:rPr lang="en-US" dirty="0">
                <a:solidFill>
                  <a:srgbClr val="993300"/>
                </a:solidFill>
              </a:rPr>
              <a:t>id()	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993300"/>
                </a:solidFill>
              </a:rPr>
              <a:t>id()</a:t>
            </a:r>
            <a:r>
              <a:rPr lang="en-US" dirty="0"/>
              <a:t> can also be applied to sets of references such as IDREFS and even to strings containing multiple references separated by blanks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   </a:t>
            </a:r>
            <a:r>
              <a:rPr lang="en-US" dirty="0">
                <a:solidFill>
                  <a:srgbClr val="993300"/>
                </a:solidFill>
              </a:rPr>
              <a:t>/university-3/course/id(@</a:t>
            </a:r>
            <a:r>
              <a:rPr lang="en-US" dirty="0" err="1">
                <a:solidFill>
                  <a:srgbClr val="993300"/>
                </a:solidFill>
              </a:rPr>
              <a:t>dept_name</a:t>
            </a:r>
            <a:r>
              <a:rPr lang="en-US" dirty="0">
                <a:solidFill>
                  <a:srgbClr val="993300"/>
                </a:solidFill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returns all department elements referred to from the </a:t>
            </a:r>
            <a:r>
              <a:rPr lang="en-US" dirty="0" err="1"/>
              <a:t>dept_name</a:t>
            </a:r>
            <a:r>
              <a:rPr lang="en-US" dirty="0"/>
              <a:t> attribute of course elements.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XPath Features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43000"/>
            <a:ext cx="7613650" cy="444993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Operator “|” used to implement union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E.g.,  </a:t>
            </a:r>
            <a:r>
              <a:rPr lang="en-US" dirty="0">
                <a:solidFill>
                  <a:srgbClr val="993300"/>
                </a:solidFill>
              </a:rPr>
              <a:t>/university-3/course[@dept name=“Comp. Sci”]   |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/university-3/course[@dept name=“Biology”]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Gives union of Comp. Sci. and Biology courses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However, “|” cannot be nested inside other operators.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“//” can be used to skip multiple levels of nodes 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E.g.,  </a:t>
            </a:r>
            <a:r>
              <a:rPr lang="en-US" dirty="0">
                <a:solidFill>
                  <a:srgbClr val="993300"/>
                </a:solidFill>
              </a:rPr>
              <a:t>/university-3//name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finds any </a:t>
            </a:r>
            <a:r>
              <a:rPr lang="en-US" dirty="0">
                <a:solidFill>
                  <a:srgbClr val="993300"/>
                </a:solidFill>
              </a:rPr>
              <a:t>name</a:t>
            </a:r>
            <a:r>
              <a:rPr lang="en-US" dirty="0"/>
              <a:t> element </a:t>
            </a:r>
            <a:r>
              <a:rPr lang="en-US" i="1" dirty="0"/>
              <a:t>anywhere </a:t>
            </a:r>
            <a:r>
              <a:rPr lang="en-US" dirty="0"/>
              <a:t> under the </a:t>
            </a:r>
            <a:r>
              <a:rPr lang="en-US" dirty="0">
                <a:solidFill>
                  <a:srgbClr val="993300"/>
                </a:solidFill>
              </a:rPr>
              <a:t>/university-3</a:t>
            </a:r>
            <a:r>
              <a:rPr lang="en-US" dirty="0"/>
              <a:t> element, regardless of the element in which it is contained.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A step in the path can go to parents, siblings, ancestors and descendants  of the nodes generated by the previous step, not just to the children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“//”, described above, is a short from for specifying “all descendants”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“..” specifies the parent.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doc(name) returns the root of a named document </a:t>
            </a:r>
          </a:p>
          <a:p>
            <a:pPr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XQuery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XQuery is a general purpose query language for XML data </a:t>
            </a:r>
          </a:p>
          <a:p>
            <a:pPr>
              <a:lnSpc>
                <a:spcPct val="90000"/>
              </a:lnSpc>
            </a:pPr>
            <a:r>
              <a:rPr lang="en-US" dirty="0"/>
              <a:t>Currently being standardized by the World Wide Web Consortium (W3C)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textbook description is based on a January 2005 draft of the standard.  The final version may differ, but major features likely to stay unchanged.</a:t>
            </a:r>
          </a:p>
          <a:p>
            <a:pPr>
              <a:lnSpc>
                <a:spcPct val="90000"/>
              </a:lnSpc>
            </a:pPr>
            <a:r>
              <a:rPr lang="en-US" dirty="0"/>
              <a:t>XQuery is derived from the Quilt query language, which itself borrows from SQL, XQL and XML-QL</a:t>
            </a:r>
          </a:p>
          <a:p>
            <a:pPr>
              <a:lnSpc>
                <a:spcPct val="90000"/>
              </a:lnSpc>
            </a:pPr>
            <a:r>
              <a:rPr lang="en-US" dirty="0"/>
              <a:t>XQuery uses a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993300"/>
                </a:solidFill>
              </a:rPr>
              <a:t>for … let … where … order by …result</a:t>
            </a:r>
            <a:r>
              <a:rPr lang="en-US" dirty="0">
                <a:solidFill>
                  <a:srgbClr val="993300"/>
                </a:solidFill>
              </a:rPr>
              <a:t> … 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/>
              <a:t>syntax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/>
              <a:t>for</a:t>
            </a:r>
            <a:r>
              <a:rPr lang="en-US" dirty="0"/>
              <a:t>      </a:t>
            </a:r>
            <a:r>
              <a:rPr lang="en-US" dirty="0">
                <a:sym typeface="Wingdings" pitchFamily="2" charset="2"/>
              </a:rPr>
              <a:t> SQL </a:t>
            </a:r>
            <a:r>
              <a:rPr lang="en-US" b="1" dirty="0">
                <a:sym typeface="Wingdings" pitchFamily="2" charset="2"/>
              </a:rPr>
              <a:t>from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     </a:t>
            </a:r>
            <a:r>
              <a:rPr lang="en-US" b="1" dirty="0">
                <a:sym typeface="Wingdings" pitchFamily="2" charset="2"/>
              </a:rPr>
              <a:t>where</a:t>
            </a:r>
            <a:r>
              <a:rPr lang="en-US" dirty="0">
                <a:sym typeface="Wingdings" pitchFamily="2" charset="2"/>
              </a:rPr>
              <a:t>  SQL </a:t>
            </a:r>
            <a:r>
              <a:rPr lang="en-US" b="1" dirty="0">
                <a:sym typeface="Wingdings" pitchFamily="2" charset="2"/>
              </a:rPr>
              <a:t>where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     </a:t>
            </a:r>
            <a:r>
              <a:rPr lang="en-US" b="1" dirty="0">
                <a:sym typeface="Wingdings" pitchFamily="2" charset="2"/>
              </a:rPr>
              <a:t>order by </a:t>
            </a:r>
            <a:r>
              <a:rPr lang="en-US" dirty="0">
                <a:sym typeface="Wingdings" pitchFamily="2" charset="2"/>
              </a:rPr>
              <a:t> SQL </a:t>
            </a:r>
            <a:r>
              <a:rPr lang="en-US" b="1" dirty="0">
                <a:sym typeface="Wingdings" pitchFamily="2" charset="2"/>
              </a:rPr>
              <a:t>order by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>
                <a:sym typeface="Wingdings" pitchFamily="2" charset="2"/>
              </a:rPr>
              <a:t>	     result</a:t>
            </a:r>
            <a:r>
              <a:rPr lang="en-US" dirty="0">
                <a:sym typeface="Wingdings" pitchFamily="2" charset="2"/>
              </a:rPr>
              <a:t>   SQL </a:t>
            </a:r>
            <a:r>
              <a:rPr lang="en-US" b="1" dirty="0">
                <a:sym typeface="Wingdings" pitchFamily="2" charset="2"/>
              </a:rPr>
              <a:t>select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     </a:t>
            </a:r>
            <a:r>
              <a:rPr lang="en-US" b="1" dirty="0">
                <a:sym typeface="Wingdings" pitchFamily="2" charset="2"/>
              </a:rPr>
              <a:t>let</a:t>
            </a:r>
            <a:r>
              <a:rPr lang="en-US" dirty="0">
                <a:sym typeface="Wingdings" pitchFamily="2" charset="2"/>
              </a:rPr>
              <a:t> allows temporary variables, and has no equivalent in SQL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FLWOR Syntax in XQuery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43000"/>
            <a:ext cx="7683192" cy="5286375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For clause uses XPath expressions, and variable in for clause ranges over values in the set returned by XPath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Simple FLWOR expression in XQuery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find all courses with credits &gt; 3, with each result enclosed in an &lt;</a:t>
            </a:r>
            <a:r>
              <a:rPr lang="en-US" dirty="0" err="1"/>
              <a:t>course_id</a:t>
            </a:r>
            <a:r>
              <a:rPr lang="en-US" dirty="0"/>
              <a:t>&gt; .. &lt;/</a:t>
            </a:r>
            <a:r>
              <a:rPr lang="en-US" dirty="0" err="1"/>
              <a:t>course_id</a:t>
            </a:r>
            <a:r>
              <a:rPr lang="en-US" dirty="0"/>
              <a:t>&gt; tag</a:t>
            </a:r>
            <a:r>
              <a:rPr lang="en-US" dirty="0">
                <a:solidFill>
                  <a:srgbClr val="993300"/>
                </a:solidFill>
              </a:rPr>
              <a:t/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</a:t>
            </a:r>
            <a:r>
              <a:rPr lang="en-US" b="1" dirty="0">
                <a:solidFill>
                  <a:srgbClr val="993300"/>
                </a:solidFill>
              </a:rPr>
              <a:t> for</a:t>
            </a:r>
            <a:r>
              <a:rPr lang="en-US" dirty="0">
                <a:solidFill>
                  <a:srgbClr val="993300"/>
                </a:solidFill>
              </a:rPr>
              <a:t>  $x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/university-3/course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</a:t>
            </a:r>
            <a:r>
              <a:rPr lang="en-US" b="1" dirty="0">
                <a:solidFill>
                  <a:srgbClr val="993300"/>
                </a:solidFill>
              </a:rPr>
              <a:t>let   </a:t>
            </a:r>
            <a:r>
              <a:rPr lang="en-US" dirty="0">
                <a:solidFill>
                  <a:srgbClr val="993300"/>
                </a:solidFill>
              </a:rPr>
              <a:t>$</a:t>
            </a:r>
            <a:r>
              <a:rPr lang="en-US" dirty="0" err="1">
                <a:solidFill>
                  <a:srgbClr val="993300"/>
                </a:solidFill>
              </a:rPr>
              <a:t>courseId</a:t>
            </a:r>
            <a:r>
              <a:rPr lang="en-US" dirty="0">
                <a:solidFill>
                  <a:srgbClr val="993300"/>
                </a:solidFill>
              </a:rPr>
              <a:t> := $x/@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/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</a:t>
            </a:r>
            <a:r>
              <a:rPr lang="en-US" b="1" dirty="0">
                <a:solidFill>
                  <a:srgbClr val="993300"/>
                </a:solidFill>
              </a:rPr>
              <a:t>where </a:t>
            </a:r>
            <a:r>
              <a:rPr lang="en-US" dirty="0">
                <a:solidFill>
                  <a:srgbClr val="993300"/>
                </a:solidFill>
              </a:rPr>
              <a:t>$x/credits &gt; 3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</a:t>
            </a:r>
            <a:r>
              <a:rPr lang="en-US" b="1" dirty="0">
                <a:solidFill>
                  <a:srgbClr val="993300"/>
                </a:solidFill>
              </a:rPr>
              <a:t>return </a:t>
            </a:r>
            <a:r>
              <a:rPr lang="en-US" dirty="0">
                <a:solidFill>
                  <a:srgbClr val="993300"/>
                </a:solidFill>
              </a:rPr>
              <a:t>&lt;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&gt; { $</a:t>
            </a:r>
            <a:r>
              <a:rPr lang="en-US" dirty="0" err="1">
                <a:solidFill>
                  <a:srgbClr val="993300"/>
                </a:solidFill>
              </a:rPr>
              <a:t>courseId</a:t>
            </a:r>
            <a:r>
              <a:rPr lang="en-US" dirty="0">
                <a:solidFill>
                  <a:srgbClr val="993300"/>
                </a:solidFill>
              </a:rPr>
              <a:t> } &lt;/course id&gt;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Items in the </a:t>
            </a:r>
            <a:r>
              <a:rPr lang="en-US" b="1" dirty="0"/>
              <a:t>return</a:t>
            </a:r>
            <a:r>
              <a:rPr lang="en-US" dirty="0"/>
              <a:t> clause are XML text unless enclosed in {}, in which case they are evaluated</a:t>
            </a:r>
            <a:endParaRPr lang="en-US" dirty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Let clause not really needed in this query, and selection can be done In XPath.  Query can be written as:</a:t>
            </a:r>
          </a:p>
          <a:p>
            <a:pPr marL="400050" lvl="1" indent="0">
              <a:lnSpc>
                <a:spcPct val="90000"/>
              </a:lnSpc>
              <a:buSzPct val="110000"/>
              <a:buNone/>
            </a:pPr>
            <a:r>
              <a:rPr lang="en-US" b="1" dirty="0">
                <a:solidFill>
                  <a:srgbClr val="993300"/>
                </a:solidFill>
              </a:rPr>
              <a:t>        for </a:t>
            </a:r>
            <a:r>
              <a:rPr lang="en-US" dirty="0">
                <a:solidFill>
                  <a:srgbClr val="993300"/>
                </a:solidFill>
              </a:rPr>
              <a:t>$x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/university-3/course[credits &gt; 3]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</a:t>
            </a:r>
            <a:r>
              <a:rPr lang="en-US" b="1" dirty="0">
                <a:solidFill>
                  <a:srgbClr val="993300"/>
                </a:solidFill>
              </a:rPr>
              <a:t>return </a:t>
            </a:r>
            <a:r>
              <a:rPr lang="en-US" dirty="0">
                <a:solidFill>
                  <a:srgbClr val="993300"/>
                </a:solidFill>
              </a:rPr>
              <a:t>&lt;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&gt; { $x/@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 } &lt;/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Alternative notation for constructing elements: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       </a:t>
            </a:r>
            <a:r>
              <a:rPr lang="en-US" b="1" dirty="0">
                <a:solidFill>
                  <a:srgbClr val="993300"/>
                </a:solidFill>
              </a:rPr>
              <a:t>return element 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 { </a:t>
            </a:r>
            <a:r>
              <a:rPr lang="en-US" b="1" dirty="0">
                <a:solidFill>
                  <a:srgbClr val="993300"/>
                </a:solidFill>
              </a:rPr>
              <a:t>element </a:t>
            </a:r>
            <a:r>
              <a:rPr lang="en-US" dirty="0">
                <a:solidFill>
                  <a:srgbClr val="993300"/>
                </a:solidFill>
              </a:rPr>
              <a:t> $x/@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 }</a:t>
            </a:r>
            <a:r>
              <a:rPr lang="en-US" b="1" dirty="0">
                <a:solidFill>
                  <a:srgbClr val="993300"/>
                </a:solidFill>
              </a:rPr>
              <a:t> </a:t>
            </a:r>
            <a:endParaRPr lang="en-US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7301452" cy="609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994650" cy="5076825"/>
          </a:xfrm>
        </p:spPr>
        <p:txBody>
          <a:bodyPr/>
          <a:lstStyle/>
          <a:p>
            <a:r>
              <a:rPr lang="en-US" dirty="0"/>
              <a:t>Joins are specified in a manner very similar to SQL</a:t>
            </a:r>
            <a:endParaRPr lang="en-US" sz="2000" b="1" dirty="0"/>
          </a:p>
          <a:p>
            <a:pPr>
              <a:buFont typeface="Monotype Sorts" charset="2"/>
              <a:buNone/>
            </a:pPr>
            <a:r>
              <a:rPr lang="en-US" b="1" dirty="0"/>
              <a:t>        </a:t>
            </a:r>
            <a:r>
              <a:rPr lang="en-US" b="1" dirty="0">
                <a:solidFill>
                  <a:srgbClr val="993300"/>
                </a:solidFill>
              </a:rPr>
              <a:t>for </a:t>
            </a:r>
            <a:r>
              <a:rPr lang="en-US" dirty="0">
                <a:solidFill>
                  <a:srgbClr val="993300"/>
                </a:solidFill>
              </a:rPr>
              <a:t>$c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/university/course,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/university/instructor,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$t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/university/teaches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</a:t>
            </a:r>
            <a:r>
              <a:rPr lang="en-US" b="1" dirty="0">
                <a:solidFill>
                  <a:srgbClr val="993300"/>
                </a:solidFill>
              </a:rPr>
              <a:t>where </a:t>
            </a:r>
            <a:r>
              <a:rPr lang="en-US" dirty="0">
                <a:solidFill>
                  <a:srgbClr val="993300"/>
                </a:solidFill>
              </a:rPr>
              <a:t>$c/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= $t/course id </a:t>
            </a:r>
            <a:r>
              <a:rPr lang="en-US" b="1" dirty="0">
                <a:solidFill>
                  <a:srgbClr val="993300"/>
                </a:solidFill>
              </a:rPr>
              <a:t>and </a:t>
            </a:r>
            <a:r>
              <a:rPr lang="en-US" dirty="0">
                <a:solidFill>
                  <a:srgbClr val="993300"/>
                </a:solidFill>
              </a:rPr>
              <a:t>$t/IID =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/IID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</a:t>
            </a:r>
            <a:r>
              <a:rPr lang="en-US" b="1" dirty="0">
                <a:solidFill>
                  <a:srgbClr val="993300"/>
                </a:solidFill>
              </a:rPr>
              <a:t>return </a:t>
            </a:r>
            <a:r>
              <a:rPr lang="en-US" dirty="0">
                <a:solidFill>
                  <a:srgbClr val="993300"/>
                </a:solidFill>
              </a:rPr>
              <a:t>&lt;</a:t>
            </a:r>
            <a:r>
              <a:rPr lang="en-US" dirty="0" err="1">
                <a:solidFill>
                  <a:srgbClr val="993300"/>
                </a:solidFill>
              </a:rPr>
              <a:t>course_instructor</a:t>
            </a:r>
            <a:r>
              <a:rPr lang="en-US" dirty="0">
                <a:solidFill>
                  <a:srgbClr val="993300"/>
                </a:solidFill>
              </a:rPr>
              <a:t>&gt; { $c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 } &lt;/</a:t>
            </a:r>
            <a:r>
              <a:rPr lang="en-US" dirty="0" err="1">
                <a:solidFill>
                  <a:srgbClr val="993300"/>
                </a:solidFill>
              </a:rPr>
              <a:t>course_instructor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  <a:p>
            <a:r>
              <a:rPr lang="en-US" dirty="0"/>
              <a:t>The same query can be expressed with the selections specified as XPath selections:</a:t>
            </a:r>
          </a:p>
          <a:p>
            <a:pPr>
              <a:buFont typeface="Monotype Sorts" charset="2"/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rgbClr val="993300"/>
                </a:solidFill>
              </a:rPr>
              <a:t>for </a:t>
            </a:r>
            <a:r>
              <a:rPr lang="en-US" dirty="0">
                <a:solidFill>
                  <a:srgbClr val="993300"/>
                </a:solidFill>
              </a:rPr>
              <a:t>$c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/university/course,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/university/instructor,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$t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/university/teaches[ $c/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= $t/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 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                                    </a:t>
            </a:r>
            <a:r>
              <a:rPr lang="en-US" b="1" dirty="0">
                <a:solidFill>
                  <a:srgbClr val="993300"/>
                </a:solidFill>
              </a:rPr>
              <a:t>and </a:t>
            </a:r>
            <a:r>
              <a:rPr lang="en-US" dirty="0">
                <a:solidFill>
                  <a:srgbClr val="993300"/>
                </a:solidFill>
              </a:rPr>
              <a:t>$t/IID =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/IID]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b="1" dirty="0">
                <a:solidFill>
                  <a:srgbClr val="993300"/>
                </a:solidFill>
              </a:rPr>
              <a:t>return </a:t>
            </a:r>
            <a:r>
              <a:rPr lang="en-US" dirty="0">
                <a:solidFill>
                  <a:srgbClr val="993300"/>
                </a:solidFill>
              </a:rPr>
              <a:t>&lt;</a:t>
            </a:r>
            <a:r>
              <a:rPr lang="en-US" dirty="0" err="1">
                <a:solidFill>
                  <a:srgbClr val="993300"/>
                </a:solidFill>
              </a:rPr>
              <a:t>course_instructor</a:t>
            </a:r>
            <a:r>
              <a:rPr lang="en-US" dirty="0">
                <a:solidFill>
                  <a:srgbClr val="993300"/>
                </a:solidFill>
              </a:rPr>
              <a:t>&gt; { $c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 } &lt;/</a:t>
            </a:r>
            <a:r>
              <a:rPr lang="en-US" dirty="0" err="1">
                <a:solidFill>
                  <a:srgbClr val="993300"/>
                </a:solidFill>
              </a:rPr>
              <a:t>course_instructor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Queries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914400"/>
            <a:ext cx="7576660" cy="556260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The following query converts data from the flat structure for university  information into the nested structure used in </a:t>
            </a:r>
            <a:r>
              <a:rPr lang="en-US" dirty="0">
                <a:solidFill>
                  <a:srgbClr val="993300"/>
                </a:solidFill>
              </a:rPr>
              <a:t>university-1</a:t>
            </a:r>
          </a:p>
          <a:p>
            <a:pPr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   </a:t>
            </a:r>
            <a:r>
              <a:rPr lang="en-US" dirty="0"/>
              <a:t>&lt;university-1&gt; </a:t>
            </a:r>
            <a:br>
              <a:rPr lang="en-US" dirty="0"/>
            </a:br>
            <a:r>
              <a:rPr lang="en-US" dirty="0"/>
              <a:t>{     </a:t>
            </a:r>
            <a:r>
              <a:rPr lang="en-US" b="1" dirty="0"/>
              <a:t>for </a:t>
            </a:r>
            <a:r>
              <a:rPr lang="en-US" dirty="0"/>
              <a:t>$d </a:t>
            </a:r>
            <a:r>
              <a:rPr lang="en-US" b="1" dirty="0"/>
              <a:t>in </a:t>
            </a:r>
            <a:r>
              <a:rPr lang="en-US" dirty="0"/>
              <a:t>/university/department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return </a:t>
            </a:r>
            <a:r>
              <a:rPr lang="en-US" dirty="0"/>
              <a:t>&lt;department&gt;</a:t>
            </a:r>
            <a:br>
              <a:rPr lang="en-US" dirty="0"/>
            </a:br>
            <a:r>
              <a:rPr lang="en-US" dirty="0"/>
              <a:t>                      { $d/* }</a:t>
            </a:r>
            <a:br>
              <a:rPr lang="en-US" dirty="0"/>
            </a:br>
            <a:r>
              <a:rPr lang="en-US" dirty="0"/>
              <a:t>                      { </a:t>
            </a:r>
            <a:r>
              <a:rPr lang="en-US" b="1" dirty="0"/>
              <a:t>for </a:t>
            </a:r>
            <a:r>
              <a:rPr lang="en-US" dirty="0"/>
              <a:t>$c </a:t>
            </a:r>
            <a:r>
              <a:rPr lang="en-US" b="1" dirty="0"/>
              <a:t>in </a:t>
            </a:r>
            <a:r>
              <a:rPr lang="en-US" dirty="0"/>
              <a:t>/university/course[dept name = $d/dept name]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b="1" dirty="0"/>
              <a:t>return </a:t>
            </a:r>
            <a:r>
              <a:rPr lang="en-US" dirty="0"/>
              <a:t>$c }</a:t>
            </a:r>
            <a:br>
              <a:rPr lang="en-US" dirty="0"/>
            </a:br>
            <a:r>
              <a:rPr lang="en-US" dirty="0"/>
              <a:t>                  &lt;/department&gt;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{      </a:t>
            </a:r>
            <a:r>
              <a:rPr lang="en-US" b="1" dirty="0"/>
              <a:t>for </a:t>
            </a: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/university/instructor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return  </a:t>
            </a:r>
            <a:r>
              <a:rPr lang="en-US" dirty="0"/>
              <a:t>&lt;instructor&gt;</a:t>
            </a:r>
            <a:br>
              <a:rPr lang="en-US" dirty="0"/>
            </a:br>
            <a:r>
              <a:rPr lang="en-US" dirty="0"/>
              <a:t>                       { $</a:t>
            </a:r>
            <a:r>
              <a:rPr lang="en-US" dirty="0" err="1"/>
              <a:t>i</a:t>
            </a:r>
            <a:r>
              <a:rPr lang="en-US" dirty="0"/>
              <a:t>/* }</a:t>
            </a:r>
            <a:br>
              <a:rPr lang="en-US" dirty="0"/>
            </a:br>
            <a:r>
              <a:rPr lang="en-US" dirty="0"/>
              <a:t>                       { </a:t>
            </a:r>
            <a:r>
              <a:rPr lang="en-US" b="1" dirty="0"/>
              <a:t>for </a:t>
            </a:r>
            <a:r>
              <a:rPr lang="en-US" dirty="0"/>
              <a:t>$c </a:t>
            </a:r>
            <a:r>
              <a:rPr lang="en-US" b="1" dirty="0"/>
              <a:t>in </a:t>
            </a:r>
            <a:r>
              <a:rPr lang="en-US" dirty="0"/>
              <a:t>/university/teaches[IID = $</a:t>
            </a:r>
            <a:r>
              <a:rPr lang="en-US" dirty="0" err="1"/>
              <a:t>i</a:t>
            </a:r>
            <a:r>
              <a:rPr lang="en-US" dirty="0"/>
              <a:t>/IID]</a:t>
            </a:r>
            <a:br>
              <a:rPr lang="en-US" dirty="0"/>
            </a:br>
            <a:r>
              <a:rPr lang="en-US" dirty="0"/>
              <a:t>                         </a:t>
            </a:r>
            <a:r>
              <a:rPr lang="en-US" b="1" dirty="0"/>
              <a:t>return </a:t>
            </a:r>
            <a:r>
              <a:rPr lang="en-US" dirty="0"/>
              <a:t>$c/course id }</a:t>
            </a:r>
            <a:br>
              <a:rPr lang="en-US" dirty="0"/>
            </a:br>
            <a:r>
              <a:rPr lang="en-US" dirty="0"/>
              <a:t>                    &lt;/instructor&gt;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&lt;/university-1&gt;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93300"/>
                </a:solidFill>
              </a:rPr>
              <a:t>$c/*</a:t>
            </a:r>
            <a:r>
              <a:rPr lang="en-US" dirty="0"/>
              <a:t> denotes all the children of the node to which </a:t>
            </a:r>
            <a:r>
              <a:rPr lang="en-US" dirty="0">
                <a:solidFill>
                  <a:srgbClr val="993300"/>
                </a:solidFill>
              </a:rPr>
              <a:t>$c</a:t>
            </a:r>
            <a:r>
              <a:rPr lang="en-US" dirty="0"/>
              <a:t> is bound, without the enclosing top-level tag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  <a:endParaRPr lang="en-I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093788"/>
            <a:ext cx="7703306" cy="4903787"/>
          </a:xfrm>
        </p:spPr>
        <p:txBody>
          <a:bodyPr/>
          <a:lstStyle/>
          <a:p>
            <a:r>
              <a:rPr lang="en-US" dirty="0"/>
              <a:t>Nested queries are used for grouping</a:t>
            </a:r>
          </a:p>
          <a:p>
            <a:pPr>
              <a:buFont typeface="Monotype Sorts" charset="2"/>
              <a:buNone/>
            </a:pPr>
            <a:endParaRPr lang="en-IN" dirty="0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54097" y="1676400"/>
            <a:ext cx="7456503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IN" sz="1700" b="1" dirty="0">
                <a:solidFill>
                  <a:srgbClr val="993300"/>
                </a:solidFill>
              </a:rPr>
              <a:t>for </a:t>
            </a:r>
            <a:r>
              <a:rPr lang="en-IN" sz="1700" dirty="0">
                <a:solidFill>
                  <a:srgbClr val="993300"/>
                </a:solidFill>
              </a:rPr>
              <a:t>$d </a:t>
            </a:r>
            <a:r>
              <a:rPr lang="en-IN" sz="1700" b="1" dirty="0">
                <a:solidFill>
                  <a:srgbClr val="993300"/>
                </a:solidFill>
              </a:rPr>
              <a:t>in </a:t>
            </a:r>
            <a:r>
              <a:rPr lang="en-IN" sz="1700" dirty="0">
                <a:solidFill>
                  <a:srgbClr val="993300"/>
                </a:solidFill>
              </a:rPr>
              <a:t>/university/department</a:t>
            </a:r>
          </a:p>
          <a:p>
            <a:r>
              <a:rPr lang="en-IN" sz="1700" b="1" dirty="0">
                <a:solidFill>
                  <a:srgbClr val="993300"/>
                </a:solidFill>
              </a:rPr>
              <a:t>return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&lt;department-total-salary&gt;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&lt;</a:t>
            </a:r>
            <a:r>
              <a:rPr lang="en-IN" sz="1700" dirty="0" err="1">
                <a:solidFill>
                  <a:srgbClr val="993300"/>
                </a:solidFill>
              </a:rPr>
              <a:t>dept_name</a:t>
            </a:r>
            <a:r>
              <a:rPr lang="en-IN" sz="1700" dirty="0">
                <a:solidFill>
                  <a:srgbClr val="993300"/>
                </a:solidFill>
              </a:rPr>
              <a:t>&gt; { $d/dept name } &lt;/</a:t>
            </a:r>
            <a:r>
              <a:rPr lang="en-IN" sz="1700" dirty="0" err="1">
                <a:solidFill>
                  <a:srgbClr val="993300"/>
                </a:solidFill>
              </a:rPr>
              <a:t>dept_name</a:t>
            </a:r>
            <a:r>
              <a:rPr lang="en-IN" sz="1700" dirty="0">
                <a:solidFill>
                  <a:srgbClr val="993300"/>
                </a:solidFill>
              </a:rPr>
              <a:t>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&lt;</a:t>
            </a:r>
            <a:r>
              <a:rPr lang="en-IN" sz="1700" dirty="0" err="1">
                <a:solidFill>
                  <a:srgbClr val="993300"/>
                </a:solidFill>
              </a:rPr>
              <a:t>total_salary</a:t>
            </a:r>
            <a:r>
              <a:rPr lang="en-IN" sz="1700" dirty="0">
                <a:solidFill>
                  <a:srgbClr val="993300"/>
                </a:solidFill>
              </a:rPr>
              <a:t>&gt; { </a:t>
            </a:r>
            <a:r>
              <a:rPr lang="en-IN" sz="1700" dirty="0" err="1">
                <a:solidFill>
                  <a:srgbClr val="993300"/>
                </a:solidFill>
              </a:rPr>
              <a:t>fn:sum</a:t>
            </a:r>
            <a:r>
              <a:rPr lang="en-IN" sz="1700" dirty="0">
                <a:solidFill>
                  <a:srgbClr val="993300"/>
                </a:solidFill>
              </a:rPr>
              <a:t>(</a:t>
            </a:r>
          </a:p>
          <a:p>
            <a:r>
              <a:rPr lang="en-IN" sz="1700" b="1" dirty="0">
                <a:solidFill>
                  <a:srgbClr val="993300"/>
                </a:solidFill>
              </a:rPr>
              <a:t>                  for </a:t>
            </a:r>
            <a:r>
              <a:rPr lang="en-IN" sz="1700" dirty="0">
                <a:solidFill>
                  <a:srgbClr val="993300"/>
                </a:solidFill>
              </a:rPr>
              <a:t>$</a:t>
            </a:r>
            <a:r>
              <a:rPr lang="en-IN" sz="1700" dirty="0" err="1">
                <a:solidFill>
                  <a:srgbClr val="993300"/>
                </a:solidFill>
              </a:rPr>
              <a:t>i</a:t>
            </a:r>
            <a:r>
              <a:rPr lang="en-IN" sz="1700" dirty="0">
                <a:solidFill>
                  <a:srgbClr val="993300"/>
                </a:solidFill>
              </a:rPr>
              <a:t> </a:t>
            </a:r>
            <a:r>
              <a:rPr lang="en-IN" sz="1700" b="1" dirty="0">
                <a:solidFill>
                  <a:srgbClr val="993300"/>
                </a:solidFill>
              </a:rPr>
              <a:t>in </a:t>
            </a:r>
            <a:r>
              <a:rPr lang="en-IN" sz="1700" dirty="0">
                <a:solidFill>
                  <a:srgbClr val="993300"/>
                </a:solidFill>
              </a:rPr>
              <a:t>/university/instructor[</a:t>
            </a:r>
            <a:r>
              <a:rPr lang="en-IN" sz="1700" dirty="0" err="1">
                <a:solidFill>
                  <a:srgbClr val="993300"/>
                </a:solidFill>
              </a:rPr>
              <a:t>dept_name</a:t>
            </a:r>
            <a:r>
              <a:rPr lang="en-IN" sz="1700" dirty="0">
                <a:solidFill>
                  <a:srgbClr val="993300"/>
                </a:solidFill>
              </a:rPr>
              <a:t> = $d/</a:t>
            </a:r>
            <a:r>
              <a:rPr lang="en-IN" sz="1700" dirty="0" err="1">
                <a:solidFill>
                  <a:srgbClr val="993300"/>
                </a:solidFill>
              </a:rPr>
              <a:t>dept_name</a:t>
            </a:r>
            <a:r>
              <a:rPr lang="en-IN" sz="1700" dirty="0">
                <a:solidFill>
                  <a:srgbClr val="993300"/>
                </a:solidFill>
              </a:rPr>
              <a:t>]</a:t>
            </a:r>
          </a:p>
          <a:p>
            <a:r>
              <a:rPr lang="en-IN" sz="1700" b="1" dirty="0">
                <a:solidFill>
                  <a:srgbClr val="993300"/>
                </a:solidFill>
              </a:rPr>
              <a:t>                  return </a:t>
            </a:r>
            <a:r>
              <a:rPr lang="en-IN" sz="1700" dirty="0">
                <a:solidFill>
                  <a:srgbClr val="993300"/>
                </a:solidFill>
              </a:rPr>
              <a:t>$</a:t>
            </a:r>
            <a:r>
              <a:rPr lang="en-IN" sz="1700" dirty="0" err="1">
                <a:solidFill>
                  <a:srgbClr val="993300"/>
                </a:solidFill>
              </a:rPr>
              <a:t>i</a:t>
            </a:r>
            <a:r>
              <a:rPr lang="en-IN" sz="1700" dirty="0">
                <a:solidFill>
                  <a:srgbClr val="993300"/>
                </a:solidFill>
              </a:rPr>
              <a:t>/salary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        ) } </a:t>
            </a:r>
            <a:br>
              <a:rPr lang="en-IN" sz="1700" dirty="0">
                <a:solidFill>
                  <a:srgbClr val="993300"/>
                </a:solidFill>
              </a:rPr>
            </a:br>
            <a:r>
              <a:rPr lang="en-IN" sz="1700" dirty="0">
                <a:solidFill>
                  <a:srgbClr val="993300"/>
                </a:solidFill>
              </a:rPr>
              <a:t>             &lt;/</a:t>
            </a:r>
            <a:r>
              <a:rPr lang="en-IN" sz="1700" dirty="0" err="1">
                <a:solidFill>
                  <a:srgbClr val="993300"/>
                </a:solidFill>
              </a:rPr>
              <a:t>total_salary</a:t>
            </a:r>
            <a:r>
              <a:rPr lang="en-IN" sz="1700" dirty="0">
                <a:solidFill>
                  <a:srgbClr val="993300"/>
                </a:solidFill>
              </a:rPr>
              <a:t>&gt;</a:t>
            </a:r>
          </a:p>
          <a:p>
            <a:r>
              <a:rPr lang="en-IN" sz="1700" dirty="0">
                <a:solidFill>
                  <a:srgbClr val="993300"/>
                </a:solidFill>
              </a:rPr>
              <a:t>        &lt;/department-total-salary&gt;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Introduction (Cont.)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505638" cy="5210175"/>
          </a:xfrm>
        </p:spPr>
        <p:txBody>
          <a:bodyPr/>
          <a:lstStyle/>
          <a:p>
            <a:r>
              <a:rPr lang="en-US" dirty="0"/>
              <a:t>The ability to specify new tags, and to create nested tag structures make XML a great way to exchange </a:t>
            </a:r>
            <a:r>
              <a:rPr lang="en-US" b="1" dirty="0"/>
              <a:t>data</a:t>
            </a:r>
            <a:r>
              <a:rPr lang="en-US" dirty="0"/>
              <a:t>, not just documents.</a:t>
            </a:r>
          </a:p>
          <a:p>
            <a:pPr lvl="1"/>
            <a:r>
              <a:rPr lang="en-US" dirty="0"/>
              <a:t>Much of the use of XML has been in data exchange applications, not as a replacement for HTML</a:t>
            </a:r>
          </a:p>
          <a:p>
            <a:r>
              <a:rPr lang="en-US" dirty="0"/>
              <a:t>Tags make data (relatively) self-documenting </a:t>
            </a:r>
          </a:p>
          <a:p>
            <a:pPr lvl="1"/>
            <a:r>
              <a:rPr lang="en-US" dirty="0"/>
              <a:t>E.g.,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993300"/>
                </a:solidFill>
              </a:rPr>
              <a:t>&lt;university&gt;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&lt;department&gt;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&lt;</a:t>
            </a:r>
            <a:r>
              <a:rPr lang="en-US" dirty="0" err="1">
                <a:solidFill>
                  <a:srgbClr val="993300"/>
                </a:solidFill>
              </a:rPr>
              <a:t>dept_name</a:t>
            </a:r>
            <a:r>
              <a:rPr lang="en-US" dirty="0">
                <a:solidFill>
                  <a:srgbClr val="993300"/>
                </a:solidFill>
              </a:rPr>
              <a:t>&gt; Comp. Sci. &lt;/</a:t>
            </a:r>
            <a:r>
              <a:rPr lang="en-US" dirty="0" err="1">
                <a:solidFill>
                  <a:srgbClr val="993300"/>
                </a:solidFill>
              </a:rPr>
              <a:t>dept_name</a:t>
            </a:r>
            <a:r>
              <a:rPr lang="en-US" dirty="0">
                <a:solidFill>
                  <a:srgbClr val="993300"/>
                </a:solidFill>
              </a:rPr>
              <a:t>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&lt;building&gt; Taylor &lt;/building&gt;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&lt;budget&gt; 100000 &lt;/budget&gt;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&lt;/department&gt;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&lt;course&gt;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&lt;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&gt; CS-101 &lt;/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&lt;title&gt; Intro. to Computer Science &lt;/title&gt;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&lt;</a:t>
            </a:r>
            <a:r>
              <a:rPr lang="en-US" dirty="0" err="1">
                <a:solidFill>
                  <a:srgbClr val="993300"/>
                </a:solidFill>
              </a:rPr>
              <a:t>dept_name</a:t>
            </a:r>
            <a:r>
              <a:rPr lang="en-US" dirty="0">
                <a:solidFill>
                  <a:srgbClr val="993300"/>
                </a:solidFill>
              </a:rPr>
              <a:t>&gt; Comp. Sci &lt;/</a:t>
            </a:r>
            <a:r>
              <a:rPr lang="en-US" dirty="0" err="1">
                <a:solidFill>
                  <a:srgbClr val="993300"/>
                </a:solidFill>
              </a:rPr>
              <a:t>dept_name</a:t>
            </a:r>
            <a:r>
              <a:rPr lang="en-US" dirty="0">
                <a:solidFill>
                  <a:srgbClr val="993300"/>
                </a:solidFill>
              </a:rPr>
              <a:t>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&lt;credits&gt; 4 &lt;/credits&gt;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&lt;/course&gt;</a:t>
            </a:r>
          </a:p>
          <a:p>
            <a:pPr lvl="1"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       &lt;/university&gt;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in XQuery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43000"/>
            <a:ext cx="7496761" cy="541020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The</a:t>
            </a:r>
            <a:r>
              <a:rPr lang="en-US" b="1" dirty="0"/>
              <a:t> order by </a:t>
            </a:r>
            <a:r>
              <a:rPr lang="en-US" dirty="0"/>
              <a:t>clause can be used at the end of any expression.        E.g., to return instructors sorted by name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993300"/>
                </a:solidFill>
              </a:rPr>
              <a:t>for </a:t>
            </a:r>
            <a:r>
              <a:rPr lang="en-US" dirty="0">
                <a:solidFill>
                  <a:srgbClr val="993300"/>
                </a:solidFill>
              </a:rPr>
              <a:t>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/university/instructor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</a:t>
            </a:r>
            <a:r>
              <a:rPr lang="en-US" b="1" dirty="0">
                <a:solidFill>
                  <a:srgbClr val="993300"/>
                </a:solidFill>
              </a:rPr>
              <a:t>order by </a:t>
            </a:r>
            <a:r>
              <a:rPr lang="en-US" dirty="0">
                <a:solidFill>
                  <a:srgbClr val="993300"/>
                </a:solidFill>
              </a:rPr>
              <a:t>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/name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</a:t>
            </a:r>
            <a:r>
              <a:rPr lang="en-US" b="1" dirty="0">
                <a:solidFill>
                  <a:srgbClr val="993300"/>
                </a:solidFill>
              </a:rPr>
              <a:t>return </a:t>
            </a:r>
            <a:r>
              <a:rPr lang="en-US" dirty="0">
                <a:solidFill>
                  <a:srgbClr val="993300"/>
                </a:solidFill>
              </a:rPr>
              <a:t>&lt;instructor&gt; {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/* } &lt;/instructor&gt;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rgbClr val="993300"/>
                </a:solidFill>
              </a:rPr>
              <a:t>order by </a:t>
            </a:r>
            <a:r>
              <a:rPr lang="en-US" dirty="0">
                <a:solidFill>
                  <a:srgbClr val="993300"/>
                </a:solidFill>
              </a:rPr>
              <a:t>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/name  </a:t>
            </a:r>
            <a:r>
              <a:rPr lang="en-US" b="1" dirty="0">
                <a:solidFill>
                  <a:srgbClr val="993300"/>
                </a:solidFill>
              </a:rPr>
              <a:t>descending</a:t>
            </a:r>
            <a:r>
              <a:rPr lang="en-US" b="1" dirty="0"/>
              <a:t> </a:t>
            </a:r>
            <a:r>
              <a:rPr lang="en-US" dirty="0"/>
              <a:t>to sort in descending order</a:t>
            </a:r>
            <a:endParaRPr lang="en-US" dirty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Can sort at multiple levels of nesting (sort departments  by </a:t>
            </a:r>
            <a:r>
              <a:rPr lang="en-US" dirty="0" err="1"/>
              <a:t>dept_name</a:t>
            </a:r>
            <a:r>
              <a:rPr lang="en-US" dirty="0"/>
              <a:t>, and by courses sorted to </a:t>
            </a:r>
            <a:r>
              <a:rPr lang="en-US" dirty="0" err="1"/>
              <a:t>course_id</a:t>
            </a:r>
            <a:r>
              <a:rPr lang="en-US" dirty="0"/>
              <a:t> within each department)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        &lt;university-1&gt; {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</a:t>
            </a:r>
            <a:r>
              <a:rPr lang="en-US" b="1" dirty="0">
                <a:solidFill>
                  <a:srgbClr val="993300"/>
                </a:solidFill>
              </a:rPr>
              <a:t>for </a:t>
            </a:r>
            <a:r>
              <a:rPr lang="en-US" dirty="0">
                <a:solidFill>
                  <a:srgbClr val="993300"/>
                </a:solidFill>
              </a:rPr>
              <a:t>$d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/university/department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</a:t>
            </a:r>
            <a:r>
              <a:rPr lang="en-US" b="1" dirty="0">
                <a:solidFill>
                  <a:srgbClr val="993300"/>
                </a:solidFill>
              </a:rPr>
              <a:t>order by </a:t>
            </a:r>
            <a:r>
              <a:rPr lang="en-US" dirty="0">
                <a:solidFill>
                  <a:srgbClr val="993300"/>
                </a:solidFill>
              </a:rPr>
              <a:t>$d/dept name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</a:t>
            </a:r>
            <a:r>
              <a:rPr lang="en-US" b="1" dirty="0">
                <a:solidFill>
                  <a:srgbClr val="993300"/>
                </a:solidFill>
              </a:rPr>
              <a:t>return</a:t>
            </a:r>
            <a:br>
              <a:rPr lang="en-US" b="1" dirty="0">
                <a:solidFill>
                  <a:srgbClr val="993300"/>
                </a:solidFill>
              </a:rPr>
            </a:br>
            <a:r>
              <a:rPr lang="en-US" b="1" dirty="0">
                <a:solidFill>
                  <a:srgbClr val="993300"/>
                </a:solidFill>
              </a:rPr>
              <a:t>             </a:t>
            </a:r>
            <a:r>
              <a:rPr lang="en-US" dirty="0">
                <a:solidFill>
                  <a:srgbClr val="993300"/>
                </a:solidFill>
              </a:rPr>
              <a:t>&lt;department&gt;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 { $d/* }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 { </a:t>
            </a:r>
            <a:r>
              <a:rPr lang="en-US" b="1" dirty="0">
                <a:solidFill>
                  <a:srgbClr val="993300"/>
                </a:solidFill>
              </a:rPr>
              <a:t>for </a:t>
            </a:r>
            <a:r>
              <a:rPr lang="en-US" dirty="0">
                <a:solidFill>
                  <a:srgbClr val="993300"/>
                </a:solidFill>
              </a:rPr>
              <a:t>$c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/university/course[dept name = $d/dept name]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   </a:t>
            </a:r>
            <a:r>
              <a:rPr lang="en-US" b="1" dirty="0">
                <a:solidFill>
                  <a:srgbClr val="993300"/>
                </a:solidFill>
              </a:rPr>
              <a:t>order by </a:t>
            </a:r>
            <a:r>
              <a:rPr lang="en-US" dirty="0">
                <a:solidFill>
                  <a:srgbClr val="993300"/>
                </a:solidFill>
              </a:rPr>
              <a:t>$c/course id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   </a:t>
            </a:r>
            <a:r>
              <a:rPr lang="en-US" b="1" dirty="0">
                <a:solidFill>
                  <a:srgbClr val="993300"/>
                </a:solidFill>
              </a:rPr>
              <a:t>return </a:t>
            </a:r>
            <a:r>
              <a:rPr lang="en-US" dirty="0">
                <a:solidFill>
                  <a:srgbClr val="993300"/>
                </a:solidFill>
              </a:rPr>
              <a:t>&lt;course&gt; { $c/* } &lt;/course&gt; }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&lt;/department&gt;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} &lt;/university-1&gt;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Other XQuery Features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700947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User defined functions with the type system of </a:t>
            </a:r>
            <a:r>
              <a:rPr lang="en-US" dirty="0" err="1"/>
              <a:t>XMLSchema</a:t>
            </a:r>
            <a:r>
              <a:rPr lang="en-US" dirty="0">
                <a:solidFill>
                  <a:srgbClr val="993300"/>
                </a:solidFill>
              </a:rPr>
              <a:t/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b="1" dirty="0">
                <a:solidFill>
                  <a:srgbClr val="993300"/>
                </a:solidFill>
              </a:rPr>
              <a:t>  declare function </a:t>
            </a:r>
            <a:r>
              <a:rPr lang="en-US" dirty="0" err="1">
                <a:solidFill>
                  <a:srgbClr val="993300"/>
                </a:solidFill>
              </a:rPr>
              <a:t>local:dept_courses</a:t>
            </a:r>
            <a:r>
              <a:rPr lang="en-US" dirty="0">
                <a:solidFill>
                  <a:srgbClr val="993300"/>
                </a:solidFill>
              </a:rPr>
              <a:t>($</a:t>
            </a:r>
            <a:r>
              <a:rPr lang="en-US" dirty="0" err="1">
                <a:solidFill>
                  <a:srgbClr val="993300"/>
                </a:solidFill>
              </a:rPr>
              <a:t>iid</a:t>
            </a:r>
            <a:r>
              <a:rPr lang="en-US" dirty="0">
                <a:solidFill>
                  <a:srgbClr val="993300"/>
                </a:solidFill>
              </a:rPr>
              <a:t> as </a:t>
            </a:r>
            <a:r>
              <a:rPr lang="en-US" dirty="0" err="1">
                <a:solidFill>
                  <a:srgbClr val="993300"/>
                </a:solidFill>
              </a:rPr>
              <a:t>xs:string</a:t>
            </a:r>
            <a:r>
              <a:rPr lang="en-US" dirty="0">
                <a:solidFill>
                  <a:srgbClr val="993300"/>
                </a:solidFill>
              </a:rPr>
              <a:t>) 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</a:t>
            </a:r>
            <a:r>
              <a:rPr lang="en-US" b="1" dirty="0">
                <a:solidFill>
                  <a:srgbClr val="993300"/>
                </a:solidFill>
              </a:rPr>
              <a:t>as </a:t>
            </a:r>
            <a:r>
              <a:rPr lang="en-US" dirty="0">
                <a:solidFill>
                  <a:srgbClr val="993300"/>
                </a:solidFill>
              </a:rPr>
              <a:t>element(course)* 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{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</a:t>
            </a:r>
            <a:r>
              <a:rPr lang="en-US" b="1" dirty="0">
                <a:solidFill>
                  <a:srgbClr val="993300"/>
                </a:solidFill>
              </a:rPr>
              <a:t>for </a:t>
            </a:r>
            <a:r>
              <a:rPr lang="en-US" dirty="0">
                <a:solidFill>
                  <a:srgbClr val="993300"/>
                </a:solidFill>
              </a:rPr>
              <a:t>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/university/instructor[IID = $</a:t>
            </a:r>
            <a:r>
              <a:rPr lang="en-US" dirty="0" err="1">
                <a:solidFill>
                  <a:srgbClr val="993300"/>
                </a:solidFill>
              </a:rPr>
              <a:t>iid</a:t>
            </a:r>
            <a:r>
              <a:rPr lang="en-US" dirty="0">
                <a:solidFill>
                  <a:srgbClr val="993300"/>
                </a:solidFill>
              </a:rPr>
              <a:t>],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$c </a:t>
            </a:r>
            <a:r>
              <a:rPr lang="en-US" b="1" dirty="0">
                <a:solidFill>
                  <a:srgbClr val="993300"/>
                </a:solidFill>
              </a:rPr>
              <a:t>in </a:t>
            </a:r>
            <a:r>
              <a:rPr lang="en-US" dirty="0">
                <a:solidFill>
                  <a:srgbClr val="993300"/>
                </a:solidFill>
              </a:rPr>
              <a:t>/university/courses[</a:t>
            </a:r>
            <a:r>
              <a:rPr lang="en-US" dirty="0" err="1">
                <a:solidFill>
                  <a:srgbClr val="993300"/>
                </a:solidFill>
              </a:rPr>
              <a:t>dept_name</a:t>
            </a:r>
            <a:r>
              <a:rPr lang="en-US" dirty="0">
                <a:solidFill>
                  <a:srgbClr val="993300"/>
                </a:solidFill>
              </a:rPr>
              <a:t> = $</a:t>
            </a:r>
            <a:r>
              <a:rPr lang="en-US" dirty="0" err="1">
                <a:solidFill>
                  <a:srgbClr val="993300"/>
                </a:solidFill>
              </a:rPr>
              <a:t>i</a:t>
            </a:r>
            <a:r>
              <a:rPr lang="en-US" dirty="0">
                <a:solidFill>
                  <a:srgbClr val="993300"/>
                </a:solidFill>
              </a:rPr>
              <a:t>/dept name]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</a:t>
            </a:r>
            <a:r>
              <a:rPr lang="en-US" b="1" dirty="0">
                <a:solidFill>
                  <a:srgbClr val="993300"/>
                </a:solidFill>
              </a:rPr>
              <a:t>return </a:t>
            </a:r>
            <a:r>
              <a:rPr lang="en-US" dirty="0">
                <a:solidFill>
                  <a:srgbClr val="993300"/>
                </a:solidFill>
              </a:rPr>
              <a:t>$c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/>
              <a:t>Types are optional for function parameters and return values</a:t>
            </a:r>
          </a:p>
          <a:p>
            <a:pPr>
              <a:lnSpc>
                <a:spcPct val="90000"/>
              </a:lnSpc>
            </a:pPr>
            <a:r>
              <a:rPr lang="en-US" dirty="0"/>
              <a:t>The * (as in decimal*) indicates a sequence of values of that type</a:t>
            </a:r>
          </a:p>
          <a:p>
            <a:pPr>
              <a:lnSpc>
                <a:spcPct val="90000"/>
              </a:lnSpc>
            </a:pPr>
            <a:r>
              <a:rPr lang="en-US" dirty="0"/>
              <a:t>Universal and existential quantification in where clause predicates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some</a:t>
            </a:r>
            <a:r>
              <a:rPr lang="en-US" dirty="0"/>
              <a:t> $e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i="1" dirty="0"/>
              <a:t>path</a:t>
            </a:r>
            <a:r>
              <a:rPr lang="en-US" dirty="0"/>
              <a:t> </a:t>
            </a:r>
            <a:r>
              <a:rPr lang="en-US" b="1" dirty="0"/>
              <a:t>satisfies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   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every</a:t>
            </a:r>
            <a:r>
              <a:rPr lang="en-US" dirty="0"/>
              <a:t> $e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i="1" dirty="0"/>
              <a:t>path</a:t>
            </a:r>
            <a:r>
              <a:rPr lang="en-US" dirty="0"/>
              <a:t> </a:t>
            </a:r>
            <a:r>
              <a:rPr lang="en-US" b="1" dirty="0"/>
              <a:t>satisfies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</a:t>
            </a:r>
            <a:r>
              <a:rPr lang="en-US" b="1" dirty="0"/>
              <a:t>and </a:t>
            </a:r>
            <a:r>
              <a:rPr lang="en-US" b="1" dirty="0" err="1"/>
              <a:t>fn:exists</a:t>
            </a:r>
            <a:r>
              <a:rPr lang="en-US" b="1" dirty="0"/>
              <a:t>($e)</a:t>
            </a:r>
            <a:r>
              <a:rPr lang="en-US" dirty="0"/>
              <a:t> to prevent empty $e from satisfying </a:t>
            </a:r>
            <a:r>
              <a:rPr lang="en-US" b="1" dirty="0"/>
              <a:t>every </a:t>
            </a:r>
            <a:r>
              <a:rPr lang="en-US" dirty="0"/>
              <a:t>clause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XQuery also supports If-then-else clauses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XSLT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03293" cy="490378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2060"/>
                </a:solidFill>
              </a:rPr>
              <a:t>stylesheet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stores formatting options for a document, usually separately from document</a:t>
            </a:r>
          </a:p>
          <a:p>
            <a:pPr lvl="1"/>
            <a:r>
              <a:rPr lang="en-US" dirty="0"/>
              <a:t>E.g. an HTML style sheet may specify font colors and sizes for headings, etc.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XML Stylesheet Language (XSL) </a:t>
            </a:r>
            <a:r>
              <a:rPr lang="en-US" dirty="0"/>
              <a:t>was originally designed for generating HTML from XML</a:t>
            </a:r>
          </a:p>
          <a:p>
            <a:r>
              <a:rPr lang="en-US" dirty="0"/>
              <a:t>XSLT is a general-purpose transformation language </a:t>
            </a:r>
          </a:p>
          <a:p>
            <a:pPr lvl="1"/>
            <a:r>
              <a:rPr lang="en-US" dirty="0"/>
              <a:t>Can translate XML to XML, and XML to HTML</a:t>
            </a:r>
          </a:p>
          <a:p>
            <a:r>
              <a:rPr lang="en-US" dirty="0"/>
              <a:t>XSLT transformations are expressed using rules called </a:t>
            </a:r>
            <a:r>
              <a:rPr lang="en-US" b="1" dirty="0">
                <a:solidFill>
                  <a:srgbClr val="002060"/>
                </a:solidFill>
              </a:rPr>
              <a:t>templates</a:t>
            </a:r>
          </a:p>
          <a:p>
            <a:pPr lvl="1"/>
            <a:r>
              <a:rPr lang="en-US" dirty="0"/>
              <a:t>Templates combine selection using XPath with construction of results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Program Interface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550027" cy="5210175"/>
          </a:xfrm>
        </p:spPr>
        <p:txBody>
          <a:bodyPr/>
          <a:lstStyle/>
          <a:p>
            <a:r>
              <a:rPr lang="en-US" dirty="0"/>
              <a:t>There are two standard application program interfaces to XML data:</a:t>
            </a:r>
          </a:p>
          <a:p>
            <a:pPr lvl="1"/>
            <a:r>
              <a:rPr lang="en-US" b="1" dirty="0"/>
              <a:t>SAX </a:t>
            </a:r>
            <a:r>
              <a:rPr lang="en-US" dirty="0"/>
              <a:t>(Simple API for XML)</a:t>
            </a:r>
          </a:p>
          <a:p>
            <a:pPr lvl="2"/>
            <a:r>
              <a:rPr lang="en-US" dirty="0"/>
              <a:t>Based on parser model, user provides event handlers for parsing events </a:t>
            </a:r>
          </a:p>
          <a:p>
            <a:pPr lvl="3"/>
            <a:r>
              <a:rPr lang="en-US" dirty="0"/>
              <a:t>E.g., start of element, end of element</a:t>
            </a:r>
          </a:p>
          <a:p>
            <a:pPr lvl="1"/>
            <a:r>
              <a:rPr lang="en-US" b="1" dirty="0"/>
              <a:t>DOM </a:t>
            </a:r>
            <a:r>
              <a:rPr lang="en-US" dirty="0"/>
              <a:t>(Document Object Model)</a:t>
            </a:r>
          </a:p>
          <a:p>
            <a:pPr lvl="2"/>
            <a:r>
              <a:rPr lang="en-US" b="1" dirty="0"/>
              <a:t>XML </a:t>
            </a:r>
            <a:r>
              <a:rPr lang="en-US" dirty="0"/>
              <a:t>data is parsed into a tree representation </a:t>
            </a:r>
          </a:p>
          <a:p>
            <a:pPr lvl="2"/>
            <a:r>
              <a:rPr lang="en-US" dirty="0"/>
              <a:t>Variety of functions provided for traversing the DOM tree</a:t>
            </a:r>
          </a:p>
          <a:p>
            <a:pPr lvl="2"/>
            <a:r>
              <a:rPr lang="en-US" dirty="0"/>
              <a:t>E.g.:  Java DOM API provides Node class with methods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>
                <a:solidFill>
                  <a:srgbClr val="993300"/>
                </a:solidFill>
              </a:rPr>
              <a:t>getParentNode</a:t>
            </a:r>
            <a:r>
              <a:rPr lang="en-US" dirty="0">
                <a:solidFill>
                  <a:srgbClr val="993300"/>
                </a:solidFill>
              </a:rPr>
              <a:t>( ), </a:t>
            </a:r>
            <a:r>
              <a:rPr lang="en-US" dirty="0" err="1">
                <a:solidFill>
                  <a:srgbClr val="993300"/>
                </a:solidFill>
              </a:rPr>
              <a:t>getFirstChild</a:t>
            </a:r>
            <a:r>
              <a:rPr lang="en-US" dirty="0">
                <a:solidFill>
                  <a:srgbClr val="993300"/>
                </a:solidFill>
              </a:rPr>
              <a:t>( ), </a:t>
            </a:r>
            <a:r>
              <a:rPr lang="en-US" dirty="0" err="1">
                <a:solidFill>
                  <a:srgbClr val="993300"/>
                </a:solidFill>
              </a:rPr>
              <a:t>getNextSibling</a:t>
            </a:r>
            <a:r>
              <a:rPr lang="en-US" dirty="0">
                <a:solidFill>
                  <a:srgbClr val="993300"/>
                </a:solidFill>
              </a:rPr>
              <a:t>( )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</a:t>
            </a:r>
            <a:r>
              <a:rPr lang="en-US" dirty="0" err="1">
                <a:solidFill>
                  <a:srgbClr val="993300"/>
                </a:solidFill>
              </a:rPr>
              <a:t>getAttribute</a:t>
            </a:r>
            <a:r>
              <a:rPr lang="en-US" dirty="0">
                <a:solidFill>
                  <a:srgbClr val="993300"/>
                </a:solidFill>
              </a:rPr>
              <a:t>( ), </a:t>
            </a:r>
            <a:r>
              <a:rPr lang="en-US" dirty="0" err="1">
                <a:solidFill>
                  <a:srgbClr val="993300"/>
                </a:solidFill>
              </a:rPr>
              <a:t>getData</a:t>
            </a:r>
            <a:r>
              <a:rPr lang="en-US" dirty="0">
                <a:solidFill>
                  <a:srgbClr val="993300"/>
                </a:solidFill>
              </a:rPr>
              <a:t>( ) (for text node)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</a:t>
            </a:r>
            <a:r>
              <a:rPr lang="en-US" dirty="0" err="1">
                <a:solidFill>
                  <a:srgbClr val="993300"/>
                </a:solidFill>
              </a:rPr>
              <a:t>getElementsByTagName</a:t>
            </a:r>
            <a:r>
              <a:rPr lang="en-US" dirty="0">
                <a:solidFill>
                  <a:srgbClr val="993300"/>
                </a:solidFill>
              </a:rPr>
              <a:t>( ), …</a:t>
            </a:r>
          </a:p>
          <a:p>
            <a:pPr lvl="2"/>
            <a:r>
              <a:rPr lang="en-US" dirty="0"/>
              <a:t>Also provides functions for updating DOM tree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of XML Data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629926" cy="5362575"/>
          </a:xfrm>
        </p:spPr>
        <p:txBody>
          <a:bodyPr/>
          <a:lstStyle/>
          <a:p>
            <a:r>
              <a:rPr lang="en-US" dirty="0"/>
              <a:t>XML data can be stored in </a:t>
            </a:r>
          </a:p>
          <a:p>
            <a:pPr lvl="1"/>
            <a:r>
              <a:rPr lang="en-US" dirty="0"/>
              <a:t>Non-relational data stores</a:t>
            </a:r>
          </a:p>
          <a:p>
            <a:pPr lvl="2"/>
            <a:r>
              <a:rPr lang="en-US" dirty="0"/>
              <a:t>Flat files</a:t>
            </a:r>
          </a:p>
          <a:p>
            <a:pPr lvl="3"/>
            <a:r>
              <a:rPr lang="en-US" dirty="0"/>
              <a:t>Natural for storing XML</a:t>
            </a:r>
          </a:p>
          <a:p>
            <a:pPr lvl="3"/>
            <a:r>
              <a:rPr lang="en-US" dirty="0"/>
              <a:t>But has all problems discussed in Chapter 1 (no concurrency, no recovery, …)</a:t>
            </a:r>
          </a:p>
          <a:p>
            <a:pPr lvl="2"/>
            <a:r>
              <a:rPr lang="en-US" dirty="0"/>
              <a:t>XML database</a:t>
            </a:r>
          </a:p>
          <a:p>
            <a:pPr lvl="3"/>
            <a:r>
              <a:rPr lang="en-US" dirty="0"/>
              <a:t>Database built specifically for storing XML data, supporting DOM model and declarative querying</a:t>
            </a:r>
          </a:p>
          <a:p>
            <a:pPr lvl="3"/>
            <a:r>
              <a:rPr lang="en-US" dirty="0"/>
              <a:t>Currently no commercial-grade systems</a:t>
            </a:r>
          </a:p>
          <a:p>
            <a:pPr lvl="1"/>
            <a:r>
              <a:rPr lang="en-US" dirty="0"/>
              <a:t>Relational databases</a:t>
            </a:r>
          </a:p>
          <a:p>
            <a:pPr lvl="2"/>
            <a:r>
              <a:rPr lang="en-US" dirty="0"/>
              <a:t>Data must be translated into relational form</a:t>
            </a:r>
          </a:p>
          <a:p>
            <a:pPr lvl="2"/>
            <a:r>
              <a:rPr lang="en-US" dirty="0"/>
              <a:t>Advantage:  mature database systems</a:t>
            </a:r>
          </a:p>
          <a:p>
            <a:pPr lvl="2"/>
            <a:r>
              <a:rPr lang="en-US" dirty="0"/>
              <a:t>Disadvantages: overhead of translating data and queries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of XML in Relational Databases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String Representation</a:t>
            </a:r>
          </a:p>
          <a:p>
            <a:pPr lvl="1"/>
            <a:r>
              <a:rPr lang="en-US" dirty="0"/>
              <a:t>Tree Representation</a:t>
            </a:r>
          </a:p>
          <a:p>
            <a:pPr lvl="1"/>
            <a:r>
              <a:rPr lang="en-US" dirty="0"/>
              <a:t>Map to relations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609600"/>
          </a:xfrm>
        </p:spPr>
        <p:txBody>
          <a:bodyPr/>
          <a:lstStyle/>
          <a:p>
            <a:r>
              <a:rPr lang="en-US"/>
              <a:t>String Representation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36276" cy="5210175"/>
          </a:xfrm>
        </p:spPr>
        <p:txBody>
          <a:bodyPr/>
          <a:lstStyle/>
          <a:p>
            <a:r>
              <a:rPr lang="en-US" dirty="0"/>
              <a:t>Store each top level element as a string field of a tuple in a relational database</a:t>
            </a:r>
          </a:p>
          <a:p>
            <a:pPr lvl="1"/>
            <a:r>
              <a:rPr lang="en-US" dirty="0"/>
              <a:t>Use a single relation to store all elements, or</a:t>
            </a:r>
          </a:p>
          <a:p>
            <a:pPr lvl="1"/>
            <a:r>
              <a:rPr lang="en-US" dirty="0"/>
              <a:t>Use a separate relation for each top-level element type</a:t>
            </a:r>
          </a:p>
          <a:p>
            <a:pPr lvl="2"/>
            <a:r>
              <a:rPr lang="en-US" dirty="0"/>
              <a:t>E.g., account, customer, depositor relations</a:t>
            </a:r>
          </a:p>
          <a:p>
            <a:pPr lvl="3"/>
            <a:r>
              <a:rPr lang="en-US" dirty="0"/>
              <a:t>Each with a string-valued attribute to store the element</a:t>
            </a:r>
          </a:p>
          <a:p>
            <a:r>
              <a:rPr lang="en-US" dirty="0"/>
              <a:t>Indexing:</a:t>
            </a:r>
          </a:p>
          <a:p>
            <a:pPr lvl="1"/>
            <a:r>
              <a:rPr lang="en-US" dirty="0"/>
              <a:t>Store values of </a:t>
            </a:r>
            <a:r>
              <a:rPr lang="en-US" dirty="0" err="1"/>
              <a:t>subelements</a:t>
            </a:r>
            <a:r>
              <a:rPr lang="en-US" dirty="0"/>
              <a:t>/attributes to be indexed as extra fields of the relation, and build indices on these fields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customer_name</a:t>
            </a:r>
            <a:r>
              <a:rPr lang="en-US" dirty="0"/>
              <a:t> or </a:t>
            </a:r>
            <a:r>
              <a:rPr lang="en-US" dirty="0" err="1"/>
              <a:t>account_number</a:t>
            </a:r>
            <a:endParaRPr lang="en-US" dirty="0"/>
          </a:p>
          <a:p>
            <a:pPr lvl="1"/>
            <a:r>
              <a:rPr lang="en-US" dirty="0"/>
              <a:t>Some database systems support </a:t>
            </a:r>
            <a:r>
              <a:rPr lang="en-US" b="1" dirty="0">
                <a:solidFill>
                  <a:srgbClr val="002060"/>
                </a:solidFill>
              </a:rPr>
              <a:t>function indices, </a:t>
            </a:r>
            <a:r>
              <a:rPr lang="en-US" dirty="0"/>
              <a:t>which use the result of a function as the key value. </a:t>
            </a:r>
          </a:p>
          <a:p>
            <a:pPr lvl="2"/>
            <a:r>
              <a:rPr lang="en-US" dirty="0"/>
              <a:t>The function should return the value of the required </a:t>
            </a:r>
            <a:r>
              <a:rPr lang="en-US" dirty="0" err="1"/>
              <a:t>subelement</a:t>
            </a:r>
            <a:r>
              <a:rPr lang="en-US" dirty="0"/>
              <a:t>/attribute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Representation (Cont.)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Benefits: </a:t>
            </a:r>
          </a:p>
          <a:p>
            <a:pPr lvl="1"/>
            <a:r>
              <a:rPr lang="en-US" dirty="0"/>
              <a:t>Can store any XML data even without DTD</a:t>
            </a:r>
          </a:p>
          <a:p>
            <a:pPr lvl="1"/>
            <a:r>
              <a:rPr lang="en-US" dirty="0"/>
              <a:t>As long as there are many top-level elements in a document, strings are small compared to full document</a:t>
            </a:r>
          </a:p>
          <a:p>
            <a:pPr lvl="2"/>
            <a:r>
              <a:rPr lang="en-US" dirty="0"/>
              <a:t>Allows fast access to individual elements.</a:t>
            </a:r>
          </a:p>
          <a:p>
            <a:r>
              <a:rPr lang="en-US" dirty="0"/>
              <a:t>Drawback</a:t>
            </a:r>
            <a:r>
              <a:rPr lang="en-US" b="1" dirty="0"/>
              <a:t>:</a:t>
            </a:r>
            <a:r>
              <a:rPr lang="en-US" dirty="0"/>
              <a:t> Need to parse strings to access values inside the elements</a:t>
            </a:r>
          </a:p>
          <a:p>
            <a:pPr lvl="1"/>
            <a:r>
              <a:rPr lang="en-US" dirty="0"/>
              <a:t>Parsing is slow.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Representation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8185150" cy="5286375"/>
          </a:xfrm>
        </p:spPr>
        <p:txBody>
          <a:bodyPr/>
          <a:lstStyle/>
          <a:p>
            <a:r>
              <a:rPr lang="en-US" b="1" dirty="0"/>
              <a:t>Tree representation:  </a:t>
            </a:r>
            <a:r>
              <a:rPr lang="en-US" dirty="0"/>
              <a:t>model XML data as tree and store using relations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993300"/>
                </a:solidFill>
              </a:rPr>
              <a:t>nodes(id, </a:t>
            </a:r>
            <a:r>
              <a:rPr lang="en-US" i="1" dirty="0" err="1">
                <a:solidFill>
                  <a:srgbClr val="993300"/>
                </a:solidFill>
              </a:rPr>
              <a:t>parent_id</a:t>
            </a:r>
            <a:r>
              <a:rPr lang="en-US" i="1" dirty="0">
                <a:solidFill>
                  <a:srgbClr val="993300"/>
                </a:solidFill>
              </a:rPr>
              <a:t>, type, label, value)</a:t>
            </a:r>
            <a:br>
              <a:rPr lang="en-US" i="1" dirty="0">
                <a:solidFill>
                  <a:srgbClr val="993300"/>
                </a:solidFill>
              </a:rPr>
            </a:br>
            <a:r>
              <a:rPr lang="en-US" i="1" dirty="0">
                <a:solidFill>
                  <a:srgbClr val="993300"/>
                </a:solidFill>
              </a:rPr>
              <a:t>      </a:t>
            </a:r>
            <a:br>
              <a:rPr lang="en-US" i="1" dirty="0">
                <a:solidFill>
                  <a:srgbClr val="993300"/>
                </a:solidFill>
              </a:rPr>
            </a:br>
            <a:r>
              <a:rPr lang="en-US" i="1" dirty="0">
                <a:solidFill>
                  <a:srgbClr val="993300"/>
                </a:solidFill>
              </a:rPr>
              <a:t/>
            </a:r>
            <a:br>
              <a:rPr lang="en-US" i="1" dirty="0">
                <a:solidFill>
                  <a:srgbClr val="993300"/>
                </a:solidFill>
              </a:rPr>
            </a:br>
            <a:r>
              <a:rPr lang="en-US" i="1" dirty="0">
                <a:solidFill>
                  <a:srgbClr val="993300"/>
                </a:solidFill>
              </a:rPr>
              <a:t/>
            </a:r>
            <a:br>
              <a:rPr lang="en-US" i="1" dirty="0">
                <a:solidFill>
                  <a:srgbClr val="993300"/>
                </a:solidFill>
              </a:rPr>
            </a:br>
            <a:r>
              <a:rPr lang="en-US" i="1" dirty="0">
                <a:solidFill>
                  <a:srgbClr val="993300"/>
                </a:solidFill>
              </a:rPr>
              <a:t/>
            </a:r>
            <a:br>
              <a:rPr lang="en-US" i="1" dirty="0">
                <a:solidFill>
                  <a:srgbClr val="993300"/>
                </a:solidFill>
              </a:rPr>
            </a:br>
            <a:r>
              <a:rPr lang="en-US" i="1" dirty="0">
                <a:solidFill>
                  <a:srgbClr val="993300"/>
                </a:solidFill>
              </a:rPr>
              <a:t/>
            </a:r>
            <a:br>
              <a:rPr lang="en-US" i="1" dirty="0">
                <a:solidFill>
                  <a:srgbClr val="993300"/>
                </a:solidFill>
              </a:rPr>
            </a:br>
            <a:r>
              <a:rPr lang="en-US" i="1" dirty="0">
                <a:solidFill>
                  <a:srgbClr val="993300"/>
                </a:solidFill>
              </a:rPr>
              <a:t/>
            </a:r>
            <a:br>
              <a:rPr lang="en-US" i="1" dirty="0">
                <a:solidFill>
                  <a:srgbClr val="993300"/>
                </a:solidFill>
              </a:rPr>
            </a:br>
            <a:endParaRPr lang="en-US" i="1" dirty="0">
              <a:solidFill>
                <a:srgbClr val="993300"/>
              </a:solidFill>
            </a:endParaRPr>
          </a:p>
          <a:p>
            <a:r>
              <a:rPr lang="en-US" dirty="0"/>
              <a:t>Each element/attribute is given a unique identifier</a:t>
            </a:r>
          </a:p>
          <a:p>
            <a:r>
              <a:rPr lang="en-US" dirty="0"/>
              <a:t>Type indicates element/attribute</a:t>
            </a:r>
          </a:p>
          <a:p>
            <a:r>
              <a:rPr lang="en-US" dirty="0"/>
              <a:t>Label specifies the tag name of the element/name of attribute</a:t>
            </a:r>
          </a:p>
          <a:p>
            <a:r>
              <a:rPr lang="en-US" dirty="0"/>
              <a:t>Value is the text value of the element/attribute</a:t>
            </a:r>
          </a:p>
          <a:p>
            <a:r>
              <a:rPr lang="en-US" dirty="0"/>
              <a:t>Can add an extra attribute </a:t>
            </a:r>
            <a:r>
              <a:rPr lang="en-US" i="1" dirty="0"/>
              <a:t>position</a:t>
            </a:r>
            <a:r>
              <a:rPr lang="en-US" dirty="0"/>
              <a:t> to record ordering of children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346450" y="1828800"/>
            <a:ext cx="4787900" cy="1670050"/>
            <a:chOff x="524" y="3048"/>
            <a:chExt cx="3016" cy="1052"/>
          </a:xfrm>
        </p:grpSpPr>
        <p:sp>
          <p:nvSpPr>
            <p:cNvPr id="171012" name="Oval 4"/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3" name="Oval 5"/>
            <p:cNvSpPr>
              <a:spLocks noChangeArrowheads="1"/>
            </p:cNvSpPr>
            <p:nvPr/>
          </p:nvSpPr>
          <p:spPr bwMode="auto">
            <a:xfrm>
              <a:off x="2160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2352" y="37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5" name="Oval 7"/>
            <p:cNvSpPr>
              <a:spLocks noChangeArrowheads="1"/>
            </p:cNvSpPr>
            <p:nvPr/>
          </p:nvSpPr>
          <p:spPr bwMode="auto">
            <a:xfrm>
              <a:off x="1632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1016" name="AutoShape 8"/>
            <p:cNvCxnSpPr>
              <a:cxnSpLocks noChangeShapeType="1"/>
              <a:stCxn id="171015" idx="7"/>
              <a:endCxn id="171012" idx="3"/>
            </p:cNvCxnSpPr>
            <p:nvPr/>
          </p:nvCxnSpPr>
          <p:spPr bwMode="auto">
            <a:xfrm flipV="1">
              <a:off x="1714" y="3346"/>
              <a:ext cx="220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1017" name="AutoShape 9"/>
            <p:cNvCxnSpPr>
              <a:cxnSpLocks noChangeShapeType="1"/>
              <a:stCxn id="171012" idx="5"/>
              <a:endCxn id="171013" idx="1"/>
            </p:cNvCxnSpPr>
            <p:nvPr/>
          </p:nvCxnSpPr>
          <p:spPr bwMode="auto">
            <a:xfrm>
              <a:off x="2002" y="3346"/>
              <a:ext cx="172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1018" name="AutoShape 10"/>
            <p:cNvCxnSpPr>
              <a:cxnSpLocks noChangeShapeType="1"/>
              <a:stCxn id="171013" idx="5"/>
              <a:endCxn id="171014" idx="1"/>
            </p:cNvCxnSpPr>
            <p:nvPr/>
          </p:nvCxnSpPr>
          <p:spPr bwMode="auto">
            <a:xfrm>
              <a:off x="2242" y="3586"/>
              <a:ext cx="124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1019" name="Oval 11"/>
            <p:cNvSpPr>
              <a:spLocks noChangeArrowheads="1"/>
            </p:cNvSpPr>
            <p:nvPr/>
          </p:nvSpPr>
          <p:spPr bwMode="auto">
            <a:xfrm>
              <a:off x="1440" y="37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0" name="Oval 12"/>
            <p:cNvSpPr>
              <a:spLocks noChangeArrowheads="1"/>
            </p:cNvSpPr>
            <p:nvPr/>
          </p:nvSpPr>
          <p:spPr bwMode="auto">
            <a:xfrm>
              <a:off x="1728" y="37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1" name="Oval 13"/>
            <p:cNvSpPr>
              <a:spLocks noChangeArrowheads="1"/>
            </p:cNvSpPr>
            <p:nvPr/>
          </p:nvSpPr>
          <p:spPr bwMode="auto">
            <a:xfrm>
              <a:off x="2016" y="37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1022" name="AutoShape 14"/>
            <p:cNvCxnSpPr>
              <a:cxnSpLocks noChangeShapeType="1"/>
              <a:stCxn id="171019" idx="7"/>
              <a:endCxn id="171015" idx="3"/>
            </p:cNvCxnSpPr>
            <p:nvPr/>
          </p:nvCxnSpPr>
          <p:spPr bwMode="auto">
            <a:xfrm flipV="1">
              <a:off x="1522" y="3586"/>
              <a:ext cx="124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1023" name="AutoShape 15"/>
            <p:cNvCxnSpPr>
              <a:cxnSpLocks noChangeShapeType="1"/>
              <a:stCxn id="171015" idx="5"/>
              <a:endCxn id="171020" idx="0"/>
            </p:cNvCxnSpPr>
            <p:nvPr/>
          </p:nvCxnSpPr>
          <p:spPr bwMode="auto">
            <a:xfrm>
              <a:off x="1714" y="3586"/>
              <a:ext cx="62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1024" name="AutoShape 16"/>
            <p:cNvCxnSpPr>
              <a:cxnSpLocks noChangeShapeType="1"/>
              <a:stCxn id="171013" idx="3"/>
              <a:endCxn id="171021" idx="7"/>
            </p:cNvCxnSpPr>
            <p:nvPr/>
          </p:nvCxnSpPr>
          <p:spPr bwMode="auto">
            <a:xfrm flipH="1">
              <a:off x="2098" y="3586"/>
              <a:ext cx="7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1026" name="Text Box 18"/>
            <p:cNvSpPr txBox="1">
              <a:spLocks noChangeArrowheads="1"/>
            </p:cNvSpPr>
            <p:nvPr/>
          </p:nvSpPr>
          <p:spPr bwMode="auto">
            <a:xfrm>
              <a:off x="1662" y="3048"/>
              <a:ext cx="10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university (id:1)</a:t>
              </a:r>
            </a:p>
          </p:txBody>
        </p:sp>
        <p:sp>
          <p:nvSpPr>
            <p:cNvPr id="171027" name="Text Box 19"/>
            <p:cNvSpPr txBox="1">
              <a:spLocks noChangeArrowheads="1"/>
            </p:cNvSpPr>
            <p:nvPr/>
          </p:nvSpPr>
          <p:spPr bwMode="auto">
            <a:xfrm>
              <a:off x="646" y="338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course (id:2)</a:t>
              </a:r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>
              <a:off x="2192" y="3360"/>
              <a:ext cx="1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department (id: 5)</a:t>
              </a:r>
            </a:p>
          </p:txBody>
        </p:sp>
        <p:sp>
          <p:nvSpPr>
            <p:cNvPr id="171029" name="Text Box 21"/>
            <p:cNvSpPr txBox="1">
              <a:spLocks noChangeArrowheads="1"/>
            </p:cNvSpPr>
            <p:nvPr/>
          </p:nvSpPr>
          <p:spPr bwMode="auto">
            <a:xfrm>
              <a:off x="524" y="3696"/>
              <a:ext cx="7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course_id</a:t>
              </a:r>
              <a:br>
                <a:rPr lang="en-US" sz="1800"/>
              </a:br>
              <a:r>
                <a:rPr lang="en-US" sz="1800"/>
                <a:t>(id: 3)</a:t>
              </a:r>
            </a:p>
          </p:txBody>
        </p:sp>
        <p:sp>
          <p:nvSpPr>
            <p:cNvPr id="171030" name="Text Box 22"/>
            <p:cNvSpPr txBox="1">
              <a:spLocks noChangeArrowheads="1"/>
            </p:cNvSpPr>
            <p:nvPr/>
          </p:nvSpPr>
          <p:spPr bwMode="auto">
            <a:xfrm>
              <a:off x="2704" y="3696"/>
              <a:ext cx="8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dept_name</a:t>
              </a:r>
              <a:br>
                <a:rPr lang="en-US" sz="1800"/>
              </a:br>
              <a:r>
                <a:rPr lang="en-US" sz="1800"/>
                <a:t> (id: 7)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Representation (Cont.)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Benefit: Can store any XML data, even without DTD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Data is broken up into too many pieces, increasing space overheads</a:t>
            </a:r>
          </a:p>
          <a:p>
            <a:pPr lvl="1"/>
            <a:r>
              <a:rPr lang="en-US" dirty="0"/>
              <a:t>Even simple queries require a large number of joins, which can be slow</a:t>
            </a:r>
          </a:p>
          <a:p>
            <a:pPr>
              <a:buFont typeface="Monotype Sorts" charset="2"/>
              <a:buNone/>
            </a:pPr>
            <a:r>
              <a:rPr lang="en-US" b="1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Motivation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754213" cy="5133975"/>
          </a:xfrm>
        </p:spPr>
        <p:txBody>
          <a:bodyPr/>
          <a:lstStyle/>
          <a:p>
            <a:r>
              <a:rPr lang="en-US" dirty="0"/>
              <a:t>Data interchange is critical in today’s networked world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Banking:  funds transfer</a:t>
            </a:r>
          </a:p>
          <a:p>
            <a:pPr lvl="2"/>
            <a:r>
              <a:rPr lang="en-US" dirty="0"/>
              <a:t>Order processing (especially inter-company orders)</a:t>
            </a:r>
          </a:p>
          <a:p>
            <a:pPr lvl="2"/>
            <a:r>
              <a:rPr lang="en-US" dirty="0"/>
              <a:t>Scientific data</a:t>
            </a:r>
          </a:p>
          <a:p>
            <a:pPr lvl="3"/>
            <a:r>
              <a:rPr lang="en-US" dirty="0"/>
              <a:t>Chemistry:  </a:t>
            </a:r>
            <a:r>
              <a:rPr lang="en-US" dirty="0" err="1"/>
              <a:t>ChemML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Genetics:    BSML (Bio-Sequence Markup Language), …</a:t>
            </a:r>
          </a:p>
          <a:p>
            <a:pPr lvl="1"/>
            <a:r>
              <a:rPr lang="en-US" dirty="0"/>
              <a:t>Paper flow of information between organizations is being replaced by electronic flow of information</a:t>
            </a:r>
          </a:p>
          <a:p>
            <a:r>
              <a:rPr lang="en-US" dirty="0"/>
              <a:t>Each application area has its own set of standards for representing information</a:t>
            </a:r>
          </a:p>
          <a:p>
            <a:r>
              <a:rPr lang="en-US" dirty="0"/>
              <a:t>XML has become the basis for all new generation data interchange formats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XML Data to Relations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763091" cy="5210175"/>
          </a:xfrm>
        </p:spPr>
        <p:txBody>
          <a:bodyPr/>
          <a:lstStyle/>
          <a:p>
            <a:r>
              <a:rPr lang="en-US" dirty="0"/>
              <a:t>Relation created for each element type whose schema is known:</a:t>
            </a:r>
          </a:p>
          <a:p>
            <a:pPr lvl="1"/>
            <a:r>
              <a:rPr lang="en-US" dirty="0"/>
              <a:t>An id attribute to store a unique id for each element</a:t>
            </a:r>
          </a:p>
          <a:p>
            <a:pPr lvl="1"/>
            <a:r>
              <a:rPr lang="en-US" dirty="0"/>
              <a:t>A relation attribute corresponding to each element attribute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parent_id</a:t>
            </a:r>
            <a:r>
              <a:rPr lang="en-US" dirty="0"/>
              <a:t> attribute to keep track of parent element</a:t>
            </a:r>
          </a:p>
          <a:p>
            <a:pPr lvl="2"/>
            <a:r>
              <a:rPr lang="en-US" dirty="0"/>
              <a:t>As in the tree representation</a:t>
            </a:r>
          </a:p>
          <a:p>
            <a:pPr lvl="2"/>
            <a:r>
              <a:rPr lang="en-US" dirty="0"/>
              <a:t>Position information (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 child) can be store too</a:t>
            </a:r>
          </a:p>
          <a:p>
            <a:r>
              <a:rPr lang="en-US" dirty="0"/>
              <a:t>All </a:t>
            </a:r>
            <a:r>
              <a:rPr lang="en-US" dirty="0" err="1"/>
              <a:t>subelements</a:t>
            </a:r>
            <a:r>
              <a:rPr lang="en-US" dirty="0"/>
              <a:t> that occur only once can become relation attributes</a:t>
            </a:r>
          </a:p>
          <a:p>
            <a:pPr lvl="1"/>
            <a:r>
              <a:rPr lang="en-US" dirty="0"/>
              <a:t>For text-valued </a:t>
            </a:r>
            <a:r>
              <a:rPr lang="en-US" dirty="0" err="1"/>
              <a:t>subelements</a:t>
            </a:r>
            <a:r>
              <a:rPr lang="en-US" dirty="0"/>
              <a:t>, store the text as attribute value</a:t>
            </a:r>
          </a:p>
          <a:p>
            <a:pPr lvl="1"/>
            <a:r>
              <a:rPr lang="en-US" dirty="0"/>
              <a:t>For complex </a:t>
            </a:r>
            <a:r>
              <a:rPr lang="en-US" dirty="0" err="1"/>
              <a:t>subelements</a:t>
            </a:r>
            <a:r>
              <a:rPr lang="en-US" dirty="0"/>
              <a:t>, can store the id of the </a:t>
            </a:r>
            <a:r>
              <a:rPr lang="en-US" dirty="0" err="1"/>
              <a:t>subelement</a:t>
            </a:r>
            <a:endParaRPr lang="en-US" dirty="0"/>
          </a:p>
          <a:p>
            <a:r>
              <a:rPr lang="en-US" dirty="0" err="1"/>
              <a:t>Subelements</a:t>
            </a:r>
            <a:r>
              <a:rPr lang="en-US" dirty="0"/>
              <a:t> that can occur multiple times represented in a separate table</a:t>
            </a:r>
          </a:p>
          <a:p>
            <a:pPr lvl="1"/>
            <a:r>
              <a:rPr lang="en-US" dirty="0"/>
              <a:t>Similar to handling of multivalued attributes when converting ER diagrams to tables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XML Data in Relational Systems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712183" cy="4903787"/>
          </a:xfrm>
        </p:spPr>
        <p:txBody>
          <a:bodyPr/>
          <a:lstStyle/>
          <a:p>
            <a:r>
              <a:rPr lang="en-US" dirty="0"/>
              <a:t>Applying above ideas to department elements in university-1 schema, with nested course elements, we get 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department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i="1" dirty="0" err="1"/>
              <a:t>dept_name</a:t>
            </a:r>
            <a:r>
              <a:rPr lang="en-US" dirty="0"/>
              <a:t>, </a:t>
            </a:r>
            <a:r>
              <a:rPr lang="en-US" i="1" dirty="0"/>
              <a:t>building</a:t>
            </a:r>
            <a:r>
              <a:rPr lang="en-US" dirty="0"/>
              <a:t>, </a:t>
            </a:r>
            <a:r>
              <a:rPr lang="en-US" i="1" dirty="0"/>
              <a:t>budget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course</a:t>
            </a:r>
            <a:r>
              <a:rPr lang="en-US" dirty="0"/>
              <a:t>(</a:t>
            </a:r>
            <a:r>
              <a:rPr lang="en-US" i="1" dirty="0"/>
              <a:t>parent id</a:t>
            </a:r>
            <a:r>
              <a:rPr lang="en-US" dirty="0"/>
              <a:t>, </a:t>
            </a:r>
            <a:r>
              <a:rPr lang="en-US" i="1" dirty="0" err="1"/>
              <a:t>course_id</a:t>
            </a:r>
            <a:r>
              <a:rPr lang="en-US" dirty="0"/>
              <a:t>, </a:t>
            </a:r>
            <a:r>
              <a:rPr lang="en-US" i="1" dirty="0" err="1"/>
              <a:t>dept_name</a:t>
            </a:r>
            <a:r>
              <a:rPr lang="en-US" dirty="0"/>
              <a:t>, </a:t>
            </a:r>
            <a:r>
              <a:rPr lang="en-US" i="1" dirty="0"/>
              <a:t>title</a:t>
            </a:r>
            <a:r>
              <a:rPr lang="en-US" dirty="0"/>
              <a:t>, </a:t>
            </a:r>
            <a:r>
              <a:rPr lang="en-US" i="1" dirty="0"/>
              <a:t>credits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Publishing</a:t>
            </a:r>
            <a:r>
              <a:rPr lang="en-US" dirty="0"/>
              <a:t>: process of converting relational data to an XML format</a:t>
            </a:r>
          </a:p>
          <a:p>
            <a:r>
              <a:rPr lang="en-US" b="1" dirty="0">
                <a:solidFill>
                  <a:srgbClr val="002060"/>
                </a:solidFill>
              </a:rPr>
              <a:t>Shredding</a:t>
            </a:r>
            <a:r>
              <a:rPr lang="en-US" dirty="0"/>
              <a:t>: process of converting an XML document into a set of tuples to be inserted into one or more relations</a:t>
            </a:r>
          </a:p>
          <a:p>
            <a:r>
              <a:rPr lang="en-US" dirty="0"/>
              <a:t>XML-enabled database systems support automated publishing and shredding</a:t>
            </a:r>
          </a:p>
          <a:p>
            <a:r>
              <a:rPr lang="en-US" dirty="0"/>
              <a:t>Many systems offer </a:t>
            </a:r>
            <a:r>
              <a:rPr lang="en-US" i="1" dirty="0"/>
              <a:t>native storage</a:t>
            </a:r>
            <a:r>
              <a:rPr lang="en-US" dirty="0"/>
              <a:t> of XML data using the </a:t>
            </a:r>
            <a:r>
              <a:rPr lang="en-US" b="1" dirty="0"/>
              <a:t>xml</a:t>
            </a:r>
            <a:r>
              <a:rPr lang="en-US" dirty="0"/>
              <a:t> data type.  Special internal data structures and indices are used for efficiency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SQL/XML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New standard SQL extension that allows creation of nested XML output</a:t>
            </a:r>
          </a:p>
          <a:p>
            <a:pPr lvl="1"/>
            <a:r>
              <a:rPr lang="en-US" dirty="0"/>
              <a:t>Each output tuple is mapped to an XML element </a:t>
            </a:r>
            <a:r>
              <a:rPr lang="en-US" i="1" dirty="0"/>
              <a:t>row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993300"/>
                </a:solidFill>
              </a:rPr>
              <a:t>&lt;university&gt;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&lt;department&gt;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&lt;row&gt;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&lt;dept name&gt; Comp. Sci. &lt;/dept name&gt;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&lt;building&gt; Taylor &lt;/building&gt;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&lt;budget&gt; 100000 &lt;/budget&gt;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&lt;/row&gt;</a:t>
            </a:r>
          </a:p>
          <a:p>
            <a:pPr lvl="1"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	      …. </a:t>
            </a:r>
            <a:r>
              <a:rPr lang="en-US" i="1" dirty="0">
                <a:solidFill>
                  <a:srgbClr val="993300"/>
                </a:solidFill>
              </a:rPr>
              <a:t>more rows if there are more output tuples …</a:t>
            </a:r>
          </a:p>
          <a:p>
            <a:pPr lvl="1">
              <a:buFont typeface="Monotype Sorts" charset="2"/>
              <a:buNone/>
            </a:pPr>
            <a:r>
              <a:rPr lang="en-US" i="1" dirty="0">
                <a:solidFill>
                  <a:srgbClr val="993300"/>
                </a:solidFill>
              </a:rPr>
              <a:t>	  </a:t>
            </a:r>
            <a:r>
              <a:rPr lang="en-US" dirty="0">
                <a:solidFill>
                  <a:srgbClr val="993300"/>
                </a:solidFill>
              </a:rPr>
              <a:t>&lt;/department&gt;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… other relations ..</a:t>
            </a:r>
          </a:p>
          <a:p>
            <a:pPr lvl="1"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&lt;/university&gt;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Extensions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b="1" dirty="0" err="1"/>
              <a:t>xmlelement</a:t>
            </a:r>
            <a:r>
              <a:rPr lang="en-US" b="1" dirty="0"/>
              <a:t> </a:t>
            </a:r>
            <a:r>
              <a:rPr lang="en-US" dirty="0"/>
              <a:t> creates XML elements</a:t>
            </a:r>
          </a:p>
          <a:p>
            <a:r>
              <a:rPr lang="en-US" b="1" dirty="0" err="1"/>
              <a:t>xmlattributes</a:t>
            </a:r>
            <a:r>
              <a:rPr lang="en-US" b="1" dirty="0"/>
              <a:t> </a:t>
            </a:r>
            <a:r>
              <a:rPr lang="en-US" dirty="0"/>
              <a:t>creates attributes</a:t>
            </a:r>
          </a:p>
          <a:p>
            <a:pPr>
              <a:buFont typeface="Monotype Sorts" charset="2"/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rgbClr val="993300"/>
                </a:solidFill>
              </a:rPr>
              <a:t>select </a:t>
            </a:r>
            <a:r>
              <a:rPr lang="en-US" b="1" dirty="0" err="1">
                <a:solidFill>
                  <a:srgbClr val="993300"/>
                </a:solidFill>
              </a:rPr>
              <a:t>xmlelement</a:t>
            </a:r>
            <a:r>
              <a:rPr lang="en-US" b="1" dirty="0">
                <a:solidFill>
                  <a:srgbClr val="993300"/>
                </a:solidFill>
              </a:rPr>
              <a:t> </a:t>
            </a:r>
            <a:r>
              <a:rPr lang="en-US" dirty="0">
                <a:solidFill>
                  <a:srgbClr val="993300"/>
                </a:solidFill>
              </a:rPr>
              <a:t>(</a:t>
            </a:r>
            <a:r>
              <a:rPr lang="en-US" b="1" dirty="0">
                <a:solidFill>
                  <a:srgbClr val="993300"/>
                </a:solidFill>
              </a:rPr>
              <a:t>name </a:t>
            </a:r>
            <a:r>
              <a:rPr lang="en-US" dirty="0">
                <a:solidFill>
                  <a:srgbClr val="993300"/>
                </a:solidFill>
              </a:rPr>
              <a:t>“course”,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</a:t>
            </a:r>
            <a:r>
              <a:rPr lang="en-US" b="1" dirty="0" err="1">
                <a:solidFill>
                  <a:srgbClr val="993300"/>
                </a:solidFill>
              </a:rPr>
              <a:t>xmlattributes</a:t>
            </a:r>
            <a:r>
              <a:rPr lang="en-US" b="1" dirty="0">
                <a:solidFill>
                  <a:srgbClr val="993300"/>
                </a:solidFill>
              </a:rPr>
              <a:t> </a:t>
            </a:r>
            <a:r>
              <a:rPr lang="en-US" dirty="0">
                <a:solidFill>
                  <a:srgbClr val="993300"/>
                </a:solidFill>
              </a:rPr>
              <a:t>(</a:t>
            </a:r>
            <a:r>
              <a:rPr lang="en-US" i="1" dirty="0">
                <a:solidFill>
                  <a:srgbClr val="993300"/>
                </a:solidFill>
              </a:rPr>
              <a:t>course id </a:t>
            </a:r>
            <a:r>
              <a:rPr lang="en-US" b="1" dirty="0">
                <a:solidFill>
                  <a:srgbClr val="993300"/>
                </a:solidFill>
              </a:rPr>
              <a:t>as </a:t>
            </a:r>
            <a:r>
              <a:rPr lang="en-US" i="1" dirty="0">
                <a:solidFill>
                  <a:srgbClr val="993300"/>
                </a:solidFill>
              </a:rPr>
              <a:t>course id</a:t>
            </a:r>
            <a:r>
              <a:rPr lang="en-US" dirty="0">
                <a:solidFill>
                  <a:srgbClr val="993300"/>
                </a:solidFill>
              </a:rPr>
              <a:t>, </a:t>
            </a:r>
            <a:r>
              <a:rPr lang="en-US" i="1" dirty="0">
                <a:solidFill>
                  <a:srgbClr val="993300"/>
                </a:solidFill>
              </a:rPr>
              <a:t>dept name </a:t>
            </a:r>
            <a:r>
              <a:rPr lang="en-US" b="1" dirty="0">
                <a:solidFill>
                  <a:srgbClr val="993300"/>
                </a:solidFill>
              </a:rPr>
              <a:t>as </a:t>
            </a:r>
            <a:r>
              <a:rPr lang="en-US" i="1" dirty="0">
                <a:solidFill>
                  <a:srgbClr val="993300"/>
                </a:solidFill>
              </a:rPr>
              <a:t>dept name</a:t>
            </a:r>
            <a:r>
              <a:rPr lang="en-US" dirty="0">
                <a:solidFill>
                  <a:srgbClr val="993300"/>
                </a:solidFill>
              </a:rPr>
              <a:t>),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</a:t>
            </a:r>
            <a:r>
              <a:rPr lang="en-US" b="1" dirty="0" err="1">
                <a:solidFill>
                  <a:srgbClr val="993300"/>
                </a:solidFill>
              </a:rPr>
              <a:t>xmlelement</a:t>
            </a:r>
            <a:r>
              <a:rPr lang="en-US" b="1" dirty="0">
                <a:solidFill>
                  <a:srgbClr val="993300"/>
                </a:solidFill>
              </a:rPr>
              <a:t> </a:t>
            </a:r>
            <a:r>
              <a:rPr lang="en-US" dirty="0">
                <a:solidFill>
                  <a:srgbClr val="993300"/>
                </a:solidFill>
              </a:rPr>
              <a:t>(</a:t>
            </a:r>
            <a:r>
              <a:rPr lang="en-US" b="1" dirty="0">
                <a:solidFill>
                  <a:srgbClr val="993300"/>
                </a:solidFill>
              </a:rPr>
              <a:t>name </a:t>
            </a:r>
            <a:r>
              <a:rPr lang="en-US" dirty="0">
                <a:solidFill>
                  <a:srgbClr val="993300"/>
                </a:solidFill>
              </a:rPr>
              <a:t>“title”, </a:t>
            </a:r>
            <a:r>
              <a:rPr lang="en-US" i="1" dirty="0">
                <a:solidFill>
                  <a:srgbClr val="993300"/>
                </a:solidFill>
              </a:rPr>
              <a:t>title</a:t>
            </a:r>
            <a:r>
              <a:rPr lang="en-US" dirty="0">
                <a:solidFill>
                  <a:srgbClr val="993300"/>
                </a:solidFill>
              </a:rPr>
              <a:t>),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</a:t>
            </a:r>
            <a:r>
              <a:rPr lang="en-US" b="1" dirty="0" err="1">
                <a:solidFill>
                  <a:srgbClr val="993300"/>
                </a:solidFill>
              </a:rPr>
              <a:t>xmlelement</a:t>
            </a:r>
            <a:r>
              <a:rPr lang="en-US" b="1" dirty="0">
                <a:solidFill>
                  <a:srgbClr val="993300"/>
                </a:solidFill>
              </a:rPr>
              <a:t> </a:t>
            </a:r>
            <a:r>
              <a:rPr lang="en-US" dirty="0">
                <a:solidFill>
                  <a:srgbClr val="993300"/>
                </a:solidFill>
              </a:rPr>
              <a:t>(</a:t>
            </a:r>
            <a:r>
              <a:rPr lang="en-US" b="1" dirty="0">
                <a:solidFill>
                  <a:srgbClr val="993300"/>
                </a:solidFill>
              </a:rPr>
              <a:t>name </a:t>
            </a:r>
            <a:r>
              <a:rPr lang="en-US" dirty="0">
                <a:solidFill>
                  <a:srgbClr val="993300"/>
                </a:solidFill>
              </a:rPr>
              <a:t>“credits”, </a:t>
            </a:r>
            <a:r>
              <a:rPr lang="en-US" i="1" dirty="0">
                <a:solidFill>
                  <a:srgbClr val="993300"/>
                </a:solidFill>
              </a:rPr>
              <a:t>credits</a:t>
            </a:r>
            <a:r>
              <a:rPr lang="en-US" dirty="0">
                <a:solidFill>
                  <a:srgbClr val="993300"/>
                </a:solidFill>
              </a:rPr>
              <a:t>))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b="1" dirty="0">
                <a:solidFill>
                  <a:srgbClr val="993300"/>
                </a:solidFill>
              </a:rPr>
              <a:t>from </a:t>
            </a:r>
            <a:r>
              <a:rPr lang="en-US" i="1" dirty="0">
                <a:solidFill>
                  <a:srgbClr val="993300"/>
                </a:solidFill>
              </a:rPr>
              <a:t>course</a:t>
            </a:r>
          </a:p>
          <a:p>
            <a:r>
              <a:rPr lang="en-US" dirty="0" err="1"/>
              <a:t>Xmlagg</a:t>
            </a:r>
            <a:r>
              <a:rPr lang="en-US" dirty="0"/>
              <a:t> creates a forest of XML elements</a:t>
            </a:r>
          </a:p>
          <a:p>
            <a:pPr>
              <a:buFont typeface="Monotype Sorts" charset="2"/>
              <a:buNone/>
            </a:pPr>
            <a:r>
              <a:rPr lang="en-US" b="1" dirty="0"/>
              <a:t>          </a:t>
            </a:r>
            <a:r>
              <a:rPr lang="en-US" b="1" dirty="0">
                <a:solidFill>
                  <a:srgbClr val="993300"/>
                </a:solidFill>
              </a:rPr>
              <a:t>select </a:t>
            </a:r>
            <a:r>
              <a:rPr lang="en-US" b="1" dirty="0" err="1">
                <a:solidFill>
                  <a:srgbClr val="993300"/>
                </a:solidFill>
              </a:rPr>
              <a:t>xmlelement</a:t>
            </a:r>
            <a:r>
              <a:rPr lang="en-US" b="1" dirty="0">
                <a:solidFill>
                  <a:srgbClr val="993300"/>
                </a:solidFill>
              </a:rPr>
              <a:t> </a:t>
            </a:r>
            <a:r>
              <a:rPr lang="en-US" dirty="0">
                <a:solidFill>
                  <a:srgbClr val="993300"/>
                </a:solidFill>
              </a:rPr>
              <a:t>(</a:t>
            </a:r>
            <a:r>
              <a:rPr lang="en-US" b="1" dirty="0">
                <a:solidFill>
                  <a:srgbClr val="993300"/>
                </a:solidFill>
              </a:rPr>
              <a:t>name </a:t>
            </a:r>
            <a:r>
              <a:rPr lang="en-US" dirty="0">
                <a:solidFill>
                  <a:srgbClr val="993300"/>
                </a:solidFill>
              </a:rPr>
              <a:t>“department”, 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   </a:t>
            </a:r>
            <a:r>
              <a:rPr lang="en-US" i="1" dirty="0" err="1">
                <a:solidFill>
                  <a:srgbClr val="993300"/>
                </a:solidFill>
              </a:rPr>
              <a:t>dept_name</a:t>
            </a:r>
            <a:r>
              <a:rPr lang="en-US" dirty="0">
                <a:solidFill>
                  <a:srgbClr val="993300"/>
                </a:solidFill>
              </a:rPr>
              <a:t>,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   </a:t>
            </a:r>
            <a:r>
              <a:rPr lang="en-US" b="1" dirty="0" err="1">
                <a:solidFill>
                  <a:srgbClr val="993300"/>
                </a:solidFill>
              </a:rPr>
              <a:t>xmlagg</a:t>
            </a:r>
            <a:r>
              <a:rPr lang="en-US" b="1" dirty="0">
                <a:solidFill>
                  <a:srgbClr val="993300"/>
                </a:solidFill>
              </a:rPr>
              <a:t> </a:t>
            </a:r>
            <a:r>
              <a:rPr lang="en-US" dirty="0">
                <a:solidFill>
                  <a:srgbClr val="993300"/>
                </a:solidFill>
              </a:rPr>
              <a:t>(</a:t>
            </a:r>
            <a:r>
              <a:rPr lang="en-US" b="1" dirty="0" err="1">
                <a:solidFill>
                  <a:srgbClr val="993300"/>
                </a:solidFill>
              </a:rPr>
              <a:t>xmlforest</a:t>
            </a:r>
            <a:r>
              <a:rPr lang="en-US" dirty="0">
                <a:solidFill>
                  <a:srgbClr val="993300"/>
                </a:solidFill>
              </a:rPr>
              <a:t>(</a:t>
            </a:r>
            <a:r>
              <a:rPr lang="en-US" i="1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)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                      </a:t>
            </a:r>
            <a:r>
              <a:rPr lang="en-US" b="1" dirty="0">
                <a:solidFill>
                  <a:srgbClr val="993300"/>
                </a:solidFill>
              </a:rPr>
              <a:t>order by </a:t>
            </a:r>
            <a:r>
              <a:rPr lang="en-US" i="1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))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</a:t>
            </a:r>
            <a:r>
              <a:rPr lang="en-US" b="1" dirty="0">
                <a:solidFill>
                  <a:srgbClr val="993300"/>
                </a:solidFill>
              </a:rPr>
              <a:t>from </a:t>
            </a:r>
            <a:r>
              <a:rPr lang="en-US" i="1" dirty="0">
                <a:solidFill>
                  <a:srgbClr val="993300"/>
                </a:solidFill>
              </a:rPr>
              <a:t>course</a:t>
            </a:r>
            <a:br>
              <a:rPr lang="en-US" i="1" dirty="0">
                <a:solidFill>
                  <a:srgbClr val="993300"/>
                </a:solidFill>
              </a:rPr>
            </a:br>
            <a:r>
              <a:rPr lang="en-US" i="1" dirty="0">
                <a:solidFill>
                  <a:srgbClr val="993300"/>
                </a:solidFill>
              </a:rPr>
              <a:t>    </a:t>
            </a:r>
            <a:r>
              <a:rPr lang="en-US" b="1" dirty="0">
                <a:solidFill>
                  <a:srgbClr val="993300"/>
                </a:solidFill>
              </a:rPr>
              <a:t>group by </a:t>
            </a:r>
            <a:r>
              <a:rPr lang="en-US" i="1" dirty="0" err="1">
                <a:solidFill>
                  <a:srgbClr val="993300"/>
                </a:solidFill>
              </a:rPr>
              <a:t>dept_name</a:t>
            </a:r>
            <a:endParaRPr lang="en-US" i="1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Applications</a:t>
            </a:r>
            <a:endParaRPr lang="en-I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dirty="0"/>
              <a:t>Storing and exchanging data with complex structures</a:t>
            </a:r>
          </a:p>
          <a:p>
            <a:pPr lvl="1"/>
            <a:r>
              <a:rPr lang="en-US" dirty="0"/>
              <a:t>E.g., Open Document Format (ODF) format standard for storing Open Office and Office Open XML (OOXML) format standard for storing Microsoft Office documents</a:t>
            </a:r>
          </a:p>
          <a:p>
            <a:pPr lvl="1"/>
            <a:r>
              <a:rPr lang="en-US" dirty="0"/>
              <a:t>Numerous other standards for a variety of applications</a:t>
            </a:r>
          </a:p>
          <a:p>
            <a:pPr lvl="2"/>
            <a:r>
              <a:rPr lang="en-US" dirty="0" err="1"/>
              <a:t>ChemML</a:t>
            </a:r>
            <a:r>
              <a:rPr lang="en-US" dirty="0"/>
              <a:t>, MathML</a:t>
            </a:r>
          </a:p>
          <a:p>
            <a:r>
              <a:rPr lang="en-US" dirty="0"/>
              <a:t>Standard for data exchange for Web services</a:t>
            </a:r>
          </a:p>
          <a:p>
            <a:pPr lvl="1"/>
            <a:r>
              <a:rPr lang="en-US" dirty="0"/>
              <a:t>remote method invocation over HTTP protocol</a:t>
            </a:r>
          </a:p>
          <a:p>
            <a:pPr lvl="1"/>
            <a:r>
              <a:rPr lang="en-US" dirty="0"/>
              <a:t>More in next slide</a:t>
            </a:r>
          </a:p>
          <a:p>
            <a:r>
              <a:rPr lang="en-US" dirty="0"/>
              <a:t>Data mediation</a:t>
            </a:r>
          </a:p>
          <a:p>
            <a:pPr lvl="1"/>
            <a:r>
              <a:rPr lang="en-US" dirty="0"/>
              <a:t>Common data representation format to bridge different systems</a:t>
            </a: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Simple Object Access Protocol (SOAP) standard:</a:t>
            </a:r>
          </a:p>
          <a:p>
            <a:pPr lvl="1"/>
            <a:r>
              <a:rPr lang="en-US"/>
              <a:t>Invocation of procedures across applications with distinct databases</a:t>
            </a:r>
          </a:p>
          <a:p>
            <a:pPr lvl="1"/>
            <a:r>
              <a:rPr lang="en-US"/>
              <a:t>XML used to represent procedure input and output</a:t>
            </a:r>
          </a:p>
          <a:p>
            <a:r>
              <a:rPr lang="en-US"/>
              <a:t>A </a:t>
            </a:r>
            <a:r>
              <a:rPr lang="en-US" i="1"/>
              <a:t>Web service</a:t>
            </a:r>
            <a:r>
              <a:rPr lang="en-US"/>
              <a:t> is a site providing a collection of SOAP procedures</a:t>
            </a:r>
          </a:p>
          <a:p>
            <a:pPr lvl="1"/>
            <a:r>
              <a:rPr lang="en-US"/>
              <a:t>Described using the Web Services Description Language (WSDL)</a:t>
            </a:r>
          </a:p>
          <a:p>
            <a:pPr lvl="1"/>
            <a:r>
              <a:rPr lang="en-US"/>
              <a:t>Directories of Web services are described using the Universal Description, Discovery, and Integration (UDDI) standard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Chapter 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Motivation (Cont.)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3000"/>
            <a:ext cx="7612170" cy="5257800"/>
          </a:xfrm>
        </p:spPr>
        <p:txBody>
          <a:bodyPr/>
          <a:lstStyle/>
          <a:p>
            <a:r>
              <a:rPr lang="en-US" dirty="0"/>
              <a:t>Earlier generation formats were based on plain text with line headers indicating the meaning of fields</a:t>
            </a:r>
          </a:p>
          <a:p>
            <a:pPr lvl="1"/>
            <a:r>
              <a:rPr lang="en-US" dirty="0"/>
              <a:t>Similar in concept to email headers</a:t>
            </a:r>
          </a:p>
          <a:p>
            <a:pPr lvl="1"/>
            <a:r>
              <a:rPr lang="en-US" dirty="0"/>
              <a:t>Does not allow for nested structures, no standard “type” language</a:t>
            </a:r>
          </a:p>
          <a:p>
            <a:pPr lvl="1"/>
            <a:r>
              <a:rPr lang="en-US" dirty="0"/>
              <a:t>Tied too closely to low level document structure (lines, spaces,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Each XML based standard defines what are valid elements, using</a:t>
            </a:r>
          </a:p>
          <a:p>
            <a:pPr lvl="1"/>
            <a:r>
              <a:rPr lang="en-US" dirty="0"/>
              <a:t> XML type specification languages to specify the syntax</a:t>
            </a:r>
          </a:p>
          <a:p>
            <a:pPr lvl="2"/>
            <a:r>
              <a:rPr lang="en-US" dirty="0"/>
              <a:t>DTD (Document Type Descriptors)</a:t>
            </a:r>
          </a:p>
          <a:p>
            <a:pPr lvl="2"/>
            <a:r>
              <a:rPr lang="en-US" dirty="0"/>
              <a:t>XML Schema</a:t>
            </a:r>
          </a:p>
          <a:p>
            <a:pPr lvl="1"/>
            <a:r>
              <a:rPr lang="en-US" dirty="0"/>
              <a:t>Plus textual descriptions of the semantics</a:t>
            </a:r>
          </a:p>
          <a:p>
            <a:r>
              <a:rPr lang="en-US" dirty="0"/>
              <a:t>XML allows new tags to be defined as required</a:t>
            </a:r>
          </a:p>
          <a:p>
            <a:pPr lvl="1"/>
            <a:r>
              <a:rPr lang="en-US" dirty="0"/>
              <a:t>However, this may be constrained by DTDs</a:t>
            </a:r>
          </a:p>
          <a:p>
            <a:r>
              <a:rPr lang="en-US" dirty="0"/>
              <a:t>A wide variety of tools is available for parsing, browsing and querying XML documents/data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with Relational Data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4812"/>
            <a:ext cx="7707313" cy="4903787"/>
          </a:xfrm>
        </p:spPr>
        <p:txBody>
          <a:bodyPr/>
          <a:lstStyle/>
          <a:p>
            <a:r>
              <a:rPr lang="en-US" dirty="0"/>
              <a:t>Inefficient: tags, which in effect represent schema information, are repeated</a:t>
            </a:r>
          </a:p>
          <a:p>
            <a:r>
              <a:rPr lang="en-US" dirty="0"/>
              <a:t>Better than relational tuples as a data-exchange format</a:t>
            </a:r>
          </a:p>
          <a:p>
            <a:pPr lvl="1"/>
            <a:r>
              <a:rPr lang="en-US" dirty="0"/>
              <a:t>Unlike relational tuples, XML data is self-documenting due to presence of tags</a:t>
            </a:r>
          </a:p>
          <a:p>
            <a:pPr lvl="1"/>
            <a:r>
              <a:rPr lang="en-US" dirty="0"/>
              <a:t>Non-rigid format: tags can be added</a:t>
            </a:r>
          </a:p>
          <a:p>
            <a:pPr lvl="1"/>
            <a:r>
              <a:rPr lang="en-US" dirty="0"/>
              <a:t>Allows nested structures</a:t>
            </a:r>
          </a:p>
          <a:p>
            <a:pPr lvl="1"/>
            <a:r>
              <a:rPr lang="en-US" dirty="0"/>
              <a:t>Wide acceptance, not only in database systems, but also in browsers, tools, and applications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XML Data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084" y="1138178"/>
            <a:ext cx="7702579" cy="4903787"/>
          </a:xfrm>
        </p:spPr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Tag</a:t>
            </a:r>
            <a:r>
              <a:rPr lang="en-US" dirty="0"/>
              <a:t>:  label for a section of data</a:t>
            </a:r>
          </a:p>
          <a:p>
            <a:r>
              <a:rPr lang="en-US" b="1" dirty="0">
                <a:solidFill>
                  <a:srgbClr val="0033CC"/>
                </a:solidFill>
              </a:rPr>
              <a:t>Element</a:t>
            </a:r>
            <a:r>
              <a:rPr lang="en-US" dirty="0"/>
              <a:t>: section of data beginning with &lt;</a:t>
            </a:r>
            <a:r>
              <a:rPr lang="en-US" i="1" dirty="0" err="1"/>
              <a:t>tagname</a:t>
            </a:r>
            <a:r>
              <a:rPr lang="en-US" dirty="0"/>
              <a:t>&gt; and ending with matching &lt;/</a:t>
            </a:r>
            <a:r>
              <a:rPr lang="en-US" i="1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Elements must be properly </a:t>
            </a:r>
            <a:r>
              <a:rPr lang="en-US" dirty="0">
                <a:solidFill>
                  <a:srgbClr val="0033CC"/>
                </a:solidFill>
              </a:rPr>
              <a:t>nested</a:t>
            </a:r>
          </a:p>
          <a:p>
            <a:pPr lvl="1"/>
            <a:r>
              <a:rPr lang="en-US" dirty="0"/>
              <a:t>Proper nesting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993300"/>
                </a:solidFill>
              </a:rPr>
              <a:t>&lt;course&gt; … &lt;title&gt;  …. &lt;/title&gt; &lt;/course&gt; </a:t>
            </a:r>
          </a:p>
          <a:p>
            <a:pPr lvl="1"/>
            <a:r>
              <a:rPr lang="en-US" dirty="0"/>
              <a:t>Improper nesting 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993300"/>
                </a:solidFill>
              </a:rPr>
              <a:t>&lt;course&gt; … &lt;title&gt;  …. &lt;/course&gt; &lt;/title&gt; </a:t>
            </a:r>
          </a:p>
          <a:p>
            <a:pPr lvl="1"/>
            <a:r>
              <a:rPr lang="en-US" dirty="0"/>
              <a:t>Formally:  every start tag must have a unique matching end tag, that is in the context of the same parent element.</a:t>
            </a:r>
          </a:p>
          <a:p>
            <a:r>
              <a:rPr lang="en-US" dirty="0"/>
              <a:t>Every document must have a single top-level element</a:t>
            </a:r>
          </a:p>
          <a:p>
            <a:pPr lvl="1"/>
            <a:endParaRPr lang="en-US" dirty="0"/>
          </a:p>
          <a:p>
            <a:pPr lvl="2">
              <a:buFont typeface="Webdings" pitchFamily="18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Nested Elements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8001000" cy="51816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&lt;</a:t>
            </a:r>
            <a:r>
              <a:rPr lang="en-US" dirty="0" err="1">
                <a:solidFill>
                  <a:srgbClr val="993300"/>
                </a:solidFill>
              </a:rPr>
              <a:t>purchase_order</a:t>
            </a:r>
            <a:r>
              <a:rPr lang="en-US" dirty="0">
                <a:solidFill>
                  <a:srgbClr val="993300"/>
                </a:solidFill>
              </a:rPr>
              <a:t>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&lt;identifier&gt; P-101 &lt;/identifier&gt;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&lt;purchaser&gt;  …. &lt;/purchaser&gt;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&lt;</a:t>
            </a:r>
            <a:r>
              <a:rPr lang="en-US" dirty="0" err="1">
                <a:solidFill>
                  <a:srgbClr val="993300"/>
                </a:solidFill>
              </a:rPr>
              <a:t>itemlist</a:t>
            </a:r>
            <a:r>
              <a:rPr lang="en-US" dirty="0">
                <a:solidFill>
                  <a:srgbClr val="993300"/>
                </a:solidFill>
              </a:rPr>
              <a:t>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&lt;item&gt;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&lt;identifier&gt; RS1 &lt;/identifier&gt;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&lt;description&gt; Atom powered rocket sled &lt;/description&gt;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&lt;quantity&gt; 2 &lt;/quantity&gt;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&lt;price&gt; 199.95 &lt;/price&gt;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&lt;/item&gt;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&lt;item&gt;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&lt;identifier&gt; SG2 &lt;/identifier&gt;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&lt;description&gt; Superb glue &lt;/description&gt;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&lt;quantity&gt; 1 &lt;/quantity&gt;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&lt;unit-of-measure&gt; liter &lt;/unit-of-measure&gt;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 &lt;price&gt; 29.95 &lt;/price&gt;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&lt;/item&gt;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&lt;/</a:t>
            </a:r>
            <a:r>
              <a:rPr lang="en-US" dirty="0" err="1">
                <a:solidFill>
                  <a:srgbClr val="993300"/>
                </a:solidFill>
              </a:rPr>
              <a:t>itemlist</a:t>
            </a:r>
            <a:r>
              <a:rPr lang="en-US" dirty="0">
                <a:solidFill>
                  <a:srgbClr val="993300"/>
                </a:solidFill>
              </a:rPr>
              <a:t>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&lt;/</a:t>
            </a:r>
            <a:r>
              <a:rPr lang="en-US" dirty="0" err="1">
                <a:solidFill>
                  <a:srgbClr val="993300"/>
                </a:solidFill>
              </a:rPr>
              <a:t>purchase_order</a:t>
            </a:r>
            <a:r>
              <a:rPr lang="en-US" dirty="0">
                <a:solidFill>
                  <a:srgbClr val="993300"/>
                </a:solidFill>
              </a:rPr>
              <a:t>&gt;</a:t>
            </a:r>
            <a:br>
              <a:rPr lang="en-US" dirty="0">
                <a:solidFill>
                  <a:srgbClr val="993300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92623</TotalTime>
  <Words>3404</Words>
  <Application>Microsoft Office PowerPoint</Application>
  <PresentationFormat>On-screen Show (4:3)</PresentationFormat>
  <Paragraphs>564</Paragraphs>
  <Slides>56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  <vt:variant>
        <vt:lpstr>Custom Shows</vt:lpstr>
      </vt:variant>
      <vt:variant>
        <vt:i4>1</vt:i4>
      </vt:variant>
    </vt:vector>
  </HeadingPairs>
  <TitlesOfParts>
    <vt:vector size="66" baseType="lpstr">
      <vt:lpstr>MS PGothic</vt:lpstr>
      <vt:lpstr>MS PGothic</vt:lpstr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30: XML</vt:lpstr>
      <vt:lpstr>Outline</vt:lpstr>
      <vt:lpstr>Introduction</vt:lpstr>
      <vt:lpstr>XML Introduction (Cont.)</vt:lpstr>
      <vt:lpstr>XML: Motivation</vt:lpstr>
      <vt:lpstr>XML Motivation (Cont.)</vt:lpstr>
      <vt:lpstr>Comparison with Relational Data</vt:lpstr>
      <vt:lpstr>Structure of XML Data</vt:lpstr>
      <vt:lpstr>Example of Nested Elements</vt:lpstr>
      <vt:lpstr>Motivation for Nesting</vt:lpstr>
      <vt:lpstr>Structure of XML Data (Cont.)</vt:lpstr>
      <vt:lpstr>Attributes</vt:lpstr>
      <vt:lpstr>Attributes vs. Subelements</vt:lpstr>
      <vt:lpstr>Namespaces</vt:lpstr>
      <vt:lpstr>More on XML Syntax</vt:lpstr>
      <vt:lpstr>XML Document Schema</vt:lpstr>
      <vt:lpstr>Document Type Definition (DTD)</vt:lpstr>
      <vt:lpstr>Element Specification in DTD</vt:lpstr>
      <vt:lpstr>University DTD</vt:lpstr>
      <vt:lpstr>Attribute Specification in DTD</vt:lpstr>
      <vt:lpstr>IDs and IDREFs</vt:lpstr>
      <vt:lpstr>University DTD with Attributes</vt:lpstr>
      <vt:lpstr>XML data with ID and IDREF attributes</vt:lpstr>
      <vt:lpstr>Limitations of DTDs</vt:lpstr>
      <vt:lpstr>XML Schema</vt:lpstr>
      <vt:lpstr>XML Schema Version of Univ. DTD</vt:lpstr>
      <vt:lpstr>XML Schema Version of Univ. DTD (Cont.)</vt:lpstr>
      <vt:lpstr>More features of XML Schema</vt:lpstr>
      <vt:lpstr>Querying and Transforming XML Data</vt:lpstr>
      <vt:lpstr>Tree Model of XML Data</vt:lpstr>
      <vt:lpstr>XPath</vt:lpstr>
      <vt:lpstr>XPath (Cont.)</vt:lpstr>
      <vt:lpstr>Functions in XPath</vt:lpstr>
      <vt:lpstr>More XPath Features</vt:lpstr>
      <vt:lpstr>XQuery</vt:lpstr>
      <vt:lpstr>FLWOR Syntax in XQuery </vt:lpstr>
      <vt:lpstr>Joins</vt:lpstr>
      <vt:lpstr>Nested Queries</vt:lpstr>
      <vt:lpstr>Grouping and Aggregation</vt:lpstr>
      <vt:lpstr>Sorting in XQuery </vt:lpstr>
      <vt:lpstr>Functions and Other XQuery Features</vt:lpstr>
      <vt:lpstr>XSLT</vt:lpstr>
      <vt:lpstr>Application Program Interface</vt:lpstr>
      <vt:lpstr>Storage of XML Data</vt:lpstr>
      <vt:lpstr>Storage of XML in Relational Databases</vt:lpstr>
      <vt:lpstr>String Representation</vt:lpstr>
      <vt:lpstr>String Representation (Cont.)</vt:lpstr>
      <vt:lpstr>Tree Representation</vt:lpstr>
      <vt:lpstr>Tree Representation (Cont.)</vt:lpstr>
      <vt:lpstr>Mapping XML Data to Relations</vt:lpstr>
      <vt:lpstr>Storing XML Data in Relational Systems</vt:lpstr>
      <vt:lpstr>SQL/XML</vt:lpstr>
      <vt:lpstr>SQL Extensions</vt:lpstr>
      <vt:lpstr>XML Applications</vt:lpstr>
      <vt:lpstr>Web Services</vt:lpstr>
      <vt:lpstr>End of Chapter 30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459</cp:revision>
  <cp:lastPrinted>1999-06-28T19:27:31Z</cp:lastPrinted>
  <dcterms:created xsi:type="dcterms:W3CDTF">2009-12-21T15:40:22Z</dcterms:created>
  <dcterms:modified xsi:type="dcterms:W3CDTF">2019-07-30T15:30:59Z</dcterms:modified>
</cp:coreProperties>
</file>