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44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56" d="100"/>
          <a:sy n="56" d="100"/>
        </p:scale>
        <p:origin x="1003" y="3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8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8CE62-E522-4E60-81DE-6644D44C20B1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DB6A0-2F3A-4423-B2BA-FE216C305574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F0245-EED9-4712-8641-4C6E329ABC74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B7E29-330E-4677-B28E-07D112045F31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698D5-3395-4E8D-BFA4-E6E51E95990D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2E82B-88F2-4BE5-BAE7-81CEC5B4B967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59800-AED2-496E-9F37-87B86D475DD9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603D6-3A24-4434-90EA-7D49FBCB4C1D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B8717-30B9-4381-B1A2-24E954F4489D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BE006-D48E-46D2-8DFD-216DB70B687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E73A9-2EE7-4FCE-A223-1BB9AA7006F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EFEF2-E729-4106-99A9-ED769CA7E0B2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B8263-2A9D-45F9-93F1-BC53A70D0E27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04C9E-0BF4-4942-A5DB-4898B68707B0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A3783-6591-43AA-9E8D-45783934629D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88711-24E7-4D00-B4BA-E16496820F0E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74B65-53B7-4101-A674-37F2AC637E2F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E7497-4373-451F-9775-10385C3538A3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653FB-0FCB-4F41-80C4-68FFDE045D9F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000DA-1ABF-4B49-8D83-EA9CBC3643C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EC9FB-90AD-4FEE-8429-865BCAC390C2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22CD4-16E5-419F-B8ED-8804F5DD26CD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B8AB3-2B42-43A6-B0EF-41060E78A2AA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5FBF3-718E-477A-AEAF-85D7816AA91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9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</a:t>
            </a:r>
            <a:r>
              <a:rPr lang="en-US" dirty="0" smtClean="0">
                <a:latin typeface="Helvetica" charset="0"/>
              </a:rPr>
              <a:t>31</a:t>
            </a:r>
            <a:r>
              <a:rPr lang="en-US" dirty="0" smtClean="0">
                <a:latin typeface="Helvetica" charset="0"/>
              </a:rPr>
              <a:t>:</a:t>
            </a:r>
            <a:r>
              <a:rPr lang="en-US" dirty="0" smtClean="0"/>
              <a:t> </a:t>
            </a:r>
            <a:r>
              <a:rPr lang="en-US" dirty="0"/>
              <a:t>Information Retrieval</a:t>
            </a:r>
            <a:r>
              <a:rPr lang="en-US" dirty="0" smtClean="0">
                <a:latin typeface="Helvetica" charset="0"/>
              </a:rPr>
              <a:t> </a:t>
            </a:r>
            <a:endParaRPr lang="en-US" dirty="0">
              <a:latin typeface="Helvetica" charset="0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Using Hyperlinks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621048" cy="5414916"/>
          </a:xfrm>
        </p:spPr>
        <p:txBody>
          <a:bodyPr/>
          <a:lstStyle/>
          <a:p>
            <a:r>
              <a:rPr lang="en-US" dirty="0"/>
              <a:t>Solution: use number of hyperlinks to a site as a measure of the popularity or </a:t>
            </a:r>
            <a:r>
              <a:rPr lang="en-US" b="1" dirty="0">
                <a:solidFill>
                  <a:srgbClr val="002060"/>
                </a:solidFill>
              </a:rPr>
              <a:t>prestige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dirty="0"/>
              <a:t>of the site</a:t>
            </a:r>
          </a:p>
          <a:p>
            <a:pPr lvl="1"/>
            <a:r>
              <a:rPr lang="en-US" dirty="0"/>
              <a:t>Count only one hyperlink from each site (why? - see previous slide)</a:t>
            </a:r>
          </a:p>
          <a:p>
            <a:pPr lvl="1"/>
            <a:r>
              <a:rPr lang="en-US" dirty="0"/>
              <a:t>Popularity measure is for site, not for individual page</a:t>
            </a:r>
          </a:p>
          <a:p>
            <a:pPr lvl="2"/>
            <a:r>
              <a:rPr lang="en-US" dirty="0"/>
              <a:t>But, most hyperlinks are to root of site</a:t>
            </a:r>
          </a:p>
          <a:p>
            <a:pPr lvl="2"/>
            <a:r>
              <a:rPr lang="en-US" dirty="0"/>
              <a:t>Also, concept of “site” difficult to define since a URL prefix like cs.yale.edu contains many unrelated pages of varying popularity</a:t>
            </a:r>
          </a:p>
          <a:p>
            <a:r>
              <a:rPr lang="en-US" dirty="0"/>
              <a:t>Refinements</a:t>
            </a:r>
          </a:p>
          <a:p>
            <a:pPr lvl="1"/>
            <a:r>
              <a:rPr lang="en-US" dirty="0"/>
              <a:t>When computing prestige based on links to a site, give more weight to links from sites that themselves have higher prestige</a:t>
            </a:r>
          </a:p>
          <a:p>
            <a:pPr lvl="2"/>
            <a:r>
              <a:rPr lang="en-US" dirty="0"/>
              <a:t>Definition is circular</a:t>
            </a:r>
          </a:p>
          <a:p>
            <a:pPr lvl="2"/>
            <a:r>
              <a:rPr lang="en-US" dirty="0"/>
              <a:t>Set up and solve system of simultaneous linear equations</a:t>
            </a:r>
          </a:p>
          <a:p>
            <a:pPr lvl="1"/>
            <a:r>
              <a:rPr lang="en-US" dirty="0"/>
              <a:t>Above idea is basis of the Google </a:t>
            </a:r>
            <a:r>
              <a:rPr lang="en-US" b="1" dirty="0">
                <a:solidFill>
                  <a:srgbClr val="002060"/>
                </a:solidFill>
              </a:rPr>
              <a:t>PageRank</a:t>
            </a:r>
            <a:r>
              <a:rPr lang="en-US" dirty="0"/>
              <a:t> ranking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Using Hyperlinks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594415" cy="5219700"/>
          </a:xfrm>
        </p:spPr>
        <p:txBody>
          <a:bodyPr/>
          <a:lstStyle/>
          <a:p>
            <a:r>
              <a:rPr lang="en-US" dirty="0"/>
              <a:t>Connections to </a:t>
            </a:r>
            <a:r>
              <a:rPr lang="en-US" b="1" dirty="0">
                <a:solidFill>
                  <a:srgbClr val="002060"/>
                </a:solidFill>
              </a:rPr>
              <a:t>social networking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theories that ranked prestige of people</a:t>
            </a:r>
          </a:p>
          <a:p>
            <a:pPr lvl="1"/>
            <a:r>
              <a:rPr lang="en-US" dirty="0"/>
              <a:t>E.g., the president of the U.S.A has a high prestige since many people know him</a:t>
            </a:r>
          </a:p>
          <a:p>
            <a:pPr lvl="1"/>
            <a:r>
              <a:rPr lang="en-US" dirty="0"/>
              <a:t>Someone known by multiple prestigious people has high prestige</a:t>
            </a:r>
          </a:p>
          <a:p>
            <a:r>
              <a:rPr lang="en-US" dirty="0"/>
              <a:t>Hub and authority based ranking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hub</a:t>
            </a:r>
            <a:r>
              <a:rPr lang="en-US" dirty="0"/>
              <a:t> is a page that stores links to many pages (on a topic)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2060"/>
                </a:solidFill>
              </a:rPr>
              <a:t>authority</a:t>
            </a:r>
            <a:r>
              <a:rPr lang="en-US" dirty="0"/>
              <a:t> is a page that contains actual information on a topic</a:t>
            </a:r>
          </a:p>
          <a:p>
            <a:pPr lvl="1"/>
            <a:r>
              <a:rPr lang="en-US" dirty="0"/>
              <a:t>Each page gets a </a:t>
            </a:r>
            <a:r>
              <a:rPr lang="en-US" b="1" dirty="0">
                <a:solidFill>
                  <a:srgbClr val="002060"/>
                </a:solidFill>
              </a:rPr>
              <a:t>hub prestige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based on prestige of authorities that it points to</a:t>
            </a:r>
          </a:p>
          <a:p>
            <a:pPr lvl="1"/>
            <a:r>
              <a:rPr lang="en-US" dirty="0"/>
              <a:t>Each page gets an </a:t>
            </a:r>
            <a:r>
              <a:rPr lang="en-US" b="1" dirty="0">
                <a:solidFill>
                  <a:srgbClr val="002060"/>
                </a:solidFill>
              </a:rPr>
              <a:t>authority prestige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based on prestige of hubs that point to it </a:t>
            </a:r>
          </a:p>
          <a:p>
            <a:pPr lvl="1"/>
            <a:r>
              <a:rPr lang="en-US" dirty="0"/>
              <a:t>Again, prestige definitions are cyclic, and can be got by </a:t>
            </a:r>
            <a:br>
              <a:rPr lang="en-US" dirty="0"/>
            </a:br>
            <a:r>
              <a:rPr lang="en-US" dirty="0"/>
              <a:t>solving linear equations</a:t>
            </a:r>
          </a:p>
          <a:p>
            <a:pPr lvl="1"/>
            <a:r>
              <a:rPr lang="en-US" dirty="0"/>
              <a:t>Use authority prestige when ranking answers to a query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Synonyms and Homonyms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6341"/>
            <a:ext cx="7616825" cy="485488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Synonyms</a:t>
            </a:r>
          </a:p>
          <a:p>
            <a:pPr lvl="1"/>
            <a:r>
              <a:rPr lang="en-US" dirty="0"/>
              <a:t>E.g.,  document: “motorcycle repair”, query: “motorcycle maintenance”</a:t>
            </a:r>
          </a:p>
          <a:p>
            <a:pPr lvl="2"/>
            <a:r>
              <a:rPr lang="en-US" dirty="0"/>
              <a:t>Need to realize that “maintenance” and “repair” are synonyms</a:t>
            </a:r>
          </a:p>
          <a:p>
            <a:pPr lvl="1"/>
            <a:r>
              <a:rPr lang="en-US" dirty="0"/>
              <a:t>System can extend query as “motorcycle </a:t>
            </a:r>
            <a:r>
              <a:rPr lang="en-US" i="1" dirty="0"/>
              <a:t>and</a:t>
            </a:r>
            <a:r>
              <a:rPr lang="en-US" dirty="0"/>
              <a:t> (repair </a:t>
            </a:r>
            <a:r>
              <a:rPr lang="en-US" i="1" dirty="0"/>
              <a:t>or</a:t>
            </a:r>
            <a:r>
              <a:rPr lang="en-US" dirty="0"/>
              <a:t> maintenance)”</a:t>
            </a:r>
          </a:p>
          <a:p>
            <a:r>
              <a:rPr lang="en-US" dirty="0"/>
              <a:t>Homonyms</a:t>
            </a:r>
          </a:p>
          <a:p>
            <a:pPr lvl="1"/>
            <a:r>
              <a:rPr lang="en-US" dirty="0"/>
              <a:t>E.g., “object” has different meanings as noun/verb</a:t>
            </a:r>
          </a:p>
          <a:p>
            <a:pPr lvl="1"/>
            <a:r>
              <a:rPr lang="en-US" dirty="0"/>
              <a:t>Can disambiguate meanings (to some extent) from the context</a:t>
            </a:r>
          </a:p>
          <a:p>
            <a:r>
              <a:rPr lang="en-US" dirty="0"/>
              <a:t>Extending queries automatically using synonyms can be problematic</a:t>
            </a:r>
          </a:p>
          <a:p>
            <a:pPr lvl="1"/>
            <a:r>
              <a:rPr lang="en-US" dirty="0"/>
              <a:t>Need to understand intended meaning in order to infer synonyms</a:t>
            </a:r>
          </a:p>
          <a:p>
            <a:pPr lvl="2"/>
            <a:r>
              <a:rPr lang="en-US" dirty="0"/>
              <a:t>Or verify synonyms with user</a:t>
            </a:r>
          </a:p>
          <a:p>
            <a:pPr lvl="1"/>
            <a:r>
              <a:rPr lang="en-US" dirty="0"/>
              <a:t>Synonyms may have other meanings as well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Concept-Based Querying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For each word, determine the </a:t>
            </a:r>
            <a:r>
              <a:rPr lang="en-US" b="1" dirty="0">
                <a:solidFill>
                  <a:srgbClr val="002060"/>
                </a:solidFill>
              </a:rPr>
              <a:t>concept </a:t>
            </a:r>
            <a:r>
              <a:rPr lang="en-US" dirty="0"/>
              <a:t>it represents from context</a:t>
            </a:r>
          </a:p>
          <a:p>
            <a:pPr lvl="1"/>
            <a:r>
              <a:rPr lang="en-US" dirty="0"/>
              <a:t>Use one or more </a:t>
            </a:r>
            <a:r>
              <a:rPr lang="en-US" b="1" dirty="0">
                <a:solidFill>
                  <a:srgbClr val="002060"/>
                </a:solidFill>
              </a:rPr>
              <a:t>ontologies</a:t>
            </a:r>
            <a:r>
              <a:rPr lang="en-US" dirty="0"/>
              <a:t>:	</a:t>
            </a:r>
          </a:p>
          <a:p>
            <a:pPr lvl="2"/>
            <a:r>
              <a:rPr lang="en-US" dirty="0"/>
              <a:t>Hierarchical structure showing relationship between concepts</a:t>
            </a:r>
          </a:p>
          <a:p>
            <a:pPr lvl="2"/>
            <a:r>
              <a:rPr lang="en-US" dirty="0"/>
              <a:t>E.g., the ISA relationship that we saw in the E-R model</a:t>
            </a:r>
          </a:p>
          <a:p>
            <a:r>
              <a:rPr lang="en-US" dirty="0"/>
              <a:t>This approach can be used to standardize terminology in a specific field</a:t>
            </a:r>
          </a:p>
          <a:p>
            <a:r>
              <a:rPr lang="en-US" dirty="0"/>
              <a:t>Ontologies can link multiple languages</a:t>
            </a:r>
          </a:p>
          <a:p>
            <a:r>
              <a:rPr lang="en-US" dirty="0"/>
              <a:t>Foundation of the </a:t>
            </a:r>
            <a:r>
              <a:rPr lang="en-US" b="1" dirty="0">
                <a:solidFill>
                  <a:srgbClr val="002060"/>
                </a:solidFill>
              </a:rPr>
              <a:t>Semantic Web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(not covered here)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Indexing of Documents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677150" cy="501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inverted index maps each keyword </a:t>
            </a:r>
            <a:r>
              <a:rPr lang="en-US" i="1" dirty="0"/>
              <a:t>K</a:t>
            </a:r>
            <a:r>
              <a:rPr lang="en-US" sz="2400" i="1" baseline="-25000" dirty="0"/>
              <a:t>i</a:t>
            </a:r>
            <a:r>
              <a:rPr lang="en-US" dirty="0"/>
              <a:t> to a set of documents </a:t>
            </a:r>
            <a:r>
              <a:rPr lang="en-US" i="1" dirty="0"/>
              <a:t>S</a:t>
            </a:r>
            <a:r>
              <a:rPr lang="en-US" sz="2400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that contain the keyword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Documents identified by identifiers</a:t>
            </a:r>
          </a:p>
          <a:p>
            <a:pPr>
              <a:lnSpc>
                <a:spcPct val="90000"/>
              </a:lnSpc>
            </a:pPr>
            <a:r>
              <a:rPr lang="en-US" dirty="0"/>
              <a:t>Inverted index may record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Keyword locations within document to allow proximity based ranking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Counts of number of occurrences of keyword to compute TF</a:t>
            </a:r>
          </a:p>
          <a:p>
            <a:pPr>
              <a:lnSpc>
                <a:spcPct val="90000"/>
              </a:lnSpc>
            </a:pPr>
            <a:r>
              <a:rPr lang="en-US" b="1" dirty="0"/>
              <a:t>and</a:t>
            </a:r>
            <a:r>
              <a:rPr lang="en-US" dirty="0"/>
              <a:t> operation: Finds documents that contain all of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, ...,</a:t>
            </a:r>
            <a:r>
              <a:rPr lang="en-US" i="1" dirty="0"/>
              <a:t> K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Intersection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.....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baseline="-25000" dirty="0"/>
              <a:t>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or</a:t>
            </a:r>
            <a:r>
              <a:rPr lang="en-US" dirty="0"/>
              <a:t> operation: documents that contain at least one of 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K</a:t>
            </a:r>
            <a:r>
              <a:rPr lang="en-US" baseline="-25000" dirty="0" err="1"/>
              <a:t>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union,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.....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baseline="-25000" dirty="0"/>
              <a:t>n</a:t>
            </a:r>
            <a:r>
              <a:rPr lang="en-US" dirty="0"/>
              <a:t>,.</a:t>
            </a:r>
          </a:p>
          <a:p>
            <a:pPr>
              <a:lnSpc>
                <a:spcPct val="90000"/>
              </a:lnSpc>
            </a:pPr>
            <a:r>
              <a:rPr lang="en-US" dirty="0"/>
              <a:t>Each </a:t>
            </a:r>
            <a:r>
              <a:rPr lang="en-US" i="1" dirty="0"/>
              <a:t>S</a:t>
            </a:r>
            <a:r>
              <a:rPr lang="en-US" sz="2400" i="1" baseline="-25000" dirty="0"/>
              <a:t>i</a:t>
            </a:r>
            <a:r>
              <a:rPr lang="en-US" dirty="0"/>
              <a:t> is kept sorted to allow efficient intersection/union by merging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b="1" dirty="0"/>
              <a:t>not</a:t>
            </a:r>
            <a:r>
              <a:rPr lang="en-US" dirty="0"/>
              <a:t>” can also be efficiently implemented by merging of sorted lists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955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Measuring Retrieval Effectiveness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052513"/>
            <a:ext cx="7593120" cy="51196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Information-retrieval systems save space by using index structures that support only approximate retrieval. May result in: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false negative (false drop)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- some relevant documents may not be retrieved.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false positive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- some irrelevant documents may be retrieved.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For many applications a good index should not permit any false drops, but may permit a few false positives.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Relevant performance metrics: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precision</a:t>
            </a:r>
            <a:r>
              <a:rPr lang="en-US" dirty="0"/>
              <a:t> - what percentage of the retrieved documents are relevant to the query.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recall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 - what percentage of the documents relevant to the query  were retrieved.</a:t>
            </a:r>
          </a:p>
          <a:p>
            <a:pPr algn="ctr">
              <a:buClr>
                <a:schemeClr val="bg2"/>
              </a:buClr>
              <a:buSzPct val="85000"/>
              <a:buFont typeface="Wingdings" pitchFamily="2" charset="2"/>
              <a:buChar char="v"/>
            </a:pPr>
            <a:endParaRPr lang="en-US" sz="1600" i="1" baseline="-250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Measuring Retrieval Effectiveness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1953"/>
            <a:ext cx="7643813" cy="5318372"/>
          </a:xfrm>
        </p:spPr>
        <p:txBody>
          <a:bodyPr/>
          <a:lstStyle/>
          <a:p>
            <a:r>
              <a:rPr lang="en-US" dirty="0"/>
              <a:t>Recall vs. precision tradeoff:</a:t>
            </a:r>
          </a:p>
          <a:p>
            <a:pPr lvl="2"/>
            <a:r>
              <a:rPr lang="en-US" dirty="0"/>
              <a:t>Can increase recall by retrieving many documents (down to a low level of relevance ranking), but many irrelevant documents would be fetched, reducing precision</a:t>
            </a:r>
          </a:p>
          <a:p>
            <a:r>
              <a:rPr lang="en-US" dirty="0"/>
              <a:t>Measures of retrieval effectiveness:  </a:t>
            </a:r>
          </a:p>
          <a:p>
            <a:pPr lvl="1"/>
            <a:r>
              <a:rPr lang="en-US" dirty="0"/>
              <a:t>Recall as a function of number of documents fetched, or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Precision as a function of recall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dirty="0"/>
              <a:t>Equivalently, as a function of number of documents fetched</a:t>
            </a:r>
          </a:p>
          <a:p>
            <a:pPr lvl="1"/>
            <a:r>
              <a:rPr lang="en-US" dirty="0"/>
              <a:t>E.g., “precision of 75% at recall of 50%, and 60% at a recall of 75%”</a:t>
            </a:r>
          </a:p>
          <a:p>
            <a:r>
              <a:rPr lang="en-US" dirty="0"/>
              <a:t>Problem: which documents are actually relevant, and which are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Search Engines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Web crawlers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are programs that locate and gather information on the Web</a:t>
            </a:r>
          </a:p>
          <a:p>
            <a:pPr lvl="1"/>
            <a:r>
              <a:rPr lang="en-US" dirty="0"/>
              <a:t>Recursively follow hyperlinks present in known documents, to find other documents</a:t>
            </a:r>
          </a:p>
          <a:p>
            <a:pPr lvl="2"/>
            <a:r>
              <a:rPr lang="en-US" dirty="0"/>
              <a:t>Starting from a </a:t>
            </a:r>
            <a:r>
              <a:rPr lang="en-US" i="1" dirty="0"/>
              <a:t>seed</a:t>
            </a:r>
            <a:r>
              <a:rPr lang="en-US" dirty="0"/>
              <a:t> set of documents</a:t>
            </a:r>
          </a:p>
          <a:p>
            <a:pPr lvl="1"/>
            <a:r>
              <a:rPr lang="en-US" dirty="0"/>
              <a:t>Fetched documents</a:t>
            </a:r>
          </a:p>
          <a:p>
            <a:pPr lvl="2"/>
            <a:r>
              <a:rPr lang="en-US" dirty="0"/>
              <a:t>Handed over to an indexing system</a:t>
            </a:r>
          </a:p>
          <a:p>
            <a:pPr lvl="2"/>
            <a:r>
              <a:rPr lang="en-US" dirty="0"/>
              <a:t>Can be discarded after indexing, or store as a </a:t>
            </a:r>
            <a:r>
              <a:rPr lang="en-US" i="1" dirty="0"/>
              <a:t>cached</a:t>
            </a:r>
            <a:r>
              <a:rPr lang="en-US" dirty="0"/>
              <a:t> copy</a:t>
            </a:r>
          </a:p>
          <a:p>
            <a:r>
              <a:rPr lang="en-US" dirty="0"/>
              <a:t>Crawling the entire Web would take a very large amount of time</a:t>
            </a:r>
          </a:p>
          <a:p>
            <a:pPr lvl="1"/>
            <a:r>
              <a:rPr lang="en-US" dirty="0"/>
              <a:t>Search engines typically cover only a part of the Web, not all of it</a:t>
            </a:r>
          </a:p>
          <a:p>
            <a:pPr lvl="1"/>
            <a:r>
              <a:rPr lang="en-US" dirty="0"/>
              <a:t>Take months to perform a single crawl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Crawling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Crawling is done by multiple processes on multiple machines, running in parallel</a:t>
            </a:r>
          </a:p>
          <a:p>
            <a:pPr lvl="1"/>
            <a:r>
              <a:rPr lang="en-US" dirty="0"/>
              <a:t>Set of links to be crawled stored in a database</a:t>
            </a:r>
          </a:p>
          <a:p>
            <a:pPr lvl="1"/>
            <a:r>
              <a:rPr lang="en-US" dirty="0"/>
              <a:t>New links found in crawled pages added to this set, to be crawled later</a:t>
            </a:r>
          </a:p>
          <a:p>
            <a:r>
              <a:rPr lang="en-US" dirty="0"/>
              <a:t>Indexing process also runs on multiple machines</a:t>
            </a:r>
          </a:p>
          <a:p>
            <a:pPr lvl="1"/>
            <a:r>
              <a:rPr lang="en-US" dirty="0"/>
              <a:t>Creates a new copy of index instead of modifying old index</a:t>
            </a:r>
          </a:p>
          <a:p>
            <a:pPr lvl="1"/>
            <a:r>
              <a:rPr lang="en-US" dirty="0"/>
              <a:t>Old index is used to answer queries</a:t>
            </a:r>
          </a:p>
          <a:p>
            <a:pPr lvl="1"/>
            <a:r>
              <a:rPr lang="en-US" dirty="0"/>
              <a:t>After a crawl is “completed” new index becomes “old” index</a:t>
            </a:r>
          </a:p>
          <a:p>
            <a:r>
              <a:rPr lang="en-US" dirty="0"/>
              <a:t>Multiple machines used to answer queries</a:t>
            </a:r>
          </a:p>
          <a:p>
            <a:pPr lvl="1"/>
            <a:r>
              <a:rPr lang="en-US" dirty="0"/>
              <a:t>Indices may be kept in memory</a:t>
            </a:r>
          </a:p>
          <a:p>
            <a:pPr lvl="1"/>
            <a:r>
              <a:rPr lang="en-US" dirty="0"/>
              <a:t>Queries may be routed to different machines for load balancing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153988"/>
            <a:ext cx="8259763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and Structured Data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retrieval systems originally treated documents as a collection of words</a:t>
            </a:r>
          </a:p>
          <a:p>
            <a:r>
              <a:rPr lang="en-US" b="1" dirty="0">
                <a:solidFill>
                  <a:srgbClr val="002060"/>
                </a:solidFill>
              </a:rPr>
              <a:t>Information extraction systems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infer structure from documents, e.g.:</a:t>
            </a:r>
          </a:p>
          <a:p>
            <a:pPr lvl="1"/>
            <a:r>
              <a:rPr lang="en-US" dirty="0"/>
              <a:t>Extraction of house attributes (size, address, number of bedrooms, etc.) from a text advertisement</a:t>
            </a:r>
          </a:p>
          <a:p>
            <a:pPr lvl="1"/>
            <a:r>
              <a:rPr lang="en-US" dirty="0"/>
              <a:t>Extraction of topic and people named from a new article</a:t>
            </a:r>
          </a:p>
          <a:p>
            <a:r>
              <a:rPr lang="en-US" dirty="0"/>
              <a:t>Relations or XML structures used to store extracted data</a:t>
            </a:r>
          </a:p>
          <a:p>
            <a:pPr lvl="1"/>
            <a:r>
              <a:rPr lang="en-US" dirty="0"/>
              <a:t>System seeks connections among data to answer queries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Question answering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234" y="1233996"/>
            <a:ext cx="7981765" cy="478580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Relevance Ranking Using Terms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Relevance Using Hyperlinks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Synonyms., Homonyms, and </a:t>
            </a:r>
            <a:r>
              <a:rPr lang="en-US" dirty="0" err="1"/>
              <a:t>Ontologies</a:t>
            </a:r>
            <a:endParaRPr 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Indexing of Documents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Measuring Retrieval Effectiveness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Web Search Engines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Information Retrieval and Structured Data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Directories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Directories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3" y="1219200"/>
            <a:ext cx="7693487" cy="37592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Storing related documents together in a library facilitates browsing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Users can see not only requested document but also related ones.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Browsing is facilitated by classification system that organizes logically related documents together.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Organization is hierarchical: </a:t>
            </a:r>
            <a:r>
              <a:rPr lang="en-US" b="1" dirty="0">
                <a:solidFill>
                  <a:srgbClr val="002060"/>
                </a:solidFill>
              </a:rPr>
              <a:t>classification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0"/>
            <a:ext cx="8616950" cy="6778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 Classification Hierarchy For A Library System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3852" y="1914144"/>
            <a:ext cx="6129419" cy="390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Classification DAG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295400"/>
            <a:ext cx="7772400" cy="46482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Documents can reside in multiple places in a hierarchy in an information retrieval system, since physical location is not important.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Classification hierarchy is thus Directed Acyclic Graph (DAG)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2594" y="85344"/>
            <a:ext cx="8077200" cy="978281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 Classification DAG For </a:t>
            </a:r>
            <a:r>
              <a:rPr lang="en-US" dirty="0" smtClean="0">
                <a:ea typeface="+mj-ea"/>
              </a:rPr>
              <a:t>a </a:t>
            </a:r>
            <a:r>
              <a:rPr lang="en-US" dirty="0">
                <a:ea typeface="+mj-ea"/>
              </a:rPr>
              <a:t>Library Information Retrieval System</a:t>
            </a:r>
          </a:p>
        </p:txBody>
      </p:sp>
      <p:pic>
        <p:nvPicPr>
          <p:cNvPr id="604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5648" y="1643807"/>
            <a:ext cx="6167882" cy="392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Directories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Web directory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just a classification directory on Web pages</a:t>
            </a:r>
          </a:p>
          <a:p>
            <a:pPr lvl="1"/>
            <a:r>
              <a:rPr lang="en-US" dirty="0"/>
              <a:t>E.g., Yahoo! Directory, Open Directory project</a:t>
            </a:r>
          </a:p>
          <a:p>
            <a:pPr lvl="1"/>
            <a:r>
              <a:rPr lang="en-US" dirty="0"/>
              <a:t>Issues:</a:t>
            </a:r>
          </a:p>
          <a:p>
            <a:pPr lvl="2"/>
            <a:r>
              <a:rPr lang="en-US" dirty="0"/>
              <a:t>What should the directory hierarchy be?</a:t>
            </a:r>
          </a:p>
          <a:p>
            <a:pPr lvl="2"/>
            <a:r>
              <a:rPr lang="en-US" dirty="0"/>
              <a:t>Given a document, which nodes of the directory are categories relevant to the document</a:t>
            </a:r>
          </a:p>
          <a:p>
            <a:pPr lvl="1"/>
            <a:r>
              <a:rPr lang="en-US" dirty="0"/>
              <a:t>Often done manually</a:t>
            </a:r>
          </a:p>
          <a:p>
            <a:pPr lvl="2"/>
            <a:r>
              <a:rPr lang="en-US" dirty="0"/>
              <a:t>Classification of documents into a hierarchy may be done based on term similarity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550862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3" y="1154096"/>
            <a:ext cx="7642687" cy="5018103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Information retrieval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b="1" dirty="0">
                <a:solidFill>
                  <a:srgbClr val="002060"/>
                </a:solidFill>
              </a:rPr>
              <a:t>IR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/>
              <a:t>systems use a simpler data model than database systems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Information organized as a collection of documents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Documents are unstructured, no schema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Information retrieval locates relevant documents, on the basis of user input such as keywords or example documents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e.g., find documents containing the words “database systems”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Can be used even on textual descriptions provided with non-textual data such as images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Web search engines are the most familiar example of IR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101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Systems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Differences from database systems</a:t>
            </a:r>
          </a:p>
          <a:p>
            <a:pPr lvl="1"/>
            <a:r>
              <a:rPr lang="en-US"/>
              <a:t>IR systems don’t deal with transactional updates (including concurrency control and recovery)</a:t>
            </a:r>
          </a:p>
          <a:p>
            <a:pPr lvl="1"/>
            <a:r>
              <a:rPr lang="en-US"/>
              <a:t>Database systems deal with structured data, with schemas that define the data organization</a:t>
            </a:r>
          </a:p>
          <a:p>
            <a:pPr lvl="1"/>
            <a:r>
              <a:rPr lang="en-US"/>
              <a:t>IR systems deal with some querying issues not generally addressed by database systems</a:t>
            </a:r>
          </a:p>
          <a:p>
            <a:pPr lvl="2"/>
            <a:r>
              <a:rPr lang="en-US"/>
              <a:t>Approximate searching by keywords</a:t>
            </a:r>
          </a:p>
          <a:p>
            <a:pPr lvl="2"/>
            <a:r>
              <a:rPr lang="en-US"/>
              <a:t>Ranking of retrieved answers by estimated degree of relevance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Keyword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In </a:t>
            </a:r>
            <a:r>
              <a:rPr lang="en-US" sz="1600" b="1" dirty="0">
                <a:solidFill>
                  <a:srgbClr val="002060"/>
                </a:solidFill>
              </a:rPr>
              <a:t>full text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/>
              <a:t>retrieval, all the words in each document are considered to be keywords. 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We use the word </a:t>
            </a:r>
            <a:r>
              <a:rPr lang="en-US" sz="1600" b="1" dirty="0">
                <a:solidFill>
                  <a:srgbClr val="002060"/>
                </a:solidFill>
              </a:rPr>
              <a:t>term</a:t>
            </a:r>
            <a:r>
              <a:rPr lang="en-US" sz="1600" dirty="0"/>
              <a:t> to refer to the words in a document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Information-retrieval systems typically allow query expressions formed using keywords and the logical connectives </a:t>
            </a:r>
            <a:r>
              <a:rPr lang="en-US" sz="1600" i="1" dirty="0"/>
              <a:t>and, or, </a:t>
            </a:r>
            <a:r>
              <a:rPr lang="en-US" sz="1600" dirty="0"/>
              <a:t>and</a:t>
            </a:r>
            <a:r>
              <a:rPr lang="en-US" sz="1600" i="1" dirty="0"/>
              <a:t> not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1600" i="1" dirty="0"/>
              <a:t>And</a:t>
            </a:r>
            <a:r>
              <a:rPr lang="en-US" sz="1600" dirty="0"/>
              <a:t>s are implicit, even if not explicitly specified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Ranking of documents on the basis of estimated relevance to a query is critical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Relevance ranking is based on factors such as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2060"/>
                </a:solidFill>
              </a:rPr>
              <a:t>Term frequency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Frequency of occurrence of query keyword in document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2060"/>
                </a:solidFill>
              </a:rPr>
              <a:t>Inverse document frequency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How many documents the query keyword occurs in </a:t>
            </a:r>
          </a:p>
          <a:p>
            <a:pPr lvl="4">
              <a:lnSpc>
                <a:spcPct val="90000"/>
              </a:lnSpc>
            </a:pPr>
            <a:r>
              <a:rPr lang="en-US" sz="1600" dirty="0"/>
              <a:t>Fewer </a:t>
            </a:r>
            <a:r>
              <a:rPr lang="en-US" sz="1600" dirty="0">
                <a:sym typeface="Wingdings" pitchFamily="2" charset="2"/>
              </a:rPr>
              <a:t> give more importance to keyword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2060"/>
                </a:solidFill>
              </a:rPr>
              <a:t>Hyperlinks to documents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More links to a document </a:t>
            </a:r>
            <a:r>
              <a:rPr lang="en-US" sz="1600" dirty="0">
                <a:sym typeface="Wingdings" pitchFamily="2" charset="2"/>
              </a:rPr>
              <a:t> document is more important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Ranking Using Terms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TF-IDF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dirty="0"/>
              <a:t>(Term frequency/Inverse Document frequency) ranking: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= number of terms in the document </a:t>
            </a:r>
            <a:r>
              <a:rPr lang="en-US" i="1" dirty="0"/>
              <a:t>d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= number of occurrences of term </a:t>
            </a:r>
            <a:r>
              <a:rPr lang="en-US" i="1" dirty="0"/>
              <a:t>t </a:t>
            </a:r>
            <a:r>
              <a:rPr lang="en-US" dirty="0"/>
              <a:t>in the document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Relevance of a document </a:t>
            </a:r>
            <a:r>
              <a:rPr lang="en-US" i="1" dirty="0"/>
              <a:t>d</a:t>
            </a:r>
            <a:r>
              <a:rPr lang="en-US" dirty="0"/>
              <a:t> to a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The log factor is to avoid excessive weight to frequent terms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Relevance of document to </a:t>
            </a:r>
            <a:r>
              <a:rPr lang="en-US" i="1" dirty="0"/>
              <a:t>query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		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4924425" y="3178175"/>
            <a:ext cx="69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4940300" y="31607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4860925" y="2709863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4341813" y="29591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1 +</a:t>
            </a:r>
          </a:p>
        </p:txBody>
      </p:sp>
      <p:sp>
        <p:nvSpPr>
          <p:cNvPr id="25608" name="Arc 12"/>
          <p:cNvSpPr>
            <a:spLocks/>
          </p:cNvSpPr>
          <p:nvPr/>
        </p:nvSpPr>
        <p:spPr bwMode="auto">
          <a:xfrm rot="-8049448">
            <a:off x="4190206" y="2861469"/>
            <a:ext cx="617538" cy="641350"/>
          </a:xfrm>
          <a:custGeom>
            <a:avLst/>
            <a:gdLst>
              <a:gd name="T0" fmla="*/ 0 w 21600"/>
              <a:gd name="T1" fmla="*/ 0 h 21600"/>
              <a:gd name="T2" fmla="*/ 617538 w 21600"/>
              <a:gd name="T3" fmla="*/ 641350 h 21600"/>
              <a:gd name="T4" fmla="*/ 0 w 21600"/>
              <a:gd name="T5" fmla="*/ 6413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rc 13"/>
          <p:cNvSpPr>
            <a:spLocks/>
          </p:cNvSpPr>
          <p:nvPr/>
        </p:nvSpPr>
        <p:spPr bwMode="auto">
          <a:xfrm rot="2514357">
            <a:off x="5364163" y="2857500"/>
            <a:ext cx="681037" cy="611188"/>
          </a:xfrm>
          <a:custGeom>
            <a:avLst/>
            <a:gdLst>
              <a:gd name="T0" fmla="*/ 0 w 21600"/>
              <a:gd name="T1" fmla="*/ 0 h 21600"/>
              <a:gd name="T2" fmla="*/ 681037 w 21600"/>
              <a:gd name="T3" fmla="*/ 611188 h 21600"/>
              <a:gd name="T4" fmla="*/ 0 w 21600"/>
              <a:gd name="T5" fmla="*/ 61118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2257425" y="2943225"/>
            <a:ext cx="192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TF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log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2278063" y="4757738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r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Q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 =</a:t>
            </a: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3675063" y="46783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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4314825" y="5000625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4162425" y="4606925"/>
            <a:ext cx="161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TF </a:t>
            </a:r>
            <a:r>
              <a:rPr lang="en-US" sz="2400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4267200" y="49593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3584575" y="50831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Q</a:t>
            </a:r>
            <a:endParaRPr lang="en-US" sz="1800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Ranking Using Terms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94428" cy="4903787"/>
          </a:xfrm>
        </p:spPr>
        <p:txBody>
          <a:bodyPr/>
          <a:lstStyle/>
          <a:p>
            <a:r>
              <a:rPr lang="en-US" dirty="0"/>
              <a:t>Most systems add to the above model</a:t>
            </a:r>
          </a:p>
          <a:p>
            <a:pPr lvl="1"/>
            <a:r>
              <a:rPr lang="en-US" dirty="0"/>
              <a:t>Words that occur in title, author list, section headings, etc. are given greater importance</a:t>
            </a:r>
          </a:p>
          <a:p>
            <a:pPr lvl="1"/>
            <a:r>
              <a:rPr lang="en-US" dirty="0"/>
              <a:t>Words whose first occurrence is late in the document are given lower importance</a:t>
            </a:r>
          </a:p>
          <a:p>
            <a:pPr lvl="1"/>
            <a:r>
              <a:rPr lang="en-US" dirty="0"/>
              <a:t>Very common words such as “a”, “an”, “the”, “it” etc. are eliminated</a:t>
            </a:r>
          </a:p>
          <a:p>
            <a:pPr lvl="2"/>
            <a:r>
              <a:rPr lang="en-US" dirty="0"/>
              <a:t>Called </a:t>
            </a:r>
            <a:r>
              <a:rPr lang="en-US" b="1" dirty="0">
                <a:solidFill>
                  <a:srgbClr val="002060"/>
                </a:solidFill>
              </a:rPr>
              <a:t>stop words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Proximity</a:t>
            </a:r>
            <a:r>
              <a:rPr lang="en-US" dirty="0"/>
              <a:t>: if keywords in query occur close together in the document, the document has higher importance than if they occur far apart</a:t>
            </a:r>
          </a:p>
          <a:p>
            <a:r>
              <a:rPr lang="en-US" dirty="0"/>
              <a:t>Documents are returned in decreasing order of relevance score</a:t>
            </a:r>
          </a:p>
          <a:p>
            <a:pPr lvl="1"/>
            <a:r>
              <a:rPr lang="en-US" dirty="0"/>
              <a:t>Usually only top few documents are returned, not 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Similarity Based Retrieval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Similarity based retrieval - retrieve documents similar to a given document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Similarity may be defined on the basis of common words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find </a:t>
            </a:r>
            <a:r>
              <a:rPr lang="en-US" i="1" dirty="0"/>
              <a:t>k</a:t>
            </a:r>
            <a:r>
              <a:rPr lang="en-US" dirty="0"/>
              <a:t> terms in A with highest </a:t>
            </a:r>
            <a:r>
              <a:rPr lang="en-US" i="1" dirty="0"/>
              <a:t>TF </a:t>
            </a:r>
            <a:r>
              <a:rPr lang="en-US" dirty="0"/>
              <a:t>(</a:t>
            </a:r>
            <a:r>
              <a:rPr lang="en-US" i="1" dirty="0"/>
              <a:t>d, t </a:t>
            </a:r>
            <a:r>
              <a:rPr lang="en-US" dirty="0"/>
              <a:t>) / </a:t>
            </a:r>
            <a:r>
              <a:rPr lang="en-US" i="1" dirty="0"/>
              <a:t>n </a:t>
            </a:r>
            <a:r>
              <a:rPr lang="en-US" dirty="0"/>
              <a:t>(</a:t>
            </a:r>
            <a:r>
              <a:rPr lang="en-US" i="1" dirty="0"/>
              <a:t>t </a:t>
            </a:r>
            <a:r>
              <a:rPr lang="en-US" dirty="0"/>
              <a:t>) and use these terms to find relevance of other documents.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Relevance feedback</a:t>
            </a:r>
            <a:r>
              <a:rPr lang="en-US" dirty="0"/>
              <a:t>: Similarity can be used to refine answer set to keyword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 selects a few relevant documents from those retrieved by keyword query, and system finds other documents similar to these</a:t>
            </a:r>
          </a:p>
          <a:p>
            <a:pPr>
              <a:lnSpc>
                <a:spcPct val="90000"/>
              </a:lnSpc>
            </a:pPr>
            <a:r>
              <a:rPr lang="en-US" dirty="0"/>
              <a:t>Vector space model: define an </a:t>
            </a:r>
            <a:r>
              <a:rPr lang="en-US" i="1" dirty="0"/>
              <a:t>n</a:t>
            </a:r>
            <a:r>
              <a:rPr lang="en-US" dirty="0"/>
              <a:t>-dimensional space, where </a:t>
            </a:r>
            <a:r>
              <a:rPr lang="en-US" i="1" dirty="0"/>
              <a:t>n</a:t>
            </a:r>
            <a:r>
              <a:rPr lang="en-US" dirty="0"/>
              <a:t> is the number of words in the document set.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Vector for document </a:t>
            </a:r>
            <a:r>
              <a:rPr lang="en-US" i="1" dirty="0"/>
              <a:t>d</a:t>
            </a:r>
            <a:r>
              <a:rPr lang="en-US" dirty="0"/>
              <a:t> goes from origin to a point whose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coordinate is </a:t>
            </a:r>
            <a:r>
              <a:rPr lang="en-US" i="1" dirty="0"/>
              <a:t>TF</a:t>
            </a:r>
            <a:r>
              <a:rPr lang="en-US" dirty="0"/>
              <a:t> (</a:t>
            </a:r>
            <a:r>
              <a:rPr lang="en-US" i="1" dirty="0" err="1"/>
              <a:t>d,t</a:t>
            </a:r>
            <a:r>
              <a:rPr lang="en-US" dirty="0"/>
              <a:t> ) /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 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cosine of the angle between the vectors of two documents is used as a measure of their similarity.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Using Hyperlinks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1725"/>
            <a:ext cx="7715250" cy="5168900"/>
          </a:xfrm>
        </p:spPr>
        <p:txBody>
          <a:bodyPr/>
          <a:lstStyle/>
          <a:p>
            <a:r>
              <a:rPr lang="en-US" dirty="0"/>
              <a:t>Number of documents relevant to a query can be enormous if only term frequencies are taken into account</a:t>
            </a:r>
          </a:p>
          <a:p>
            <a:r>
              <a:rPr lang="en-US" dirty="0"/>
              <a:t>Using term frequencies makes “spamming” easy</a:t>
            </a:r>
          </a:p>
          <a:p>
            <a:pPr lvl="2"/>
            <a:r>
              <a:rPr lang="en-US" dirty="0"/>
              <a:t>E.g., a travel agency can add many occurrences of the words “travel” to its page to make its rank very high</a:t>
            </a:r>
          </a:p>
          <a:p>
            <a:r>
              <a:rPr lang="en-US" dirty="0"/>
              <a:t>Most of the time people are looking for pages from popular sites</a:t>
            </a:r>
          </a:p>
          <a:p>
            <a:r>
              <a:rPr lang="en-US" dirty="0"/>
              <a:t>Idea: use popularity of Web site (e.g., how many people visit it) to rank site pages that match given keywords</a:t>
            </a:r>
          </a:p>
          <a:p>
            <a:r>
              <a:rPr lang="en-US" dirty="0"/>
              <a:t>Problem: hard to find actual popularity of site</a:t>
            </a:r>
          </a:p>
          <a:p>
            <a:pPr lvl="1"/>
            <a:r>
              <a:rPr lang="en-US" dirty="0"/>
              <a:t>Solution: next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92568</TotalTime>
  <Words>1891</Words>
  <Application>Microsoft Office PowerPoint</Application>
  <PresentationFormat>On-screen Show (4:3)</PresentationFormat>
  <Paragraphs>226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MS PGothic</vt:lpstr>
      <vt:lpstr>MS PGothic</vt:lpstr>
      <vt:lpstr>Arial</vt:lpstr>
      <vt:lpstr>Georgia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31: Information Retrieval </vt:lpstr>
      <vt:lpstr>Outline</vt:lpstr>
      <vt:lpstr>Information Retrieval Systems</vt:lpstr>
      <vt:lpstr>Information Retrieval Systems (Cont.)</vt:lpstr>
      <vt:lpstr>Keyword Search</vt:lpstr>
      <vt:lpstr>Relevance Ranking Using Terms</vt:lpstr>
      <vt:lpstr>Relevance Ranking Using Terms (Cont.)</vt:lpstr>
      <vt:lpstr>Similarity Based Retrieval</vt:lpstr>
      <vt:lpstr>Relevance Using Hyperlinks</vt:lpstr>
      <vt:lpstr>Relevance Using Hyperlinks (Cont.)</vt:lpstr>
      <vt:lpstr>Relevance Using Hyperlinks (Cont.)</vt:lpstr>
      <vt:lpstr>Synonyms and Homonyms</vt:lpstr>
      <vt:lpstr>Concept-Based Querying</vt:lpstr>
      <vt:lpstr>Indexing of Documents</vt:lpstr>
      <vt:lpstr>Measuring Retrieval Effectiveness</vt:lpstr>
      <vt:lpstr>Measuring Retrieval Effectiveness (Cont.)</vt:lpstr>
      <vt:lpstr>Web Search Engines</vt:lpstr>
      <vt:lpstr>Web Crawling (Cont.)</vt:lpstr>
      <vt:lpstr>Information Retrieval and Structured Data</vt:lpstr>
      <vt:lpstr>Directories</vt:lpstr>
      <vt:lpstr>A Classification Hierarchy For A Library System</vt:lpstr>
      <vt:lpstr>Classification DAG</vt:lpstr>
      <vt:lpstr>A Classification DAG For a Library Information Retrieval System</vt:lpstr>
      <vt:lpstr>Web Directories</vt:lpstr>
      <vt:lpstr>End of Chapter 31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453</cp:revision>
  <cp:lastPrinted>1999-06-28T19:27:31Z</cp:lastPrinted>
  <dcterms:created xsi:type="dcterms:W3CDTF">2009-12-21T15:40:22Z</dcterms:created>
  <dcterms:modified xsi:type="dcterms:W3CDTF">2019-07-30T15:32:14Z</dcterms:modified>
</cp:coreProperties>
</file>