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3" r:id="rId3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2BF506-4B42-4D66-9B7E-AC4796E825FF}">
  <a:tblStyle styleId="{242BF506-4B42-4D66-9B7E-AC4796E825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85"/>
    <p:restoredTop sz="94651"/>
  </p:normalViewPr>
  <p:slideViewPr>
    <p:cSldViewPr snapToGrid="0">
      <p:cViewPr varScale="1">
        <p:scale>
          <a:sx n="100" d="100"/>
          <a:sy n="100" d="100"/>
        </p:scale>
        <p:origin x="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Ivan C. Maurat" userId="121202b4-7af0-4531-a230-d802ac528c1a" providerId="ADAL" clId="{DAE1BB10-A213-4B7E-9A0B-24BDFE9BBCAF}"/>
    <pc:docChg chg="modSld">
      <pc:chgData name="John Ivan C. Maurat" userId="121202b4-7af0-4531-a230-d802ac528c1a" providerId="ADAL" clId="{DAE1BB10-A213-4B7E-9A0B-24BDFE9BBCAF}" dt="2023-12-04T07:22:20.298" v="39" actId="20577"/>
      <pc:docMkLst>
        <pc:docMk/>
      </pc:docMkLst>
      <pc:sldChg chg="modSp mod">
        <pc:chgData name="John Ivan C. Maurat" userId="121202b4-7af0-4531-a230-d802ac528c1a" providerId="ADAL" clId="{DAE1BB10-A213-4B7E-9A0B-24BDFE9BBCAF}" dt="2023-12-04T07:22:20.298" v="39" actId="20577"/>
        <pc:sldMkLst>
          <pc:docMk/>
          <pc:sldMk cId="0" sldId="256"/>
        </pc:sldMkLst>
        <pc:spChg chg="mod">
          <ac:chgData name="John Ivan C. Maurat" userId="121202b4-7af0-4531-a230-d802ac528c1a" providerId="ADAL" clId="{DAE1BB10-A213-4B7E-9A0B-24BDFE9BBCAF}" dt="2023-12-04T07:22:20.298" v="39" actId="20577"/>
          <ac:spMkLst>
            <pc:docMk/>
            <pc:sldMk cId="0" sldId="256"/>
            <ac:spMk id="21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72c1a3042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72c1a3042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a3800b8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a3800b8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2c1a3042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72c1a3042_2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2c1a3042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72c1a3042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2c1a3042_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2c1a3042_2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2c1a3042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2c1a3042_2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2c1a3042_2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2c1a3042_2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72c1a3042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72c1a3042_2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738cdec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738cdec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72c1a3042_2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72c1a3042_2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72c1a3042_2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72c1a3042_2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623af88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623af88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3fcce9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a3fcce9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2c1a3042_2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2c1a3042_2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72c1a3042_2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72c1a3042_2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72c1a3042_2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72c1a3042_2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72c1a3042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72c1a3042_2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501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90408482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90408482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a3800b8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a3800b8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2c1a3042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72c1a3042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8ccb4d99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78ccb4d99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72c1a3042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72c1a3042_2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a3800b8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5a3800b8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 l="2741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 l="28571"/>
          <a:stretch/>
        </p:blipFill>
        <p:spPr>
          <a:xfrm>
            <a:off x="0" y="10483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studio/intro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oid.com/history/#/marshmallow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hyperlink" Target="http://developer.android.com/about/dashboards/index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(programming_language)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X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docs.google.com/document/d/1BNYeuBmIzRBIqiL_vTdhiNz3FRbpqWmUR2CFuJjut_8/edit#heading=h.rdgzkj9yf421" TargetMode="External"/><Relationship Id="rId7" Type="http://schemas.openxmlformats.org/officeDocument/2006/relationships/hyperlink" Target="https://docs.google.com/document/d/1BNYeuBmIzRBIqiL_vTdhiNz3FRbpqWmUR2CFuJjut_8/edit#heading=h.5t7525n92r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google.com/document/d/1BNYeuBmIzRBIqiL_vTdhiNz3FRbpqWmUR2CFuJjut_8/edit#heading=h.azrgrayqg5qw" TargetMode="External"/><Relationship Id="rId5" Type="http://schemas.openxmlformats.org/officeDocument/2006/relationships/hyperlink" Target="https://docs.google.com/document/d/1BNYeuBmIzRBIqiL_vTdhiNz3FRbpqWmUR2CFuJjut_8/edit#heading=h.jkd2zkoporfr" TargetMode="External"/><Relationship Id="rId4" Type="http://schemas.openxmlformats.org/officeDocument/2006/relationships/hyperlink" Target="https://docs.google.com/document/d/1BNYeuBmIzRBIqiL_vTdhiNz3FRbpqWmUR2CFuJjut_8/edit#heading=h.pjlpkwsnx48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ux_kerne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goo.gl/0G8yS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2" name="Google Shape;212;p40"/>
          <p:cNvSpPr txBox="1">
            <a:spLocks noGrp="1"/>
          </p:cNvSpPr>
          <p:nvPr>
            <p:ph type="title"/>
          </p:nvPr>
        </p:nvSpPr>
        <p:spPr>
          <a:xfrm>
            <a:off x="195700" y="1061872"/>
            <a:ext cx="4045200" cy="19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INTRODUCTION TO ANDROID</a:t>
            </a:r>
            <a:endParaRPr dirty="0"/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Development and Emerging Technologies</a:t>
            </a:r>
            <a:endParaRPr dirty="0"/>
          </a:p>
        </p:txBody>
      </p:sp>
      <p:sp>
        <p:nvSpPr>
          <p:cNvPr id="215" name="Google Shape;215;p40"/>
          <p:cNvSpPr txBox="1"/>
          <p:nvPr/>
        </p:nvSpPr>
        <p:spPr>
          <a:xfrm>
            <a:off x="265500" y="3497901"/>
            <a:ext cx="4045200" cy="10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Prepared by: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John Ivan C. Maurat, MIT</a:t>
            </a:r>
            <a:endParaRPr dirty="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Software Developer Kit (SDK)</a:t>
            </a:r>
            <a:endParaRPr/>
          </a:p>
        </p:txBody>
      </p:sp>
      <p:sp>
        <p:nvSpPr>
          <p:cNvPr id="285" name="Google Shape;285;p4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Development tools (debugger, monitors, editors)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Libraries (maps, wearables)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devices (emulators)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Documentation (developers.android.com)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Sample code</a:t>
            </a:r>
            <a:endParaRPr/>
          </a:p>
        </p:txBody>
      </p:sp>
      <p:sp>
        <p:nvSpPr>
          <p:cNvPr id="286" name="Google Shape;286;p4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92" name="Google Shape;292;p5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93" name="Google Shape;2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0" y="1042875"/>
            <a:ext cx="4618549" cy="35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0"/>
          <p:cNvSpPr txBox="1"/>
          <p:nvPr/>
        </p:nvSpPr>
        <p:spPr>
          <a:xfrm>
            <a:off x="4947725" y="1175000"/>
            <a:ext cx="3998700" cy="32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Official Android IDE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Develop, run, debug, test, and package apps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Monitors and performance tools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Virtual devices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views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Visual layout editor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Play store</a:t>
            </a:r>
            <a:endParaRPr/>
          </a:p>
        </p:txBody>
      </p:sp>
      <p:sp>
        <p:nvSpPr>
          <p:cNvPr id="300" name="Google Shape;300;p5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Publish apps through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Play</a:t>
            </a:r>
            <a:r>
              <a:rPr lang="en"/>
              <a:t> store: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app store for Android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Digital distribution service operated by Google</a:t>
            </a:r>
            <a:endParaRPr/>
          </a:p>
        </p:txBody>
      </p:sp>
      <p:sp>
        <p:nvSpPr>
          <p:cNvPr id="301" name="Google Shape;301;p5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02" name="Google Shape;30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731" y="3212451"/>
            <a:ext cx="1169400" cy="117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Platform Architecture</a:t>
            </a:r>
            <a:endParaRPr/>
          </a:p>
        </p:txBody>
      </p:sp>
      <p:sp>
        <p:nvSpPr>
          <p:cNvPr id="308" name="Google Shape;308;p5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stack</a:t>
            </a:r>
            <a:endParaRPr/>
          </a:p>
        </p:txBody>
      </p:sp>
      <p:sp>
        <p:nvSpPr>
          <p:cNvPr id="314" name="Google Shape;314;p5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15" name="Google Shape;31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000" y="1061150"/>
            <a:ext cx="4669599" cy="34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40225" y="1241525"/>
            <a:ext cx="37719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System and user apps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Android OS API in Java framework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native APIs; run apps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device hardware capabilities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Linux Kernel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and user apps</a:t>
            </a:r>
            <a:endParaRPr/>
          </a:p>
        </p:txBody>
      </p:sp>
      <p:sp>
        <p:nvSpPr>
          <p:cNvPr id="322" name="Google Shape;322;p54"/>
          <p:cNvSpPr txBox="1">
            <a:spLocks noGrp="1"/>
          </p:cNvSpPr>
          <p:nvPr>
            <p:ph type="body" idx="1"/>
          </p:nvPr>
        </p:nvSpPr>
        <p:spPr>
          <a:xfrm>
            <a:off x="374125" y="601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have no special status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provide key capabilities to app developers 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Your app can use a system app to deliver a SMS message. </a:t>
            </a:r>
            <a:endParaRPr/>
          </a:p>
        </p:txBody>
      </p:sp>
      <p:sp>
        <p:nvSpPr>
          <p:cNvPr id="323" name="Google Shape;323;p5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24" name="Google Shape;3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075" y="217850"/>
            <a:ext cx="1997400" cy="14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API Framework</a:t>
            </a:r>
            <a:endParaRPr/>
          </a:p>
        </p:txBody>
      </p:sp>
      <p:sp>
        <p:nvSpPr>
          <p:cNvPr id="330" name="Google Shape;330;p5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entire feature-set of the Android OS is available to you through APIs written in the Java language. 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class hierarchy to create UI screens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 manager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manager for life cycles and navigation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5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runtime</a:t>
            </a:r>
            <a:endParaRPr/>
          </a:p>
        </p:txBody>
      </p:sp>
      <p:sp>
        <p:nvSpPr>
          <p:cNvPr id="337" name="Google Shape;337;p5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Each app runs in its own process with its own instance of the Android Runtime. </a:t>
            </a:r>
            <a:endParaRPr/>
          </a:p>
        </p:txBody>
      </p:sp>
      <p:sp>
        <p:nvSpPr>
          <p:cNvPr id="338" name="Google Shape;338;p5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C/C++ libraries</a:t>
            </a:r>
            <a:endParaRPr/>
          </a:p>
        </p:txBody>
      </p:sp>
      <p:sp>
        <p:nvSpPr>
          <p:cNvPr id="344" name="Google Shape;344;p5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Core C/C++ Libraries give access to core native Android system components and services.</a:t>
            </a:r>
            <a:endParaRPr/>
          </a:p>
        </p:txBody>
      </p:sp>
      <p:sp>
        <p:nvSpPr>
          <p:cNvPr id="345" name="Google Shape;345;p5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Abstraction Layer (HAL)</a:t>
            </a:r>
            <a:endParaRPr/>
          </a:p>
        </p:txBody>
      </p:sp>
      <p:sp>
        <p:nvSpPr>
          <p:cNvPr id="351" name="Google Shape;351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Standard interfaces that expose device hardware capabilities as libraries</a:t>
            </a:r>
            <a:br>
              <a:rPr lang="en"/>
            </a:br>
            <a:br>
              <a:rPr lang="en"/>
            </a:br>
            <a:r>
              <a:rPr lang="en"/>
              <a:t>Examples: Camera, bluetooth module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1" name="Google Shape;221;p41"/>
          <p:cNvSpPr txBox="1"/>
          <p:nvPr/>
        </p:nvSpPr>
        <p:spPr>
          <a:xfrm>
            <a:off x="311700" y="778199"/>
            <a:ext cx="8520600" cy="18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1.0 Introduction to Android</a:t>
            </a:r>
            <a:endParaRPr sz="5200" b="1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Kernel</a:t>
            </a:r>
            <a:endParaRPr/>
          </a:p>
        </p:txBody>
      </p:sp>
      <p:sp>
        <p:nvSpPr>
          <p:cNvPr id="358" name="Google Shape;358;p5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Threading and low-level memory management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 features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Drivers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5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Older Android versions</a:t>
            </a:r>
            <a:endParaRPr/>
          </a:p>
        </p:txBody>
      </p:sp>
      <p:sp>
        <p:nvSpPr>
          <p:cNvPr id="365" name="Google Shape;365;p6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366" name="Google Shape;366;p60"/>
          <p:cNvGraphicFramePr/>
          <p:nvPr/>
        </p:nvGraphicFramePr>
        <p:xfrm>
          <a:off x="95975" y="1170175"/>
          <a:ext cx="6276750" cy="3187200"/>
        </p:xfrm>
        <a:graphic>
          <a:graphicData uri="http://schemas.openxmlformats.org/drawingml/2006/table">
            <a:tbl>
              <a:tblPr>
                <a:noFill/>
                <a:tableStyleId>{242BF506-4B42-4D66-9B7E-AC4796E825FF}</a:tableStyleId>
              </a:tblPr>
              <a:tblGrid>
                <a:gridCol w="24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Codename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Version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Released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API Level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Honeycomb</a:t>
                      </a:r>
                      <a:endParaRPr sz="1800"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3.0 - 3.2.6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Feb 2011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11 - 13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Ice Cream Sandwich</a:t>
                      </a:r>
                      <a:endParaRPr sz="1800"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4.0 - 4.0.4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14 - 15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Jelly Bean</a:t>
                      </a:r>
                      <a:endParaRPr sz="1800"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4.1 - 4.3.1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July 2012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16 - 18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KitKat</a:t>
                      </a:r>
                      <a:endParaRPr sz="1800"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4.4 - 4.4.4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19 - 20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Lollipop</a:t>
                      </a:r>
                      <a:endParaRPr sz="1800"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5.0 - 5.1.1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Nov 2014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21 - 22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7" name="Google Shape;367;p60"/>
          <p:cNvSpPr txBox="1"/>
          <p:nvPr/>
        </p:nvSpPr>
        <p:spPr>
          <a:xfrm>
            <a:off x="6471675" y="3154750"/>
            <a:ext cx="24633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Android History</a:t>
            </a:r>
            <a:r>
              <a:rPr lang="en" sz="1800"/>
              <a:t> and 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Platform Versions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for more and earlier versions before 2011</a:t>
            </a:r>
            <a:endParaRPr sz="1800"/>
          </a:p>
        </p:txBody>
      </p:sp>
      <p:pic>
        <p:nvPicPr>
          <p:cNvPr id="368" name="Google Shape;368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Newer Android versions</a:t>
            </a:r>
            <a:endParaRPr/>
          </a:p>
        </p:txBody>
      </p:sp>
      <p:sp>
        <p:nvSpPr>
          <p:cNvPr id="374" name="Google Shape;374;p6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aphicFrame>
        <p:nvGraphicFramePr>
          <p:cNvPr id="375" name="Google Shape;375;p61"/>
          <p:cNvGraphicFramePr/>
          <p:nvPr/>
        </p:nvGraphicFramePr>
        <p:xfrm>
          <a:off x="553175" y="1161625"/>
          <a:ext cx="8013075" cy="3287250"/>
        </p:xfrm>
        <a:graphic>
          <a:graphicData uri="http://schemas.openxmlformats.org/drawingml/2006/table">
            <a:tbl>
              <a:tblPr>
                <a:noFill/>
                <a:tableStyleId>{242BF506-4B42-4D66-9B7E-AC4796E825FF}</a:tableStyleId>
              </a:tblPr>
              <a:tblGrid>
                <a:gridCol w="310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Codename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Version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Released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API Level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Marshmallow</a:t>
                      </a:r>
                      <a:endParaRPr sz="1800" b="1" i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6.0 - 6.0.1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2015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Nougat</a:t>
                      </a:r>
                      <a:endParaRPr sz="1800" b="1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7.0 - 7.1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2016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24 - 25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Oreo</a:t>
                      </a:r>
                      <a:endParaRPr sz="1800" b="1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8.0 - 8.1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2017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26 - 27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Pie</a:t>
                      </a:r>
                      <a:endParaRPr sz="1800" b="1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9.0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Aug 2018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28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76" name="Google Shape;37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Development </a:t>
            </a:r>
            <a:endParaRPr/>
          </a:p>
        </p:txBody>
      </p:sp>
      <p:sp>
        <p:nvSpPr>
          <p:cNvPr id="382" name="Google Shape;382;p6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 Android app?</a:t>
            </a:r>
            <a:endParaRPr/>
          </a:p>
        </p:txBody>
      </p:sp>
      <p:sp>
        <p:nvSpPr>
          <p:cNvPr id="388" name="Google Shape;388;p6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One or more interactive screens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Written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Java Programming Language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XML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the Android Software Development Kit (SDK)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Android libraries and Android Application Framework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Executed by Android Runtime Virtual machine (ART)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389" name="Google Shape;389;p6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Challenges of Android development</a:t>
            </a:r>
            <a:endParaRPr/>
          </a:p>
        </p:txBody>
      </p:sp>
      <p:sp>
        <p:nvSpPr>
          <p:cNvPr id="395" name="Google Shape;395;p64"/>
          <p:cNvSpPr txBox="1">
            <a:spLocks noGrp="1"/>
          </p:cNvSpPr>
          <p:nvPr>
            <p:ph type="body" idx="1"/>
          </p:nvPr>
        </p:nvSpPr>
        <p:spPr>
          <a:xfrm>
            <a:off x="311700" y="1229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screen sizes and resolutions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Performance: make your apps responsive and smooth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Security: keep source code and user data safe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Compatibility: run well on older platform versions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Marketing: understand the market and your users </a:t>
            </a:r>
            <a:br>
              <a:rPr lang="en"/>
            </a:br>
            <a:r>
              <a:rPr lang="en"/>
              <a:t>(Hint: It doesn't have to be expensive, but it can be.)</a:t>
            </a:r>
            <a:endParaRPr/>
          </a:p>
        </p:txBody>
      </p:sp>
      <p:sp>
        <p:nvSpPr>
          <p:cNvPr id="396" name="Google Shape;396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App building blocks</a:t>
            </a:r>
            <a:endParaRPr/>
          </a:p>
        </p:txBody>
      </p:sp>
      <p:sp>
        <p:nvSpPr>
          <p:cNvPr id="402" name="Google Shape;402;p65"/>
          <p:cNvSpPr txBox="1">
            <a:spLocks noGrp="1"/>
          </p:cNvSpPr>
          <p:nvPr>
            <p:ph type="body" idx="1"/>
          </p:nvPr>
        </p:nvSpPr>
        <p:spPr>
          <a:xfrm>
            <a:off x="311700" y="1253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Resources: layouts, images, strings, colors as XML and media files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Components: activities, services, and helper classes as Java code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Manifest: information about app for the runtime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Build configuration: APK versions in Gradle config files</a:t>
            </a:r>
            <a:endParaRPr/>
          </a:p>
        </p:txBody>
      </p:sp>
      <p:sp>
        <p:nvSpPr>
          <p:cNvPr id="403" name="Google Shape;403;p6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21" name="Google Shape;221;p41"/>
          <p:cNvSpPr txBox="1"/>
          <p:nvPr/>
        </p:nvSpPr>
        <p:spPr>
          <a:xfrm>
            <a:off x="311700" y="778199"/>
            <a:ext cx="8520600" cy="18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 dirty="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200" b="1" dirty="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406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42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398800" cy="30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 is an ecosystem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 platform architecture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V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ersions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hallenges of Android app development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 fundamentals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28" name="Google Shape;228;p4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26100" y="239599"/>
            <a:ext cx="4815475" cy="159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Ecosystem</a:t>
            </a:r>
            <a:endParaRPr/>
          </a:p>
        </p:txBody>
      </p:sp>
      <p:sp>
        <p:nvSpPr>
          <p:cNvPr id="235" name="Google Shape;235;p4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Android?</a:t>
            </a:r>
            <a:endParaRPr/>
          </a:p>
        </p:txBody>
      </p:sp>
      <p:sp>
        <p:nvSpPr>
          <p:cNvPr id="241" name="Google Shape;241;p4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Mobile operating system based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Linux kernel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Interface for touch screens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over 80%</a:t>
            </a:r>
            <a:r>
              <a:rPr lang="en"/>
              <a:t> of all smartphones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Powers devices such as watches, TVs, and cars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 2 Million Android apps in Google Play store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Highly customizable for devices / by vendors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 source</a:t>
            </a:r>
            <a:endParaRPr/>
          </a:p>
        </p:txBody>
      </p:sp>
      <p:sp>
        <p:nvSpPr>
          <p:cNvPr id="242" name="Google Shape;242;p4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user interaction</a:t>
            </a:r>
            <a:endParaRPr/>
          </a:p>
        </p:txBody>
      </p:sp>
      <p:sp>
        <p:nvSpPr>
          <p:cNvPr id="248" name="Google Shape;248;p45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Touch gestures: swiping, tapping, pinching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keyboard for characters, numbers, and emoji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Support for Bluetooth, USB controllers and peripherals</a:t>
            </a:r>
            <a:endParaRPr sz="2400"/>
          </a:p>
        </p:txBody>
      </p:sp>
      <p:sp>
        <p:nvSpPr>
          <p:cNvPr id="249" name="Google Shape;249;p4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and sensors</a:t>
            </a:r>
            <a:endParaRPr/>
          </a:p>
        </p:txBody>
      </p:sp>
      <p:sp>
        <p:nvSpPr>
          <p:cNvPr id="255" name="Google Shape;255;p46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Sensors can discover user action and respond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Device contents rotate as needed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Walking adjusts position on map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Tilting steers a virtual car or controls a physical toy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Moving too fast disables game interactions</a:t>
            </a:r>
            <a:endParaRPr sz="2400"/>
          </a:p>
        </p:txBody>
      </p:sp>
      <p:sp>
        <p:nvSpPr>
          <p:cNvPr id="256" name="Google Shape;256;p4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home screen</a:t>
            </a:r>
            <a:endParaRPr/>
          </a:p>
        </p:txBody>
      </p:sp>
      <p:sp>
        <p:nvSpPr>
          <p:cNvPr id="262" name="Google Shape;262;p47"/>
          <p:cNvSpPr txBox="1">
            <a:spLocks noGrp="1"/>
          </p:cNvSpPr>
          <p:nvPr>
            <p:ph type="body" idx="1"/>
          </p:nvPr>
        </p:nvSpPr>
        <p:spPr>
          <a:xfrm>
            <a:off x="674100" y="1086350"/>
            <a:ext cx="8158200" cy="3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 icons for apps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Self-updating widgets for live content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multiple pages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Folders to organize apps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"OK Google"</a:t>
            </a:r>
            <a:endParaRPr/>
          </a:p>
        </p:txBody>
      </p:sp>
      <p:sp>
        <p:nvSpPr>
          <p:cNvPr id="263" name="Google Shape;263;p4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64" name="Google Shape;2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600" y="1147700"/>
            <a:ext cx="1593200" cy="32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 examples</a:t>
            </a:r>
            <a:endParaRPr/>
          </a:p>
        </p:txBody>
      </p:sp>
      <p:sp>
        <p:nvSpPr>
          <p:cNvPr id="270" name="Google Shape;270;p4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71" name="Google Shape;271;p48"/>
          <p:cNvGrpSpPr/>
          <p:nvPr/>
        </p:nvGrpSpPr>
        <p:grpSpPr>
          <a:xfrm>
            <a:off x="557492" y="1163376"/>
            <a:ext cx="1617000" cy="2890775"/>
            <a:chOff x="2640475" y="1166675"/>
            <a:chExt cx="1617000" cy="2890775"/>
          </a:xfrm>
        </p:grpSpPr>
        <p:pic>
          <p:nvPicPr>
            <p:cNvPr id="272" name="Google Shape;272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31621" y="1166675"/>
              <a:ext cx="1434675" cy="2524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48"/>
            <p:cNvSpPr txBox="1"/>
            <p:nvPr/>
          </p:nvSpPr>
          <p:spPr>
            <a:xfrm>
              <a:off x="2640475" y="3615250"/>
              <a:ext cx="1617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Pandora</a:t>
              </a:r>
              <a:endParaRPr sz="2400"/>
            </a:p>
          </p:txBody>
        </p:sp>
      </p:grpSp>
      <p:grpSp>
        <p:nvGrpSpPr>
          <p:cNvPr id="274" name="Google Shape;274;p48"/>
          <p:cNvGrpSpPr/>
          <p:nvPr/>
        </p:nvGrpSpPr>
        <p:grpSpPr>
          <a:xfrm>
            <a:off x="3564083" y="1163376"/>
            <a:ext cx="2045100" cy="2930156"/>
            <a:chOff x="4568104" y="1268075"/>
            <a:chExt cx="2045100" cy="2930156"/>
          </a:xfrm>
        </p:grpSpPr>
        <p:pic>
          <p:nvPicPr>
            <p:cNvPr id="275" name="Google Shape;275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74374" y="1268075"/>
              <a:ext cx="1531025" cy="2567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48"/>
            <p:cNvSpPr txBox="1"/>
            <p:nvPr/>
          </p:nvSpPr>
          <p:spPr>
            <a:xfrm>
              <a:off x="4568104" y="3756031"/>
              <a:ext cx="20451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Pokemon GO</a:t>
              </a:r>
              <a:endParaRPr sz="2400"/>
            </a:p>
          </p:txBody>
        </p:sp>
      </p:grpSp>
      <p:grpSp>
        <p:nvGrpSpPr>
          <p:cNvPr id="277" name="Google Shape;277;p48"/>
          <p:cNvGrpSpPr/>
          <p:nvPr/>
        </p:nvGrpSpPr>
        <p:grpSpPr>
          <a:xfrm>
            <a:off x="6998775" y="1163376"/>
            <a:ext cx="1979700" cy="3128924"/>
            <a:chOff x="6922575" y="1059016"/>
            <a:chExt cx="1979700" cy="3128924"/>
          </a:xfrm>
        </p:grpSpPr>
        <p:pic>
          <p:nvPicPr>
            <p:cNvPr id="278" name="Google Shape;278;p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95327" y="1059016"/>
              <a:ext cx="1301550" cy="26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48"/>
            <p:cNvSpPr txBox="1"/>
            <p:nvPr/>
          </p:nvSpPr>
          <p:spPr>
            <a:xfrm>
              <a:off x="6922575" y="3615239"/>
              <a:ext cx="1979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Facebook</a:t>
              </a:r>
              <a:br>
                <a:rPr lang="en" sz="2400"/>
              </a:br>
              <a:r>
                <a:rPr lang="en" sz="2400"/>
                <a:t>Messenger</a:t>
              </a:r>
              <a:endParaRPr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E22A5FA3A2044CB9CD88DCBEA97603" ma:contentTypeVersion="13" ma:contentTypeDescription="Create a new document." ma:contentTypeScope="" ma:versionID="8bed720c1d94978318d9d7cd216c6cdd">
  <xsd:schema xmlns:xsd="http://www.w3.org/2001/XMLSchema" xmlns:xs="http://www.w3.org/2001/XMLSchema" xmlns:p="http://schemas.microsoft.com/office/2006/metadata/properties" xmlns:ns2="9a780629-4d19-4bb9-9056-9a589cd4d271" xmlns:ns3="6de439ce-b7a3-4fe1-9235-7bacf5677901" targetNamespace="http://schemas.microsoft.com/office/2006/metadata/properties" ma:root="true" ma:fieldsID="d1e6fd8c7da481a3d2be388127b355c0" ns2:_="" ns3:_="">
    <xsd:import namespace="9a780629-4d19-4bb9-9056-9a589cd4d271"/>
    <xsd:import namespace="6de439ce-b7a3-4fe1-9235-7bacf56779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80629-4d19-4bb9-9056-9a589cd4d2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0475df7c-731a-48f9-b587-d0ce67fd34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e439ce-b7a3-4fe1-9235-7bacf567790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20bbd5-5dd0-4cc5-8ff1-a93b22e2889e}" ma:internalName="TaxCatchAll" ma:showField="CatchAllData" ma:web="6de439ce-b7a3-4fe1-9235-7bacf567790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de439ce-b7a3-4fe1-9235-7bacf5677901" xsi:nil="true"/>
    <lcf76f155ced4ddcb4097134ff3c332f xmlns="9a780629-4d19-4bb9-9056-9a589cd4d27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D7C2A4-F1C0-4B78-AF77-2334DA1AF9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780629-4d19-4bb9-9056-9a589cd4d271"/>
    <ds:schemaRef ds:uri="6de439ce-b7a3-4fe1-9235-7bacf56779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7B87A3-95A2-4481-8914-867B898F7A1E}">
  <ds:schemaRefs>
    <ds:schemaRef ds:uri="6de439ce-b7a3-4fe1-9235-7bacf5677901"/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9a780629-4d19-4bb9-9056-9a589cd4d271"/>
  </ds:schemaRefs>
</ds:datastoreItem>
</file>

<file path=customXml/itemProps3.xml><?xml version="1.0" encoding="utf-8"?>
<ds:datastoreItem xmlns:ds="http://schemas.openxmlformats.org/officeDocument/2006/customXml" ds:itemID="{8FEC006A-9D65-4C54-8094-FE73CF812F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748</Words>
  <Application>Microsoft Office PowerPoint</Application>
  <PresentationFormat>On-screen Show (16:9)</PresentationFormat>
  <Paragraphs>191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Roboto</vt:lpstr>
      <vt:lpstr>Arial</vt:lpstr>
      <vt:lpstr>GDT master</vt:lpstr>
      <vt:lpstr>INTRODUCTION TO ANDROID</vt:lpstr>
      <vt:lpstr>PowerPoint Presentation</vt:lpstr>
      <vt:lpstr>Contents</vt:lpstr>
      <vt:lpstr>Android Ecosystem</vt:lpstr>
      <vt:lpstr>What is Android?</vt:lpstr>
      <vt:lpstr>Android user interaction</vt:lpstr>
      <vt:lpstr>Android and sensors</vt:lpstr>
      <vt:lpstr>Android home screen</vt:lpstr>
      <vt:lpstr>Android app examples</vt:lpstr>
      <vt:lpstr>Android Software Developer Kit (SDK)</vt:lpstr>
      <vt:lpstr>Android Studio</vt:lpstr>
      <vt:lpstr>Google Play store</vt:lpstr>
      <vt:lpstr>Android Platform Architecture</vt:lpstr>
      <vt:lpstr>Android stack</vt:lpstr>
      <vt:lpstr>System and user apps</vt:lpstr>
      <vt:lpstr>Java API Framework</vt:lpstr>
      <vt:lpstr>Android runtime</vt:lpstr>
      <vt:lpstr>C/C++ libraries</vt:lpstr>
      <vt:lpstr>Hardware Abstraction Layer (HAL)</vt:lpstr>
      <vt:lpstr>Linux Kernel</vt:lpstr>
      <vt:lpstr>Older Android versions</vt:lpstr>
      <vt:lpstr>Newer Android versions</vt:lpstr>
      <vt:lpstr>App Development </vt:lpstr>
      <vt:lpstr>What is an Android app?</vt:lpstr>
      <vt:lpstr>Challenges of Android development</vt:lpstr>
      <vt:lpstr>App building blocks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first app</dc:title>
  <cp:lastModifiedBy>John Ivan C. Maurat</cp:lastModifiedBy>
  <cp:revision>3</cp:revision>
  <dcterms:modified xsi:type="dcterms:W3CDTF">2023-12-04T07:22:25Z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0x0101000BE22A5FA3A2044CB9CD88DCBEA97603</vt:lpwstr>
  </property>
  <property fmtid="{D5CDD505-2E9C-101B-9397-08002B2CF9AE}" pid="3" name="MediaServiceImageTags">
    <vt:lpwstr/>
  </property>
</Properties>
</file>