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4"/>
    <p:sldMasterId id="2147483697" r:id="rId5"/>
    <p:sldMasterId id="2147483698" r:id="rId6"/>
    <p:sldMasterId id="2147483699" r:id="rId7"/>
  </p:sldMasterIdLst>
  <p:notesMasterIdLst>
    <p:notesMasterId r:id="rId55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56"/>
      <p:bold r:id="rId57"/>
      <p:italic r:id="rId58"/>
      <p:boldItalic r:id="rId59"/>
    </p:embeddedFont>
    <p:embeddedFont>
      <p:font typeface="Roboto" panose="02000000000000000000" pitchFamily="2" charset="0"/>
      <p:regular r:id="rId60"/>
      <p:bold r:id="rId61"/>
      <p:italic r:id="rId62"/>
      <p:boldItalic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71EE33-573B-423D-8153-F3878124C588}" v="6" dt="2024-01-17T14:34:48.4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1"/>
  </p:normalViewPr>
  <p:slideViewPr>
    <p:cSldViewPr snapToGrid="0">
      <p:cViewPr varScale="1">
        <p:scale>
          <a:sx n="147" d="100"/>
          <a:sy n="147" d="100"/>
        </p:scale>
        <p:origin x="6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font" Target="fonts/font8.fntdata"/><Relationship Id="rId68" Type="http://schemas.microsoft.com/office/2016/11/relationships/changesInfo" Target="changesInfos/changesInfo1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font" Target="fonts/font3.fntdata"/><Relationship Id="rId66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61" Type="http://schemas.openxmlformats.org/officeDocument/2006/relationships/font" Target="fonts/font6.fntdata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font" Target="fonts/font1.fntdata"/><Relationship Id="rId64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font" Target="fonts/font4.fntdata"/><Relationship Id="rId67" Type="http://schemas.openxmlformats.org/officeDocument/2006/relationships/tableStyles" Target="tableStyles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font" Target="fonts/font2.fntdata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font" Target="fonts/font5.fntdata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na Lyn P. Lopez" userId="S::dplopez@national-u.edu.ph::d2ebdca6-9425-4510-aae9-6a5b56663cb9" providerId="AD" clId="Web-{3D71EE33-573B-423D-8153-F3878124C588}"/>
    <pc:docChg chg="modSld">
      <pc:chgData name="Donna Lyn P. Lopez" userId="S::dplopez@national-u.edu.ph::d2ebdca6-9425-4510-aae9-6a5b56663cb9" providerId="AD" clId="Web-{3D71EE33-573B-423D-8153-F3878124C588}" dt="2024-01-17T14:34:48.469" v="5"/>
      <pc:docMkLst>
        <pc:docMk/>
      </pc:docMkLst>
      <pc:sldChg chg="delSp">
        <pc:chgData name="Donna Lyn P. Lopez" userId="S::dplopez@national-u.edu.ph::d2ebdca6-9425-4510-aae9-6a5b56663cb9" providerId="AD" clId="Web-{3D71EE33-573B-423D-8153-F3878124C588}" dt="2024-01-17T13:44:41.192" v="0"/>
        <pc:sldMkLst>
          <pc:docMk/>
          <pc:sldMk cId="0" sldId="262"/>
        </pc:sldMkLst>
        <pc:spChg chg="del">
          <ac:chgData name="Donna Lyn P. Lopez" userId="S::dplopez@national-u.edu.ph::d2ebdca6-9425-4510-aae9-6a5b56663cb9" providerId="AD" clId="Web-{3D71EE33-573B-423D-8153-F3878124C588}" dt="2024-01-17T13:44:41.192" v="0"/>
          <ac:spMkLst>
            <pc:docMk/>
            <pc:sldMk cId="0" sldId="262"/>
            <ac:spMk id="320" creationId="{00000000-0000-0000-0000-000000000000}"/>
          </ac:spMkLst>
        </pc:spChg>
      </pc:sldChg>
      <pc:sldChg chg="modSp">
        <pc:chgData name="Donna Lyn P. Lopez" userId="S::dplopez@national-u.edu.ph::d2ebdca6-9425-4510-aae9-6a5b56663cb9" providerId="AD" clId="Web-{3D71EE33-573B-423D-8153-F3878124C588}" dt="2024-01-17T14:07:20.333" v="3" actId="20577"/>
        <pc:sldMkLst>
          <pc:docMk/>
          <pc:sldMk cId="0" sldId="274"/>
        </pc:sldMkLst>
        <pc:spChg chg="mod">
          <ac:chgData name="Donna Lyn P. Lopez" userId="S::dplopez@national-u.edu.ph::d2ebdca6-9425-4510-aae9-6a5b56663cb9" providerId="AD" clId="Web-{3D71EE33-573B-423D-8153-F3878124C588}" dt="2024-01-17T14:07:20.333" v="3" actId="20577"/>
          <ac:spMkLst>
            <pc:docMk/>
            <pc:sldMk cId="0" sldId="274"/>
            <ac:spMk id="415" creationId="{00000000-0000-0000-0000-000000000000}"/>
          </ac:spMkLst>
        </pc:spChg>
      </pc:sldChg>
      <pc:sldChg chg="delSp">
        <pc:chgData name="Donna Lyn P. Lopez" userId="S::dplopez@national-u.edu.ph::d2ebdca6-9425-4510-aae9-6a5b56663cb9" providerId="AD" clId="Web-{3D71EE33-573B-423D-8153-F3878124C588}" dt="2024-01-17T14:34:48.469" v="5"/>
        <pc:sldMkLst>
          <pc:docMk/>
          <pc:sldMk cId="0" sldId="302"/>
        </pc:sldMkLst>
        <pc:spChg chg="del">
          <ac:chgData name="Donna Lyn P. Lopez" userId="S::dplopez@national-u.edu.ph::d2ebdca6-9425-4510-aae9-6a5b56663cb9" providerId="AD" clId="Web-{3D71EE33-573B-423D-8153-F3878124C588}" dt="2024-01-17T14:34:48.469" v="5"/>
          <ac:spMkLst>
            <pc:docMk/>
            <pc:sldMk cId="0" sldId="302"/>
            <ac:spMk id="660" creationId="{00000000-0000-0000-0000-000000000000}"/>
          </ac:spMkLst>
        </pc:spChg>
        <pc:spChg chg="del">
          <ac:chgData name="Donna Lyn P. Lopez" userId="S::dplopez@national-u.edu.ph::d2ebdca6-9425-4510-aae9-6a5b56663cb9" providerId="AD" clId="Web-{3D71EE33-573B-423D-8153-F3878124C588}" dt="2024-01-17T14:34:45.797" v="4"/>
          <ac:spMkLst>
            <pc:docMk/>
            <pc:sldMk cId="0" sldId="302"/>
            <ac:spMk id="6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804ee73ec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804ee73ec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16e4ee7f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16e4ee7f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68369f895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68369f895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68369f89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68369f89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804ee73ec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804ee73ec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68369f89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68369f89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804ee73ec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804ee73ec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16e4ee7f0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16e4ee7f0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16e4ee7f0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16e4ee7f0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804ee73ec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804ee73ec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804ee73ec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804ee73ec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955bcc6cf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955bcc6cf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68369f895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68369f895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955bcc6cf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955bcc6cf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81baec3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81baec30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955bcc6c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955bcc6cf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77ece517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77ece517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68369f895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68369f895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77ece517f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77ece517f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804ee73ec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804ee73ec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68369f895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68369f895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77ece517f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77ece517f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68369f89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68369f89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68369f895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68369f895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68369f895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168369f895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77ece517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77ece517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804ee73ec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804ee73ec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804ee73ec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804ee73ec_0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804ee73ec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1804ee73ec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68369f895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68369f895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955bcc6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955bcc6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16e4ee7f0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16e4ee7f0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955bcc6c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955bcc6c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955a0ae84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1955a0ae84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 is left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955a0ae84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1955a0ae84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 is left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177ece517f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177ece517f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1955bcc6cf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1955bcc6cf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804ee73e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804ee73e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804ee73e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804ee73ec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1804ee73e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1804ee73e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623af889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623af889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804ee73ec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804ee73ec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7047195a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7047195a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7047195a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7047195a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68369f89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68369f89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2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5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5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2" name="Google Shape;152;p2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3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0" name="Google Shape;160;p31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1" name="Google Shape;161;p3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3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marL="914400" lvl="1" indent="-355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0" name="Google Shape;170;p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1" name="Google Shape;171;p3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4" name="Google Shape;174;p3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3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8" name="Google Shape;178;p3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9" name="Google Shape;179;p3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0" name="Google Shape;180;p3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83" name="Google Shape;183;p3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6" name="Google Shape;186;p3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7" name="Google Shape;187;p3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8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3" name="Google Shape;193;p38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4" name="Google Shape;194;p38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95" name="Google Shape;195;p38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>
            <a:spLocks noGrp="1"/>
          </p:cNvSpPr>
          <p:nvPr>
            <p:ph type="sldNum" idx="4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2" name="Google Shape;212;p41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3" name="Google Shape;213;p4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6" name="Google Shape;216;p4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4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4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21" name="Google Shape;221;p4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4" name="Google Shape;224;p44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5" name="Google Shape;225;p4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4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4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4" name="Google Shape;234;p4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5" name="Google Shape;235;p4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38" name="Google Shape;238;p4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42" name="Google Shape;242;p4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3" name="Google Shape;243;p4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4" name="Google Shape;244;p4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9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247" name="Google Shape;247;p4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5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1" name="Google Shape;251;p5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51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51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51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58" name="Google Shape;258;p51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59" name="Google Shape;259;p51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51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04" name="Google Shape;204;p4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content/Intent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eloper.android.com/guide/components/fundamentals.html#Components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app/Activity.html#startActivity(android.content.Intent)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app/Activity.html#startActivity(android.content.Intent)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os/Bundle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content/Intent.htm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content/Intent.html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app/Activity.html#startActivityForResult(android.content.Intent,%20int)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://developer.android.com/reference/android/content/Intent.html" TargetMode="External"/><Relationship Id="rId3" Type="http://schemas.openxmlformats.org/officeDocument/2006/relationships/hyperlink" Target="http://developer.android.com/guide/components/fundamentals.html" TargetMode="External"/><Relationship Id="rId7" Type="http://schemas.openxmlformats.org/officeDocument/2006/relationships/hyperlink" Target="http://developer.android.com/guide/components/intents-filters.html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://developer.android.com/reference/android/app/Activity.html" TargetMode="External"/><Relationship Id="rId5" Type="http://schemas.openxmlformats.org/officeDocument/2006/relationships/hyperlink" Target="http://developer.android.com/guide/components/activities.html" TargetMode="External"/><Relationship Id="rId4" Type="http://schemas.openxmlformats.org/officeDocument/2006/relationships/hyperlink" Target="http://developer.android.com/training/basics/firstapp/starting-activity.html" TargetMode="External"/><Relationship Id="rId9" Type="http://schemas.openxmlformats.org/officeDocument/2006/relationships/hyperlink" Target="https://developer.android.com/design/patterns/navigation.html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-developer-training.github.io/android-developer-fundamentals-course-concepts-v2/unit-1-get-started/lesson-2-activities-and-intents/2-1-c-activities-and-intents/2-1-c-activities-and-intents.html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codelabs.developers.google.com/codelabs/android-training-create-an-activity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71" name="Google Shape;271;p53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72" name="Google Shape;272;p53"/>
          <p:cNvSpPr txBox="1">
            <a:spLocks noGrp="1"/>
          </p:cNvSpPr>
          <p:nvPr>
            <p:ph type="title"/>
          </p:nvPr>
        </p:nvSpPr>
        <p:spPr>
          <a:xfrm>
            <a:off x="195700" y="1442886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Activities and Intents</a:t>
            </a:r>
            <a:endParaRPr/>
          </a:p>
        </p:txBody>
      </p:sp>
      <p:sp>
        <p:nvSpPr>
          <p:cNvPr id="273" name="Google Shape;273;p53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75" name="Google Shape;275;p53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Week 6-7</a:t>
            </a:r>
            <a:endParaRPr sz="2100" dirty="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2"/>
          <p:cNvSpPr txBox="1">
            <a:spLocks noGrp="1"/>
          </p:cNvSpPr>
          <p:nvPr>
            <p:ph type="title"/>
          </p:nvPr>
        </p:nvSpPr>
        <p:spPr>
          <a:xfrm>
            <a:off x="265500" y="15379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Activities</a:t>
            </a:r>
            <a:endParaRPr/>
          </a:p>
        </p:txBody>
      </p:sp>
      <p:sp>
        <p:nvSpPr>
          <p:cNvPr id="340" name="Google Shape;340;p6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new activities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6" name="Google Shape;346;p6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47" name="Google Shape;347;p6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Define layout in XML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Define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Java class 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extends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AppCompatActivity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Connect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with Layout 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Set content view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Declare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in the Android manifest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/>
              <a:t>Define layout in XML</a:t>
            </a:r>
            <a:endParaRPr/>
          </a:p>
        </p:txBody>
      </p:sp>
      <p:sp>
        <p:nvSpPr>
          <p:cNvPr id="353" name="Google Shape;353;p6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i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&lt;?</a:t>
            </a:r>
            <a:r>
              <a:rPr lang="en" sz="18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 version=</a:t>
            </a:r>
            <a:r>
              <a:rPr lang="en" sz="18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"1.0" </a:t>
            </a:r>
            <a:r>
              <a:rPr lang="en" sz="18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encoding=</a:t>
            </a:r>
            <a:r>
              <a:rPr lang="en" sz="18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"utf-8"</a:t>
            </a:r>
            <a:r>
              <a:rPr lang="en" sz="1800" i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?&gt;</a:t>
            </a:r>
            <a:endParaRPr sz="1800" i="1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RelativeLayout </a:t>
            </a:r>
            <a:endParaRPr sz="1800" b="1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xmlns:</a:t>
            </a:r>
            <a:r>
              <a:rPr lang="en" sz="1800" b="1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en" sz="18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"http://schemas.android.com/apk/res/android"</a:t>
            </a:r>
            <a:endParaRPr sz="1800" b="1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 b="1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en" sz="18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:layout_width=</a:t>
            </a:r>
            <a:r>
              <a:rPr lang="en" sz="18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"match_parent"</a:t>
            </a:r>
            <a:endParaRPr sz="1800" b="1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 b="1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en" sz="18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:layout_height=</a:t>
            </a:r>
            <a:r>
              <a:rPr lang="en" sz="18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"match_parent"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&lt;</a:t>
            </a:r>
            <a:r>
              <a:rPr lang="en" sz="18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TextView</a:t>
            </a:r>
            <a:endParaRPr sz="1800" b="1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800" b="1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en" sz="18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:layout_width=</a:t>
            </a:r>
            <a:r>
              <a:rPr lang="en" sz="18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"wrap_content"</a:t>
            </a:r>
            <a:endParaRPr sz="1800" b="1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800" b="1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en" sz="18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:layout_height=</a:t>
            </a:r>
            <a:r>
              <a:rPr lang="en" sz="18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"wrap_content"</a:t>
            </a:r>
            <a:endParaRPr sz="1800" b="1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800" b="1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en" sz="18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:text=</a:t>
            </a:r>
            <a:r>
              <a:rPr lang="en" sz="18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"Let's Shop for Food!"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8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RelativeLayout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4" name="Google Shape;354;p6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Define Activity Java class</a:t>
            </a:r>
            <a:endParaRPr/>
          </a:p>
        </p:txBody>
      </p:sp>
      <p:sp>
        <p:nvSpPr>
          <p:cNvPr id="360" name="Google Shape;360;p65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MainActivity </a:t>
            </a: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extends AppCompatActivity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protected void onCreate(Bundle savedInstanceState)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super.onCreate(savedInstanceState);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1" name="Google Shape;361;p6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Connect activity with layout</a:t>
            </a:r>
            <a:endParaRPr/>
          </a:p>
        </p:txBody>
      </p:sp>
      <p:sp>
        <p:nvSpPr>
          <p:cNvPr id="367" name="Google Shape;367;p66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MainActivity extends AppCompatActivity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protected void onCreate(Bundle savedInstanceState)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super.onCreate(savedInstanceState);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b="1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setContentView(R.layout.activity_main);</a:t>
            </a:r>
            <a:endParaRPr b="1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8" name="Google Shape;368;p6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69" name="Google Shape;369;p66"/>
          <p:cNvSpPr txBox="1"/>
          <p:nvPr/>
        </p:nvSpPr>
        <p:spPr>
          <a:xfrm>
            <a:off x="5115300" y="3781225"/>
            <a:ext cx="20679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in this XML file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Google Shape;370;p66"/>
          <p:cNvSpPr txBox="1"/>
          <p:nvPr/>
        </p:nvSpPr>
        <p:spPr>
          <a:xfrm>
            <a:off x="4132425" y="3781225"/>
            <a:ext cx="12078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is layout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1" name="Google Shape;371;p66"/>
          <p:cNvSpPr txBox="1"/>
          <p:nvPr/>
        </p:nvSpPr>
        <p:spPr>
          <a:xfrm>
            <a:off x="2984700" y="3781225"/>
            <a:ext cx="13422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Resource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66"/>
          <p:cNvSpPr/>
          <p:nvPr/>
        </p:nvSpPr>
        <p:spPr>
          <a:xfrm>
            <a:off x="3776700" y="3613550"/>
            <a:ext cx="97875" cy="293650"/>
          </a:xfrm>
          <a:custGeom>
            <a:avLst/>
            <a:gdLst/>
            <a:ahLst/>
            <a:cxnLst/>
            <a:rect l="l" t="t" r="r" b="b"/>
            <a:pathLst>
              <a:path w="3915" h="11746" extrusionOk="0">
                <a:moveTo>
                  <a:pt x="0" y="11746"/>
                </a:moveTo>
                <a:cubicBezTo>
                  <a:pt x="2047" y="8163"/>
                  <a:pt x="3915" y="4127"/>
                  <a:pt x="3915" y="0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3" name="Google Shape;373;p66"/>
          <p:cNvSpPr/>
          <p:nvPr/>
        </p:nvSpPr>
        <p:spPr>
          <a:xfrm>
            <a:off x="4673975" y="3605400"/>
            <a:ext cx="16300" cy="269175"/>
          </a:xfrm>
          <a:custGeom>
            <a:avLst/>
            <a:gdLst/>
            <a:ahLst/>
            <a:cxnLst/>
            <a:rect l="l" t="t" r="r" b="b"/>
            <a:pathLst>
              <a:path w="652" h="10767" extrusionOk="0">
                <a:moveTo>
                  <a:pt x="652" y="10767"/>
                </a:moveTo>
                <a:cubicBezTo>
                  <a:pt x="61" y="7220"/>
                  <a:pt x="0" y="3596"/>
                  <a:pt x="0" y="0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4" name="Google Shape;374;p66"/>
          <p:cNvSpPr/>
          <p:nvPr/>
        </p:nvSpPr>
        <p:spPr>
          <a:xfrm>
            <a:off x="5807775" y="3572775"/>
            <a:ext cx="326300" cy="285475"/>
          </a:xfrm>
          <a:custGeom>
            <a:avLst/>
            <a:gdLst/>
            <a:ahLst/>
            <a:cxnLst/>
            <a:rect l="l" t="t" r="r" b="b"/>
            <a:pathLst>
              <a:path w="13052" h="11419" extrusionOk="0">
                <a:moveTo>
                  <a:pt x="0" y="11419"/>
                </a:moveTo>
                <a:cubicBezTo>
                  <a:pt x="2586" y="6249"/>
                  <a:pt x="11221" y="5483"/>
                  <a:pt x="13052" y="0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Declare activity in Android manifest</a:t>
            </a:r>
            <a:endParaRPr/>
          </a:p>
        </p:txBody>
      </p:sp>
      <p:sp>
        <p:nvSpPr>
          <p:cNvPr id="380" name="Google Shape;380;p6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&lt;activity android:name=".MainActivity"&gt;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1" name="Google Shape;381;p6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Declare main activity in manifest</a:t>
            </a:r>
            <a:endParaRPr/>
          </a:p>
        </p:txBody>
      </p:sp>
      <p:sp>
        <p:nvSpPr>
          <p:cNvPr id="387" name="Google Shape;387;p6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MainActivity</a:t>
            </a:r>
            <a:r>
              <a:rPr lang="en"/>
              <a:t> needs to include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intent-filter</a:t>
            </a:r>
            <a:r>
              <a:rPr lang="en"/>
              <a:t> to start from launcher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&lt;activity android:name=".MainActivity"&gt;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 b="1"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endParaRPr sz="17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 b="1">
                <a:latin typeface="Consolas"/>
                <a:ea typeface="Consolas"/>
                <a:cs typeface="Consolas"/>
                <a:sym typeface="Consolas"/>
              </a:rPr>
              <a:t>       &lt;action android:name="android.intent.action.MAIN" /&gt;</a:t>
            </a:r>
            <a:endParaRPr sz="17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 b="1">
                <a:latin typeface="Consolas"/>
                <a:ea typeface="Consolas"/>
                <a:cs typeface="Consolas"/>
                <a:sym typeface="Consolas"/>
              </a:rPr>
              <a:t>       &lt;category android:name="android.intent.category.LAUNCHER" /&gt;</a:t>
            </a:r>
            <a:endParaRPr sz="17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 b="1">
                <a:latin typeface="Consolas"/>
                <a:ea typeface="Consolas"/>
                <a:cs typeface="Consolas"/>
                <a:sym typeface="Consolas"/>
              </a:rPr>
              <a:t>   &lt;/intent-filter&gt;</a:t>
            </a:r>
            <a:endParaRPr sz="17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&lt;/activity&gt;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8" name="Google Shape;388;p6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Intents</a:t>
            </a:r>
            <a:endParaRPr/>
          </a:p>
        </p:txBody>
      </p:sp>
      <p:sp>
        <p:nvSpPr>
          <p:cNvPr id="394" name="Google Shape;394;p6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7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an intent?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0" name="Google Shape;400;p7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401" name="Google Shape;401;p7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/>
              <a:t> is a description of an operation to be performed.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Intent</a:t>
            </a:r>
            <a:r>
              <a:rPr lang="en"/>
              <a:t> is an object used to request an action from another </a:t>
            </a:r>
            <a:r>
              <a:rPr lang="en" u="sng">
                <a:solidFill>
                  <a:schemeClr val="hlink"/>
                </a:solidFill>
                <a:hlinkClick r:id="rId4"/>
              </a:rPr>
              <a:t>app component</a:t>
            </a:r>
            <a:r>
              <a:rPr lang="en"/>
              <a:t> via the Android system.  </a:t>
            </a:r>
            <a:endParaRPr/>
          </a:p>
        </p:txBody>
      </p:sp>
      <p:sp>
        <p:nvSpPr>
          <p:cNvPr id="402" name="Google Shape;402;p70"/>
          <p:cNvSpPr/>
          <p:nvPr/>
        </p:nvSpPr>
        <p:spPr>
          <a:xfrm>
            <a:off x="2322062" y="3143954"/>
            <a:ext cx="18897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App component</a:t>
            </a:r>
            <a:endParaRPr sz="1800"/>
          </a:p>
        </p:txBody>
      </p:sp>
      <p:sp>
        <p:nvSpPr>
          <p:cNvPr id="403" name="Google Shape;403;p70"/>
          <p:cNvSpPr/>
          <p:nvPr/>
        </p:nvSpPr>
        <p:spPr>
          <a:xfrm>
            <a:off x="339099" y="3143950"/>
            <a:ext cx="13890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Originator</a:t>
            </a:r>
            <a:endParaRPr sz="1800"/>
          </a:p>
        </p:txBody>
      </p:sp>
      <p:sp>
        <p:nvSpPr>
          <p:cNvPr id="404" name="Google Shape;404;p70"/>
          <p:cNvSpPr/>
          <p:nvPr/>
        </p:nvSpPr>
        <p:spPr>
          <a:xfrm>
            <a:off x="935475" y="3575750"/>
            <a:ext cx="378725" cy="646925"/>
          </a:xfrm>
          <a:custGeom>
            <a:avLst/>
            <a:gdLst/>
            <a:ahLst/>
            <a:cxnLst/>
            <a:rect l="l" t="t" r="r" b="b"/>
            <a:pathLst>
              <a:path w="15149" h="25877" extrusionOk="0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5" name="Google Shape;405;p70"/>
          <p:cNvSpPr txBox="1"/>
          <p:nvPr/>
        </p:nvSpPr>
        <p:spPr>
          <a:xfrm>
            <a:off x="588400" y="3591875"/>
            <a:ext cx="10335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Intent</a:t>
            </a:r>
            <a:endParaRPr sz="1800"/>
          </a:p>
        </p:txBody>
      </p:sp>
      <p:sp>
        <p:nvSpPr>
          <p:cNvPr id="406" name="Google Shape;406;p70"/>
          <p:cNvSpPr/>
          <p:nvPr/>
        </p:nvSpPr>
        <p:spPr>
          <a:xfrm>
            <a:off x="2028500" y="3583925"/>
            <a:ext cx="717825" cy="636225"/>
          </a:xfrm>
          <a:custGeom>
            <a:avLst/>
            <a:gdLst/>
            <a:ahLst/>
            <a:cxnLst/>
            <a:rect l="l" t="t" r="r" b="b"/>
            <a:pathLst>
              <a:path w="28713" h="25449" extrusionOk="0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7" name="Google Shape;407;p70"/>
          <p:cNvSpPr txBox="1"/>
          <p:nvPr/>
        </p:nvSpPr>
        <p:spPr>
          <a:xfrm>
            <a:off x="2288050" y="3591875"/>
            <a:ext cx="11163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Action</a:t>
            </a:r>
            <a:endParaRPr sz="1800"/>
          </a:p>
        </p:txBody>
      </p:sp>
      <p:sp>
        <p:nvSpPr>
          <p:cNvPr id="408" name="Google Shape;408;p70"/>
          <p:cNvSpPr/>
          <p:nvPr/>
        </p:nvSpPr>
        <p:spPr>
          <a:xfrm>
            <a:off x="1307200" y="4003800"/>
            <a:ext cx="1014900" cy="5328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Android System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7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can intents do?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4" name="Google Shape;414;p7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415" name="Google Shape;415;p71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Start an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A button click starts a new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dirty="0"/>
              <a:t> for text entry</a:t>
            </a:r>
            <a:endParaRPr dirty="0"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Clicking Share opens an app that allows you to post a photo</a:t>
            </a:r>
            <a:endParaRPr dirty="0"/>
          </a:p>
          <a:p>
            <a:pPr>
              <a:buChar char="●"/>
            </a:pPr>
            <a:r>
              <a:rPr lang="en" dirty="0"/>
              <a:t>Start a </a:t>
            </a:r>
            <a:r>
              <a:rPr lang="en" dirty="0">
                <a:latin typeface="Consolas"/>
              </a:rPr>
              <a:t>Service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Initiate downloading a file in the background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Deliver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Broadcast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The system informs everybody that the phone is now charging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4"/>
          <p:cNvSpPr txBox="1">
            <a:spLocks noGrp="1"/>
          </p:cNvSpPr>
          <p:nvPr>
            <p:ph type="ctrTitle"/>
          </p:nvPr>
        </p:nvSpPr>
        <p:spPr>
          <a:xfrm>
            <a:off x="311700" y="1874796"/>
            <a:ext cx="8520600" cy="8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2.1 Activities and Intents</a:t>
            </a:r>
            <a:endParaRPr/>
          </a:p>
        </p:txBody>
      </p:sp>
      <p:sp>
        <p:nvSpPr>
          <p:cNvPr id="281" name="Google Shape;281;p5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7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Explicit and implicit intents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1" name="Google Shape;421;p7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422" name="Google Shape;422;p72"/>
          <p:cNvSpPr txBox="1">
            <a:spLocks noGrp="1"/>
          </p:cNvSpPr>
          <p:nvPr>
            <p:ph type="body" idx="1"/>
          </p:nvPr>
        </p:nvSpPr>
        <p:spPr>
          <a:xfrm>
            <a:off x="311700" y="771475"/>
            <a:ext cx="8747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300" b="1"/>
              <a:t>Explicit Intent </a:t>
            </a:r>
            <a:endParaRPr sz="2300" b="1"/>
          </a:p>
          <a:p>
            <a:pPr marL="457200" lvl="0" indent="-374650" algn="l" rtl="0"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Starts a specific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Request tea with milk delivered by Nikita</a:t>
            </a:r>
            <a:endParaRPr sz="23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Main activity starts the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ViewShoppingCart</a:t>
            </a:r>
            <a:r>
              <a:rPr lang="en" sz="2300"/>
              <a:t>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300" b="1"/>
              <a:t>Implicit Intent </a:t>
            </a:r>
            <a:endParaRPr sz="2300" b="1"/>
          </a:p>
          <a:p>
            <a:pPr marL="457200" lvl="0" indent="-374650" algn="l" rtl="0"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Asks system to find an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300"/>
              <a:t> that can handle this request</a:t>
            </a:r>
            <a:endParaRPr sz="23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Find an open store that sells green tea</a:t>
            </a:r>
            <a:endParaRPr sz="23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Clicking Share opens a chooser with a list of apps </a:t>
            </a:r>
            <a:endParaRPr sz="23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3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7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 Activities</a:t>
            </a:r>
            <a:endParaRPr/>
          </a:p>
        </p:txBody>
      </p:sp>
      <p:sp>
        <p:nvSpPr>
          <p:cNvPr id="428" name="Google Shape;428;p7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an Activity with an explicit intent</a:t>
            </a:r>
            <a:endParaRPr/>
          </a:p>
        </p:txBody>
      </p:sp>
      <p:sp>
        <p:nvSpPr>
          <p:cNvPr id="434" name="Google Shape;434;p7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To start a specific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, use an explicit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Create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Intent intent = new Intent(this, ActivityName.class);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Use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/>
              <a:t> to start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startActivity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(intent);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5" name="Google Shape;435;p7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an Activity with implicit intent</a:t>
            </a:r>
            <a:endParaRPr/>
          </a:p>
        </p:txBody>
      </p:sp>
      <p:sp>
        <p:nvSpPr>
          <p:cNvPr id="441" name="Google Shape;441;p75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To ask Android to find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to handle your request, use an implicit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Create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Intent intent = new Intent(action, uri);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Use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/>
              <a:t> to start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startActivity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(intent);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2" name="Google Shape;442;p7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6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Implicit Intents - Examples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8" name="Google Shape;448;p7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449" name="Google Shape;449;p76"/>
          <p:cNvSpPr txBox="1"/>
          <p:nvPr/>
        </p:nvSpPr>
        <p:spPr>
          <a:xfrm>
            <a:off x="240750" y="984925"/>
            <a:ext cx="8612700" cy="3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Roboto"/>
                <a:ea typeface="Roboto"/>
                <a:cs typeface="Roboto"/>
                <a:sym typeface="Roboto"/>
              </a:rPr>
              <a:t>Show a web page</a:t>
            </a:r>
            <a:br>
              <a:rPr lang="en" sz="2400" b="1"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Uri uri = Uri.parse("http://www.google.com"); 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Intent it = new Intent(Intent.ACTION_VIEW,uri); 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startActivity(it);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Dial a phone number</a:t>
            </a:r>
            <a:br>
              <a:rPr lang="en" sz="2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Uri uri = Uri.parse("tel:8005551234");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it = new Intent(Intent.ACTION_DIAL, uri);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startActivity(it);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Activities Run</a:t>
            </a:r>
            <a:endParaRPr/>
          </a:p>
        </p:txBody>
      </p:sp>
      <p:sp>
        <p:nvSpPr>
          <p:cNvPr id="455" name="Google Shape;455;p7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All 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200"/>
              <a:t> instances are managed by the Android runtime</a:t>
            </a:r>
            <a:endParaRPr sz="2200"/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Started by an "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 sz="2200"/>
              <a:t>", a message to the Android runtime to run an activity</a:t>
            </a:r>
            <a:endParaRPr sz="22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7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457" name="Google Shape;457;p77"/>
          <p:cNvSpPr/>
          <p:nvPr/>
        </p:nvSpPr>
        <p:spPr>
          <a:xfrm>
            <a:off x="2398262" y="2839154"/>
            <a:ext cx="18897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MainActivity</a:t>
            </a:r>
            <a:br>
              <a:rPr lang="en" sz="1200"/>
            </a:br>
            <a:r>
              <a:rPr lang="en" sz="1200"/>
              <a:t>What do you want to do?</a:t>
            </a:r>
            <a:endParaRPr sz="1200"/>
          </a:p>
        </p:txBody>
      </p:sp>
      <p:sp>
        <p:nvSpPr>
          <p:cNvPr id="458" name="Google Shape;458;p77"/>
          <p:cNvSpPr/>
          <p:nvPr/>
        </p:nvSpPr>
        <p:spPr>
          <a:xfrm>
            <a:off x="4434850" y="2839150"/>
            <a:ext cx="19932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FoodListActivity</a:t>
            </a:r>
            <a:br>
              <a:rPr lang="en" sz="1200"/>
            </a:br>
            <a:r>
              <a:rPr lang="en" sz="1200"/>
              <a:t>Choose food items...Next</a:t>
            </a:r>
            <a:endParaRPr sz="1200"/>
          </a:p>
        </p:txBody>
      </p:sp>
      <p:sp>
        <p:nvSpPr>
          <p:cNvPr id="459" name="Google Shape;459;p77"/>
          <p:cNvSpPr/>
          <p:nvPr/>
        </p:nvSpPr>
        <p:spPr>
          <a:xfrm>
            <a:off x="6574955" y="2839144"/>
            <a:ext cx="18897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4242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OrderActivity</a:t>
            </a:r>
            <a:br>
              <a:rPr lang="en" sz="1200"/>
            </a:br>
            <a:r>
              <a:rPr lang="en" sz="1200"/>
              <a:t>Place order</a:t>
            </a:r>
            <a:endParaRPr sz="1200"/>
          </a:p>
        </p:txBody>
      </p:sp>
      <p:sp>
        <p:nvSpPr>
          <p:cNvPr id="460" name="Google Shape;460;p77"/>
          <p:cNvSpPr/>
          <p:nvPr/>
        </p:nvSpPr>
        <p:spPr>
          <a:xfrm>
            <a:off x="415304" y="2839150"/>
            <a:ext cx="11754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User clicks launcher icon</a:t>
            </a:r>
            <a:endParaRPr sz="1200"/>
          </a:p>
        </p:txBody>
      </p:sp>
      <p:sp>
        <p:nvSpPr>
          <p:cNvPr id="461" name="Google Shape;461;p77"/>
          <p:cNvSpPr/>
          <p:nvPr/>
        </p:nvSpPr>
        <p:spPr>
          <a:xfrm>
            <a:off x="1383402" y="3699000"/>
            <a:ext cx="721200" cy="426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Android System</a:t>
            </a:r>
            <a:endParaRPr sz="1200"/>
          </a:p>
        </p:txBody>
      </p:sp>
      <p:sp>
        <p:nvSpPr>
          <p:cNvPr id="462" name="Google Shape;462;p77"/>
          <p:cNvSpPr/>
          <p:nvPr/>
        </p:nvSpPr>
        <p:spPr>
          <a:xfrm>
            <a:off x="1011675" y="3270950"/>
            <a:ext cx="378725" cy="646925"/>
          </a:xfrm>
          <a:custGeom>
            <a:avLst/>
            <a:gdLst/>
            <a:ahLst/>
            <a:cxnLst/>
            <a:rect l="l" t="t" r="r" b="b"/>
            <a:pathLst>
              <a:path w="15149" h="25877" extrusionOk="0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3" name="Google Shape;463;p77"/>
          <p:cNvSpPr txBox="1"/>
          <p:nvPr/>
        </p:nvSpPr>
        <p:spPr>
          <a:xfrm>
            <a:off x="334725" y="3363275"/>
            <a:ext cx="17700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/>
              <a:t>: Start app </a:t>
            </a:r>
            <a:endParaRPr/>
          </a:p>
        </p:txBody>
      </p:sp>
      <p:sp>
        <p:nvSpPr>
          <p:cNvPr id="464" name="Google Shape;464;p77"/>
          <p:cNvSpPr/>
          <p:nvPr/>
        </p:nvSpPr>
        <p:spPr>
          <a:xfrm>
            <a:off x="2104700" y="3279125"/>
            <a:ext cx="717825" cy="636225"/>
          </a:xfrm>
          <a:custGeom>
            <a:avLst/>
            <a:gdLst/>
            <a:ahLst/>
            <a:cxnLst/>
            <a:rect l="l" t="t" r="r" b="b"/>
            <a:pathLst>
              <a:path w="28713" h="25449" extrusionOk="0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5" name="Google Shape;465;p77"/>
          <p:cNvSpPr txBox="1"/>
          <p:nvPr/>
        </p:nvSpPr>
        <p:spPr>
          <a:xfrm>
            <a:off x="2135650" y="3366063"/>
            <a:ext cx="11163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main activity</a:t>
            </a:r>
            <a:endParaRPr/>
          </a:p>
        </p:txBody>
      </p:sp>
      <p:sp>
        <p:nvSpPr>
          <p:cNvPr id="466" name="Google Shape;466;p77"/>
          <p:cNvSpPr/>
          <p:nvPr/>
        </p:nvSpPr>
        <p:spPr>
          <a:xfrm>
            <a:off x="3898002" y="3699000"/>
            <a:ext cx="721200" cy="426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Android System</a:t>
            </a:r>
            <a:endParaRPr sz="1200"/>
          </a:p>
        </p:txBody>
      </p:sp>
      <p:sp>
        <p:nvSpPr>
          <p:cNvPr id="467" name="Google Shape;467;p77"/>
          <p:cNvSpPr/>
          <p:nvPr/>
        </p:nvSpPr>
        <p:spPr>
          <a:xfrm>
            <a:off x="3526275" y="3270950"/>
            <a:ext cx="378725" cy="646925"/>
          </a:xfrm>
          <a:custGeom>
            <a:avLst/>
            <a:gdLst/>
            <a:ahLst/>
            <a:cxnLst/>
            <a:rect l="l" t="t" r="r" b="b"/>
            <a:pathLst>
              <a:path w="15149" h="25877" extrusionOk="0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8" name="Google Shape;468;p77"/>
          <p:cNvSpPr/>
          <p:nvPr/>
        </p:nvSpPr>
        <p:spPr>
          <a:xfrm>
            <a:off x="4619300" y="3279125"/>
            <a:ext cx="717825" cy="636225"/>
          </a:xfrm>
          <a:custGeom>
            <a:avLst/>
            <a:gdLst/>
            <a:ahLst/>
            <a:cxnLst/>
            <a:rect l="l" t="t" r="r" b="b"/>
            <a:pathLst>
              <a:path w="28713" h="25449" extrusionOk="0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9" name="Google Shape;469;p77"/>
          <p:cNvSpPr txBox="1"/>
          <p:nvPr/>
        </p:nvSpPr>
        <p:spPr>
          <a:xfrm>
            <a:off x="4598543" y="3363275"/>
            <a:ext cx="13395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choose food activity</a:t>
            </a:r>
            <a:endParaRPr/>
          </a:p>
        </p:txBody>
      </p:sp>
      <p:sp>
        <p:nvSpPr>
          <p:cNvPr id="470" name="Google Shape;470;p77"/>
          <p:cNvSpPr/>
          <p:nvPr/>
        </p:nvSpPr>
        <p:spPr>
          <a:xfrm>
            <a:off x="6260202" y="3699000"/>
            <a:ext cx="721200" cy="426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Android System</a:t>
            </a:r>
            <a:endParaRPr sz="1200"/>
          </a:p>
        </p:txBody>
      </p:sp>
      <p:sp>
        <p:nvSpPr>
          <p:cNvPr id="471" name="Google Shape;471;p77"/>
          <p:cNvSpPr/>
          <p:nvPr/>
        </p:nvSpPr>
        <p:spPr>
          <a:xfrm>
            <a:off x="5862113" y="3270950"/>
            <a:ext cx="378725" cy="646925"/>
          </a:xfrm>
          <a:custGeom>
            <a:avLst/>
            <a:gdLst/>
            <a:ahLst/>
            <a:cxnLst/>
            <a:rect l="l" t="t" r="r" b="b"/>
            <a:pathLst>
              <a:path w="15149" h="25877" extrusionOk="0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72" name="Google Shape;472;p77"/>
          <p:cNvSpPr/>
          <p:nvPr/>
        </p:nvSpPr>
        <p:spPr>
          <a:xfrm>
            <a:off x="6981500" y="3279125"/>
            <a:ext cx="717825" cy="636225"/>
          </a:xfrm>
          <a:custGeom>
            <a:avLst/>
            <a:gdLst/>
            <a:ahLst/>
            <a:cxnLst/>
            <a:rect l="l" t="t" r="r" b="b"/>
            <a:pathLst>
              <a:path w="28713" h="25449" extrusionOk="0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73" name="Google Shape;473;p77"/>
          <p:cNvSpPr txBox="1"/>
          <p:nvPr/>
        </p:nvSpPr>
        <p:spPr>
          <a:xfrm>
            <a:off x="7164850" y="3363275"/>
            <a:ext cx="14757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finish </a:t>
            </a:r>
            <a:br>
              <a:rPr lang="en"/>
            </a:br>
            <a:r>
              <a:rPr lang="en"/>
              <a:t>order activity</a:t>
            </a:r>
            <a:endParaRPr/>
          </a:p>
        </p:txBody>
      </p:sp>
      <p:sp>
        <p:nvSpPr>
          <p:cNvPr id="474" name="Google Shape;474;p77"/>
          <p:cNvSpPr txBox="1"/>
          <p:nvPr/>
        </p:nvSpPr>
        <p:spPr>
          <a:xfrm>
            <a:off x="3044050" y="3366075"/>
            <a:ext cx="14757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/>
              <a:t>: Shop</a:t>
            </a:r>
            <a:endParaRPr/>
          </a:p>
        </p:txBody>
      </p:sp>
      <p:sp>
        <p:nvSpPr>
          <p:cNvPr id="475" name="Google Shape;475;p77"/>
          <p:cNvSpPr txBox="1"/>
          <p:nvPr/>
        </p:nvSpPr>
        <p:spPr>
          <a:xfrm>
            <a:off x="5744724" y="3363250"/>
            <a:ext cx="14202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/>
              <a:t>: order 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and Receiving Data</a:t>
            </a:r>
            <a:endParaRPr/>
          </a:p>
        </p:txBody>
      </p:sp>
      <p:sp>
        <p:nvSpPr>
          <p:cNvPr id="481" name="Google Shape;481;p7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types of sending data with intents</a:t>
            </a:r>
            <a:endParaRPr/>
          </a:p>
        </p:txBody>
      </p:sp>
      <p:sp>
        <p:nvSpPr>
          <p:cNvPr id="487" name="Google Shape;487;p79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Data—one piece of information whose data location can be represented by an URI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Extras—one or more pieces of information as a collection of key-value pairs in a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Bundle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7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8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and retrieving data</a:t>
            </a:r>
            <a:endParaRPr/>
          </a:p>
        </p:txBody>
      </p:sp>
      <p:sp>
        <p:nvSpPr>
          <p:cNvPr id="494" name="Google Shape;494;p8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the first (sending)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Create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>
                <a:solidFill>
                  <a:schemeClr val="dk1"/>
                </a:solidFill>
              </a:rPr>
              <a:t> object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Put data or extras into that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Start the new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with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the second (receiving)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: 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Get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>
                <a:solidFill>
                  <a:schemeClr val="dk1"/>
                </a:solidFill>
              </a:rPr>
              <a:t> object,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was started with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Retrieve the data or extras from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>
                <a:solidFill>
                  <a:schemeClr val="dk1"/>
                </a:solidFill>
              </a:rPr>
              <a:t> object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95" name="Google Shape;495;p8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8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Putting a URI as intent data</a:t>
            </a:r>
            <a:endParaRPr/>
          </a:p>
        </p:txBody>
      </p:sp>
      <p:sp>
        <p:nvSpPr>
          <p:cNvPr id="501" name="Google Shape;501;p81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A web page URL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intent.setData(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Uri.parse("http://www.google.com"));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a Sample file URI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intent.setData(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Uri.fromFile(new File("/sdcard/sample.jpg")));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2" name="Google Shape;502;p8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7" name="Google Shape;287;p5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88" name="Google Shape;288;p55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/>
              <a:t>Activities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Defining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Starting a new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with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Passing data between activities with extras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Navigating between activities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8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information into intent extras</a:t>
            </a:r>
            <a:endParaRPr/>
          </a:p>
        </p:txBody>
      </p:sp>
      <p:sp>
        <p:nvSpPr>
          <p:cNvPr id="508" name="Google Shape;508;p82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putExtra(String name, int value) 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⇒ intent.putExtra("level", 406);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putExtra(String name, String[] value)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⇒ </a:t>
            </a:r>
            <a:r>
              <a:rPr lang="en" sz="2200">
                <a:highlight>
                  <a:srgbClr val="FEFEFC"/>
                </a:highlight>
                <a:latin typeface="Consolas"/>
                <a:ea typeface="Consolas"/>
                <a:cs typeface="Consolas"/>
                <a:sym typeface="Consolas"/>
              </a:rPr>
              <a:t>String[] foodList = {"Rice", "Beans", "Fruit"};</a:t>
            </a:r>
            <a:br>
              <a:rPr lang="en" sz="2200"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200"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200">
                <a:highlight>
                  <a:srgbClr val="FEFEFC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intent.putExtra("food", foodList);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putExtras(bundle);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/>
              <a:t>⇒ if lots of data, first create a bundle and pass the bundle.</a:t>
            </a:r>
            <a:endParaRPr sz="2200"/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Clr>
                <a:srgbClr val="585858"/>
              </a:buClr>
              <a:buSzPts val="2200"/>
              <a:buChar char="●"/>
            </a:pPr>
            <a:r>
              <a:rPr lang="en" sz="2200"/>
              <a:t>See</a:t>
            </a:r>
            <a:r>
              <a:rPr lang="en" sz="2200">
                <a:solidFill>
                  <a:srgbClr val="585858"/>
                </a:solidFill>
              </a:rPr>
              <a:t>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documentation</a:t>
            </a:r>
            <a:r>
              <a:rPr lang="en" sz="2200">
                <a:solidFill>
                  <a:srgbClr val="585858"/>
                </a:solidFill>
              </a:rPr>
              <a:t> </a:t>
            </a:r>
            <a:r>
              <a:rPr lang="en" sz="2200"/>
              <a:t>for all</a:t>
            </a:r>
            <a:endParaRPr sz="2200">
              <a:solidFill>
                <a:srgbClr val="585858"/>
              </a:solidFill>
            </a:endParaRPr>
          </a:p>
        </p:txBody>
      </p:sp>
      <p:sp>
        <p:nvSpPr>
          <p:cNvPr id="509" name="Google Shape;509;p8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8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data to an activity with extras</a:t>
            </a:r>
            <a:endParaRPr/>
          </a:p>
        </p:txBody>
      </p:sp>
      <p:sp>
        <p:nvSpPr>
          <p:cNvPr id="515" name="Google Shape;515;p8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final String EXTRA_MESSAGE_KEY =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"com.example.android.twoactivities.extra.MESSAGE";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Intent(this, SecondActivity.class);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message = "Hello Activity!";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intent.putExtra(EXTRA_MESSAGE_KEY, message);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startActivity(intent);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6" name="Google Shape;516;p8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8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data from intents</a:t>
            </a:r>
            <a:endParaRPr/>
          </a:p>
        </p:txBody>
      </p:sp>
      <p:sp>
        <p:nvSpPr>
          <p:cNvPr id="522" name="Google Shape;522;p8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getData(); 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⇒ Uri locationUri = intent.getData();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int getIntExtra (String name, int defaultValue)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⇒ int level = intent.getIntExtra("level", 0);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Bundle bundle =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intent.getExtras(); </a:t>
            </a:r>
            <a:br>
              <a:rPr lang="en" sz="2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/>
              <a:t>⇒ Get all the data at once as a bundle.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Font typeface="Consolas"/>
              <a:buChar char="●"/>
            </a:pPr>
            <a:r>
              <a:rPr lang="en" sz="2200"/>
              <a:t>See </a:t>
            </a:r>
            <a:r>
              <a:rPr lang="en" sz="22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documentation</a:t>
            </a:r>
            <a:r>
              <a:rPr lang="en" sz="2200"/>
              <a:t> for all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3" name="Google Shape;523;p8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8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Returning data to the starting activity</a:t>
            </a:r>
            <a:endParaRPr/>
          </a:p>
        </p:txBody>
      </p:sp>
      <p:sp>
        <p:nvSpPr>
          <p:cNvPr id="529" name="Google Shape;529;p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Use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startActivityForResult(</a:t>
            </a:r>
            <a:r>
              <a:rPr lang="en" sz="2100"/>
              <a:t>) to start the second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61950" algn="l" rtl="0">
              <a:spcBef>
                <a:spcPts val="100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To return data from the second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100"/>
              <a:t>:</a:t>
            </a:r>
            <a:endParaRPr sz="2100"/>
          </a:p>
          <a:p>
            <a:pPr marL="9144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Create a </a:t>
            </a:r>
            <a:r>
              <a:rPr lang="en" sz="2100" b="1" i="1"/>
              <a:t>new</a:t>
            </a:r>
            <a:r>
              <a:rPr lang="en" sz="2100"/>
              <a:t>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Put the response data in the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 sz="2100"/>
              <a:t> using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putExtra()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Set the result to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Activity.RESULT_OK</a:t>
            </a:r>
            <a:r>
              <a:rPr lang="en" sz="2100"/>
              <a:t>  </a:t>
            </a:r>
            <a:br>
              <a:rPr lang="en" sz="2100"/>
            </a:br>
            <a:r>
              <a:rPr lang="en" sz="2100"/>
              <a:t>or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RESULT_CANCELED</a:t>
            </a:r>
            <a:r>
              <a:rPr lang="en" sz="2100"/>
              <a:t>, if the user cancelled out</a:t>
            </a:r>
            <a:endParaRPr sz="2100"/>
          </a:p>
          <a:p>
            <a:pPr marL="9144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call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finish()</a:t>
            </a:r>
            <a:r>
              <a:rPr lang="en" sz="2100"/>
              <a:t> to close the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61950" algn="l" rtl="0">
              <a:spcBef>
                <a:spcPts val="100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Implement 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onActivityResult()</a:t>
            </a:r>
            <a:r>
              <a:rPr lang="en" sz="2100"/>
              <a:t> in first 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0" name="Google Shape;530;p8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8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startActivityForResult()</a:t>
            </a:r>
            <a:endParaRPr/>
          </a:p>
        </p:txBody>
      </p:sp>
      <p:sp>
        <p:nvSpPr>
          <p:cNvPr id="536" name="Google Shape;536;p86"/>
          <p:cNvSpPr txBox="1">
            <a:spLocks noGrp="1"/>
          </p:cNvSpPr>
          <p:nvPr>
            <p:ph type="body" idx="1"/>
          </p:nvPr>
        </p:nvSpPr>
        <p:spPr>
          <a:xfrm>
            <a:off x="158175" y="1082325"/>
            <a:ext cx="8709300" cy="3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3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startActivityForResult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(intent, requestCode);</a:t>
            </a:r>
            <a:endParaRPr sz="23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74650" algn="l" rtl="0"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Starts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300"/>
              <a:t> (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 sz="2300"/>
              <a:t>), assigns it identifier (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requestCode</a:t>
            </a:r>
            <a:r>
              <a:rPr lang="en" sz="2300"/>
              <a:t>)</a:t>
            </a:r>
            <a:endParaRPr sz="2300"/>
          </a:p>
          <a:p>
            <a:pPr marL="457200" lvl="0" indent="-374650" algn="l" rtl="0"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Returns data via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 sz="2300"/>
              <a:t> extras</a:t>
            </a:r>
            <a:endParaRPr sz="2300"/>
          </a:p>
          <a:p>
            <a:pPr marL="457200" lvl="0" indent="-374650" algn="l" rtl="0"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When done, pop stack, return to previous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300"/>
              <a:t>, and execute o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nActivityResult()</a:t>
            </a:r>
            <a:r>
              <a:rPr lang="en" sz="2300"/>
              <a:t> callback to process returned data</a:t>
            </a:r>
            <a:endParaRPr sz="2300"/>
          </a:p>
          <a:p>
            <a:pPr marL="457200" lvl="0" indent="-374650" algn="l" rtl="0"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Use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requestCode</a:t>
            </a:r>
            <a:r>
              <a:rPr lang="en" sz="2300"/>
              <a:t> to identify which </a:t>
            </a:r>
            <a:r>
              <a:rPr lang="en" sz="230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300"/>
              <a:t> has "returned"</a:t>
            </a:r>
            <a:endParaRPr sz="2300"/>
          </a:p>
        </p:txBody>
      </p:sp>
      <p:sp>
        <p:nvSpPr>
          <p:cNvPr id="537" name="Google Shape;537;p8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8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/>
              <a:t>startActivityForResult() Example</a:t>
            </a:r>
            <a:endParaRPr/>
          </a:p>
        </p:txBody>
      </p:sp>
      <p:sp>
        <p:nvSpPr>
          <p:cNvPr id="543" name="Google Shape;543;p8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final int CHOOSE_FOOD_REQUEST = 1;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Intent(this, ChooseFoodItemsActivity.class);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startActivityForResult(intent, CHOOSE_FOOD_REQUEST);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4" name="Google Shape;544;p8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8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AutoNum type="arabicPeriod" startAt="2"/>
            </a:pPr>
            <a:r>
              <a:rPr lang="en"/>
              <a:t>Return data and finish second activity</a:t>
            </a:r>
            <a:endParaRPr/>
          </a:p>
        </p:txBody>
      </p:sp>
      <p:sp>
        <p:nvSpPr>
          <p:cNvPr id="550" name="Google Shape;550;p8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// Create an intent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replyIntent = new Intent()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Put the data to return into the extra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replyIntent.putExtra(EXTRA_REPLY, reply);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Set the activity's result to RESULT_OK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setResult(RESULT_OK, replyIntent);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Finish the current activity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finish();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1" name="Google Shape;551;p8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8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AutoNum type="arabicPeriod" startAt="3"/>
            </a:pPr>
            <a:r>
              <a:rPr lang="en"/>
              <a:t>Implement onActivityResult()</a:t>
            </a:r>
            <a:endParaRPr/>
          </a:p>
        </p:txBody>
      </p:sp>
      <p:sp>
        <p:nvSpPr>
          <p:cNvPr id="557" name="Google Shape;557;p89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onActivityResult(int requestCode,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int resultCode, Intent data)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super.onActivityResult(requestCode, resultCode, data);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 (requestCode == TEXT_REQUEST) { // Identify activity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(resultCode == RESULT_OK) { // Activity succeeded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String reply = data.getStringExtra(SecondActivity.EXTRA_REPLY);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// … do something with the data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}}}</a:t>
            </a:r>
            <a:endParaRPr sz="1800"/>
          </a:p>
        </p:txBody>
      </p:sp>
      <p:sp>
        <p:nvSpPr>
          <p:cNvPr id="558" name="Google Shape;558;p8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9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</a:t>
            </a:r>
            <a:endParaRPr/>
          </a:p>
        </p:txBody>
      </p:sp>
      <p:sp>
        <p:nvSpPr>
          <p:cNvPr id="564" name="Google Shape;564;p9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9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stack</a:t>
            </a:r>
            <a:endParaRPr/>
          </a:p>
        </p:txBody>
      </p:sp>
      <p:sp>
        <p:nvSpPr>
          <p:cNvPr id="570" name="Google Shape;570;p91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When a new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is started, the previous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is stopped and pushed on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back stack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Last-in-first-out-stack—when the current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ends, or the  user presses the Back button, it is popped from the stack and the previous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resumes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9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6"/>
          <p:cNvSpPr txBox="1">
            <a:spLocks noGrp="1"/>
          </p:cNvSpPr>
          <p:nvPr>
            <p:ph type="title"/>
          </p:nvPr>
        </p:nvSpPr>
        <p:spPr>
          <a:xfrm>
            <a:off x="137575" y="837800"/>
            <a:ext cx="4286100" cy="23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Activities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(high-level view)</a:t>
            </a:r>
            <a:endParaRPr/>
          </a:p>
        </p:txBody>
      </p:sp>
      <p:sp>
        <p:nvSpPr>
          <p:cNvPr id="294" name="Google Shape;294;p5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92"/>
          <p:cNvSpPr/>
          <p:nvPr/>
        </p:nvSpPr>
        <p:spPr>
          <a:xfrm rot="6853157">
            <a:off x="2443930" y="2752558"/>
            <a:ext cx="178052" cy="424177"/>
          </a:xfrm>
          <a:custGeom>
            <a:avLst/>
            <a:gdLst/>
            <a:ahLst/>
            <a:cxnLst/>
            <a:rect l="l" t="t" r="r" b="b"/>
            <a:pathLst>
              <a:path w="9614" h="16967" extrusionOk="0">
                <a:moveTo>
                  <a:pt x="4720" y="16967"/>
                </a:moveTo>
                <a:cubicBezTo>
                  <a:pt x="2500" y="14008"/>
                  <a:pt x="-456" y="10501"/>
                  <a:pt x="152" y="6852"/>
                </a:cubicBezTo>
                <a:cubicBezTo>
                  <a:pt x="792" y="3011"/>
                  <a:pt x="5720" y="0"/>
                  <a:pt x="9614" y="0"/>
                </a:cubicBezTo>
              </a:path>
            </a:pathLst>
          </a:custGeom>
          <a:noFill/>
          <a:ln w="28575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77" name="Google Shape;577;p9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Stack</a:t>
            </a:r>
            <a:endParaRPr/>
          </a:p>
        </p:txBody>
      </p:sp>
      <p:sp>
        <p:nvSpPr>
          <p:cNvPr id="578" name="Google Shape;578;p9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579" name="Google Shape;579;p92"/>
          <p:cNvSpPr/>
          <p:nvPr/>
        </p:nvSpPr>
        <p:spPr>
          <a:xfrm>
            <a:off x="231225" y="3564783"/>
            <a:ext cx="18897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MainActivity</a:t>
            </a:r>
            <a:br>
              <a:rPr lang="en" sz="1200"/>
            </a:br>
            <a:r>
              <a:rPr lang="en" sz="1200"/>
              <a:t>What do you want to do?</a:t>
            </a:r>
            <a:endParaRPr sz="1200"/>
          </a:p>
        </p:txBody>
      </p:sp>
      <p:sp>
        <p:nvSpPr>
          <p:cNvPr id="580" name="Google Shape;580;p92"/>
          <p:cNvSpPr/>
          <p:nvPr/>
        </p:nvSpPr>
        <p:spPr>
          <a:xfrm>
            <a:off x="357785" y="3138057"/>
            <a:ext cx="18897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FoodListActivity</a:t>
            </a:r>
            <a:br>
              <a:rPr lang="en" sz="1200"/>
            </a:br>
            <a:r>
              <a:rPr lang="en" sz="1200"/>
              <a:t>Choose food items</a:t>
            </a:r>
            <a:endParaRPr sz="1200"/>
          </a:p>
        </p:txBody>
      </p:sp>
      <p:sp>
        <p:nvSpPr>
          <p:cNvPr id="581" name="Google Shape;581;p92"/>
          <p:cNvSpPr/>
          <p:nvPr/>
        </p:nvSpPr>
        <p:spPr>
          <a:xfrm>
            <a:off x="471424" y="2711331"/>
            <a:ext cx="1889700" cy="4269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CartActivity</a:t>
            </a:r>
            <a:br>
              <a:rPr lang="en" sz="1200"/>
            </a:br>
            <a:r>
              <a:rPr lang="en" sz="1200"/>
              <a:t>View shopping cart</a:t>
            </a:r>
            <a:endParaRPr sz="1200"/>
          </a:p>
        </p:txBody>
      </p:sp>
      <p:sp>
        <p:nvSpPr>
          <p:cNvPr id="582" name="Google Shape;582;p92"/>
          <p:cNvSpPr/>
          <p:nvPr/>
        </p:nvSpPr>
        <p:spPr>
          <a:xfrm>
            <a:off x="2412900" y="3551446"/>
            <a:ext cx="18897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MainActivity</a:t>
            </a:r>
            <a:br>
              <a:rPr lang="en" sz="1200"/>
            </a:br>
            <a:r>
              <a:rPr lang="en" sz="1200"/>
              <a:t>What do you want to do?</a:t>
            </a:r>
            <a:endParaRPr sz="1200"/>
          </a:p>
        </p:txBody>
      </p:sp>
      <p:sp>
        <p:nvSpPr>
          <p:cNvPr id="583" name="Google Shape;583;p92"/>
          <p:cNvSpPr/>
          <p:nvPr/>
        </p:nvSpPr>
        <p:spPr>
          <a:xfrm>
            <a:off x="2513534" y="3124719"/>
            <a:ext cx="1889700" cy="4269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FoodListActivity</a:t>
            </a:r>
            <a:br>
              <a:rPr lang="en" sz="1200"/>
            </a:br>
            <a:r>
              <a:rPr lang="en" sz="1200"/>
              <a:t>Choose food items</a:t>
            </a:r>
            <a:endParaRPr sz="1200"/>
          </a:p>
        </p:txBody>
      </p:sp>
      <p:sp>
        <p:nvSpPr>
          <p:cNvPr id="584" name="Google Shape;584;p92"/>
          <p:cNvSpPr/>
          <p:nvPr/>
        </p:nvSpPr>
        <p:spPr>
          <a:xfrm rot="-1860968">
            <a:off x="2525752" y="1838907"/>
            <a:ext cx="1913719" cy="42167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CartActivity</a:t>
            </a:r>
            <a:br>
              <a:rPr lang="en" sz="1200"/>
            </a:br>
            <a:r>
              <a:rPr lang="en" sz="1200"/>
              <a:t>View shopping cart</a:t>
            </a:r>
            <a:endParaRPr sz="1200"/>
          </a:p>
        </p:txBody>
      </p:sp>
      <p:sp>
        <p:nvSpPr>
          <p:cNvPr id="585" name="Google Shape;585;p92"/>
          <p:cNvSpPr/>
          <p:nvPr/>
        </p:nvSpPr>
        <p:spPr>
          <a:xfrm>
            <a:off x="4626712" y="3575879"/>
            <a:ext cx="18897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MainActivity</a:t>
            </a:r>
            <a:br>
              <a:rPr lang="en" sz="1200"/>
            </a:br>
            <a:r>
              <a:rPr lang="en" sz="1200"/>
              <a:t>What do you want to do?</a:t>
            </a:r>
            <a:endParaRPr sz="1200"/>
          </a:p>
        </p:txBody>
      </p:sp>
      <p:sp>
        <p:nvSpPr>
          <p:cNvPr id="586" name="Google Shape;586;p92"/>
          <p:cNvSpPr/>
          <p:nvPr/>
        </p:nvSpPr>
        <p:spPr>
          <a:xfrm>
            <a:off x="4753271" y="3149153"/>
            <a:ext cx="18897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FoodListActivity</a:t>
            </a:r>
            <a:br>
              <a:rPr lang="en" sz="1200"/>
            </a:br>
            <a:r>
              <a:rPr lang="en" sz="1200"/>
              <a:t>Choose food items</a:t>
            </a:r>
            <a:endParaRPr sz="1200"/>
          </a:p>
        </p:txBody>
      </p:sp>
      <p:sp>
        <p:nvSpPr>
          <p:cNvPr id="587" name="Google Shape;587;p92"/>
          <p:cNvSpPr/>
          <p:nvPr/>
        </p:nvSpPr>
        <p:spPr>
          <a:xfrm>
            <a:off x="4866911" y="2722427"/>
            <a:ext cx="1889700" cy="42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CartActivity</a:t>
            </a:r>
            <a:br>
              <a:rPr lang="en" sz="1200"/>
            </a:br>
            <a:r>
              <a:rPr lang="en" sz="1200"/>
              <a:t>View shopping cart</a:t>
            </a:r>
            <a:endParaRPr sz="1200"/>
          </a:p>
        </p:txBody>
      </p:sp>
      <p:sp>
        <p:nvSpPr>
          <p:cNvPr id="588" name="Google Shape;588;p92"/>
          <p:cNvSpPr/>
          <p:nvPr/>
        </p:nvSpPr>
        <p:spPr>
          <a:xfrm>
            <a:off x="4964855" y="2295701"/>
            <a:ext cx="1889700" cy="4269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OrderActivity</a:t>
            </a:r>
            <a:br>
              <a:rPr lang="en" sz="1200"/>
            </a:br>
            <a:r>
              <a:rPr lang="en" sz="1200"/>
              <a:t>Place order</a:t>
            </a:r>
            <a:endParaRPr sz="1200"/>
          </a:p>
        </p:txBody>
      </p:sp>
      <p:sp>
        <p:nvSpPr>
          <p:cNvPr id="589" name="Google Shape;589;p92"/>
          <p:cNvSpPr/>
          <p:nvPr/>
        </p:nvSpPr>
        <p:spPr>
          <a:xfrm>
            <a:off x="7033237" y="3545229"/>
            <a:ext cx="1889700" cy="4269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MainActivity</a:t>
            </a:r>
            <a:br>
              <a:rPr lang="en" sz="1200"/>
            </a:br>
            <a:r>
              <a:rPr lang="en" sz="1200"/>
              <a:t>What do you want to do?</a:t>
            </a:r>
            <a:endParaRPr sz="1200"/>
          </a:p>
        </p:txBody>
      </p:sp>
      <p:sp>
        <p:nvSpPr>
          <p:cNvPr id="590" name="Google Shape;590;p92"/>
          <p:cNvSpPr/>
          <p:nvPr/>
        </p:nvSpPr>
        <p:spPr>
          <a:xfrm rot="-785650">
            <a:off x="7223740" y="2661476"/>
            <a:ext cx="1889632" cy="42687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FoodListActivity</a:t>
            </a:r>
            <a:br>
              <a:rPr lang="en" sz="1200"/>
            </a:br>
            <a:r>
              <a:rPr lang="en" sz="1200"/>
              <a:t>Choose food items</a:t>
            </a:r>
            <a:endParaRPr sz="1200"/>
          </a:p>
        </p:txBody>
      </p:sp>
      <p:sp>
        <p:nvSpPr>
          <p:cNvPr id="591" name="Google Shape;591;p92"/>
          <p:cNvSpPr/>
          <p:nvPr/>
        </p:nvSpPr>
        <p:spPr>
          <a:xfrm rot="-1380450">
            <a:off x="7159789" y="1958406"/>
            <a:ext cx="1889720" cy="42693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CartActivity</a:t>
            </a:r>
            <a:br>
              <a:rPr lang="en" sz="1200"/>
            </a:br>
            <a:r>
              <a:rPr lang="en" sz="1200"/>
              <a:t>View shopping cart</a:t>
            </a:r>
            <a:endParaRPr sz="1200"/>
          </a:p>
        </p:txBody>
      </p:sp>
      <p:sp>
        <p:nvSpPr>
          <p:cNvPr id="592" name="Google Shape;592;p92"/>
          <p:cNvSpPr/>
          <p:nvPr/>
        </p:nvSpPr>
        <p:spPr>
          <a:xfrm rot="-2431520">
            <a:off x="7331298" y="1065984"/>
            <a:ext cx="1889705" cy="4270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OrderActivity</a:t>
            </a:r>
            <a:br>
              <a:rPr lang="en" sz="1200"/>
            </a:br>
            <a:r>
              <a:rPr lang="en" sz="1200"/>
              <a:t>Place order</a:t>
            </a:r>
            <a:endParaRPr sz="1200"/>
          </a:p>
        </p:txBody>
      </p:sp>
      <p:sp>
        <p:nvSpPr>
          <p:cNvPr id="593" name="Google Shape;593;p92"/>
          <p:cNvSpPr/>
          <p:nvPr/>
        </p:nvSpPr>
        <p:spPr>
          <a:xfrm>
            <a:off x="118553" y="3339400"/>
            <a:ext cx="240350" cy="424175"/>
          </a:xfrm>
          <a:custGeom>
            <a:avLst/>
            <a:gdLst/>
            <a:ahLst/>
            <a:cxnLst/>
            <a:rect l="l" t="t" r="r" b="b"/>
            <a:pathLst>
              <a:path w="9614" h="16967" extrusionOk="0">
                <a:moveTo>
                  <a:pt x="4720" y="16967"/>
                </a:moveTo>
                <a:cubicBezTo>
                  <a:pt x="2500" y="14008"/>
                  <a:pt x="-456" y="10501"/>
                  <a:pt x="152" y="6852"/>
                </a:cubicBezTo>
                <a:cubicBezTo>
                  <a:pt x="792" y="3011"/>
                  <a:pt x="5720" y="0"/>
                  <a:pt x="9614" y="0"/>
                </a:cubicBezTo>
              </a:path>
            </a:pathLst>
          </a:custGeom>
          <a:noFill/>
          <a:ln w="28575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94" name="Google Shape;594;p92"/>
          <p:cNvSpPr/>
          <p:nvPr/>
        </p:nvSpPr>
        <p:spPr>
          <a:xfrm>
            <a:off x="231228" y="2872700"/>
            <a:ext cx="240350" cy="424175"/>
          </a:xfrm>
          <a:custGeom>
            <a:avLst/>
            <a:gdLst/>
            <a:ahLst/>
            <a:cxnLst/>
            <a:rect l="l" t="t" r="r" b="b"/>
            <a:pathLst>
              <a:path w="9614" h="16967" extrusionOk="0">
                <a:moveTo>
                  <a:pt x="4720" y="16967"/>
                </a:moveTo>
                <a:cubicBezTo>
                  <a:pt x="2500" y="14008"/>
                  <a:pt x="-456" y="10501"/>
                  <a:pt x="152" y="6852"/>
                </a:cubicBezTo>
                <a:cubicBezTo>
                  <a:pt x="792" y="3011"/>
                  <a:pt x="5720" y="0"/>
                  <a:pt x="9614" y="0"/>
                </a:cubicBezTo>
              </a:path>
            </a:pathLst>
          </a:custGeom>
          <a:noFill/>
          <a:ln w="28575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95" name="Google Shape;595;p92"/>
          <p:cNvSpPr/>
          <p:nvPr/>
        </p:nvSpPr>
        <p:spPr>
          <a:xfrm>
            <a:off x="4732303" y="2452975"/>
            <a:ext cx="240350" cy="424175"/>
          </a:xfrm>
          <a:custGeom>
            <a:avLst/>
            <a:gdLst/>
            <a:ahLst/>
            <a:cxnLst/>
            <a:rect l="l" t="t" r="r" b="b"/>
            <a:pathLst>
              <a:path w="9614" h="16967" extrusionOk="0">
                <a:moveTo>
                  <a:pt x="4720" y="16967"/>
                </a:moveTo>
                <a:cubicBezTo>
                  <a:pt x="2500" y="14008"/>
                  <a:pt x="-456" y="10501"/>
                  <a:pt x="152" y="6852"/>
                </a:cubicBezTo>
                <a:cubicBezTo>
                  <a:pt x="792" y="3011"/>
                  <a:pt x="5720" y="0"/>
                  <a:pt x="9614" y="0"/>
                </a:cubicBezTo>
              </a:path>
            </a:pathLst>
          </a:custGeom>
          <a:noFill/>
          <a:ln w="28575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96" name="Google Shape;596;p92"/>
          <p:cNvSpPr/>
          <p:nvPr/>
        </p:nvSpPr>
        <p:spPr>
          <a:xfrm>
            <a:off x="4421100" y="2986722"/>
            <a:ext cx="440475" cy="352675"/>
          </a:xfrm>
          <a:custGeom>
            <a:avLst/>
            <a:gdLst/>
            <a:ahLst/>
            <a:cxnLst/>
            <a:rect l="l" t="t" r="r" b="b"/>
            <a:pathLst>
              <a:path w="17619" h="14107" extrusionOk="0">
                <a:moveTo>
                  <a:pt x="0" y="14107"/>
                </a:moveTo>
                <a:cubicBezTo>
                  <a:pt x="5046" y="14107"/>
                  <a:pt x="5984" y="5976"/>
                  <a:pt x="9136" y="2035"/>
                </a:cubicBezTo>
                <a:cubicBezTo>
                  <a:pt x="10948" y="-231"/>
                  <a:pt x="14717" y="77"/>
                  <a:pt x="17619" y="77"/>
                </a:cubicBezTo>
              </a:path>
            </a:pathLst>
          </a:custGeom>
          <a:noFill/>
          <a:ln w="28575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97" name="Google Shape;597;p92"/>
          <p:cNvSpPr/>
          <p:nvPr/>
        </p:nvSpPr>
        <p:spPr>
          <a:xfrm>
            <a:off x="6831697" y="2482925"/>
            <a:ext cx="215950" cy="1296950"/>
          </a:xfrm>
          <a:custGeom>
            <a:avLst/>
            <a:gdLst/>
            <a:ahLst/>
            <a:cxnLst/>
            <a:rect l="l" t="t" r="r" b="b"/>
            <a:pathLst>
              <a:path w="8638" h="51878" extrusionOk="0">
                <a:moveTo>
                  <a:pt x="1134" y="0"/>
                </a:moveTo>
                <a:cubicBezTo>
                  <a:pt x="8920" y="1556"/>
                  <a:pt x="9192" y="15634"/>
                  <a:pt x="6680" y="23166"/>
                </a:cubicBezTo>
                <a:cubicBezTo>
                  <a:pt x="4142" y="30777"/>
                  <a:pt x="-839" y="38371"/>
                  <a:pt x="155" y="46332"/>
                </a:cubicBezTo>
                <a:cubicBezTo>
                  <a:pt x="574" y="49684"/>
                  <a:pt x="5260" y="51878"/>
                  <a:pt x="8638" y="51878"/>
                </a:cubicBezTo>
              </a:path>
            </a:pathLst>
          </a:custGeom>
          <a:noFill/>
          <a:ln w="28575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598" name="Google Shape;598;p92"/>
          <p:cNvGrpSpPr/>
          <p:nvPr/>
        </p:nvGrpSpPr>
        <p:grpSpPr>
          <a:xfrm>
            <a:off x="2944675" y="1699850"/>
            <a:ext cx="742200" cy="840300"/>
            <a:chOff x="2944675" y="1166450"/>
            <a:chExt cx="742200" cy="840300"/>
          </a:xfrm>
        </p:grpSpPr>
        <p:cxnSp>
          <p:nvCxnSpPr>
            <p:cNvPr id="599" name="Google Shape;599;p92"/>
            <p:cNvCxnSpPr/>
            <p:nvPr/>
          </p:nvCxnSpPr>
          <p:spPr>
            <a:xfrm>
              <a:off x="2944675" y="1427475"/>
              <a:ext cx="742200" cy="4731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0" name="Google Shape;600;p92"/>
            <p:cNvCxnSpPr/>
            <p:nvPr/>
          </p:nvCxnSpPr>
          <p:spPr>
            <a:xfrm>
              <a:off x="3328050" y="1166450"/>
              <a:ext cx="32700" cy="8403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01" name="Google Shape;601;p92"/>
          <p:cNvGrpSpPr/>
          <p:nvPr/>
        </p:nvGrpSpPr>
        <p:grpSpPr>
          <a:xfrm>
            <a:off x="7844397" y="1097182"/>
            <a:ext cx="638812" cy="698121"/>
            <a:chOff x="2944675" y="1166450"/>
            <a:chExt cx="742200" cy="840300"/>
          </a:xfrm>
        </p:grpSpPr>
        <p:cxnSp>
          <p:nvCxnSpPr>
            <p:cNvPr id="602" name="Google Shape;602;p92"/>
            <p:cNvCxnSpPr/>
            <p:nvPr/>
          </p:nvCxnSpPr>
          <p:spPr>
            <a:xfrm>
              <a:off x="2944675" y="1427475"/>
              <a:ext cx="742200" cy="4731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3" name="Google Shape;603;p92"/>
            <p:cNvCxnSpPr/>
            <p:nvPr/>
          </p:nvCxnSpPr>
          <p:spPr>
            <a:xfrm>
              <a:off x="3328050" y="1166450"/>
              <a:ext cx="32700" cy="8403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04" name="Google Shape;604;p92"/>
          <p:cNvGrpSpPr/>
          <p:nvPr/>
        </p:nvGrpSpPr>
        <p:grpSpPr>
          <a:xfrm rot="1475339">
            <a:off x="7854682" y="1788071"/>
            <a:ext cx="638201" cy="662093"/>
            <a:chOff x="2944675" y="1166450"/>
            <a:chExt cx="742200" cy="840300"/>
          </a:xfrm>
        </p:grpSpPr>
        <p:cxnSp>
          <p:nvCxnSpPr>
            <p:cNvPr id="605" name="Google Shape;605;p92"/>
            <p:cNvCxnSpPr/>
            <p:nvPr/>
          </p:nvCxnSpPr>
          <p:spPr>
            <a:xfrm>
              <a:off x="2944675" y="1427475"/>
              <a:ext cx="742200" cy="4731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6" name="Google Shape;606;p92"/>
            <p:cNvCxnSpPr/>
            <p:nvPr/>
          </p:nvCxnSpPr>
          <p:spPr>
            <a:xfrm>
              <a:off x="3328050" y="1166450"/>
              <a:ext cx="32700" cy="8403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07" name="Google Shape;607;p92"/>
          <p:cNvGrpSpPr/>
          <p:nvPr/>
        </p:nvGrpSpPr>
        <p:grpSpPr>
          <a:xfrm rot="1899850">
            <a:off x="7839258" y="2588589"/>
            <a:ext cx="619561" cy="572679"/>
            <a:chOff x="2944675" y="1166450"/>
            <a:chExt cx="742200" cy="840300"/>
          </a:xfrm>
        </p:grpSpPr>
        <p:cxnSp>
          <p:nvCxnSpPr>
            <p:cNvPr id="608" name="Google Shape;608;p92"/>
            <p:cNvCxnSpPr/>
            <p:nvPr/>
          </p:nvCxnSpPr>
          <p:spPr>
            <a:xfrm>
              <a:off x="2944675" y="1427475"/>
              <a:ext cx="742200" cy="4731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9" name="Google Shape;609;p92"/>
            <p:cNvCxnSpPr/>
            <p:nvPr/>
          </p:nvCxnSpPr>
          <p:spPr>
            <a:xfrm>
              <a:off x="3328050" y="1166450"/>
              <a:ext cx="32700" cy="8403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10" name="Google Shape;610;p92"/>
          <p:cNvSpPr txBox="1"/>
          <p:nvPr/>
        </p:nvSpPr>
        <p:spPr>
          <a:xfrm>
            <a:off x="179625" y="1102175"/>
            <a:ext cx="21234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viewing shopping cart, user decides to add more items, then places order.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9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forms of navigation</a:t>
            </a:r>
            <a:endParaRPr/>
          </a:p>
        </p:txBody>
      </p:sp>
      <p:sp>
        <p:nvSpPr>
          <p:cNvPr id="616" name="Google Shape;616;p9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Temporal or back navigation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provided by the device's </a:t>
            </a:r>
            <a:r>
              <a:rPr lang="en">
                <a:solidFill>
                  <a:schemeClr val="dk1"/>
                </a:solidFill>
              </a:rPr>
              <a:t>B</a:t>
            </a:r>
            <a:r>
              <a:rPr lang="en" sz="2400">
                <a:solidFill>
                  <a:schemeClr val="dk1"/>
                </a:solidFill>
              </a:rPr>
              <a:t>ack button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controlled by the Android system's back stack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Ancestral or up navigation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provided by the Up button in app's action bar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controlled by defining parent-child relationships between activities in the Android manifest</a:t>
            </a:r>
            <a:endParaRPr/>
          </a:p>
        </p:txBody>
      </p:sp>
      <p:sp>
        <p:nvSpPr>
          <p:cNvPr id="617" name="Google Shape;617;p9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pic>
        <p:nvPicPr>
          <p:cNvPr id="618" name="Google Shape;618;p93"/>
          <p:cNvPicPr preferRelativeResize="0"/>
          <p:nvPr/>
        </p:nvPicPr>
        <p:blipFill rotWithShape="1">
          <a:blip r:embed="rId3">
            <a:alphaModFix/>
          </a:blip>
          <a:srcRect b="9804"/>
          <a:stretch/>
        </p:blipFill>
        <p:spPr>
          <a:xfrm>
            <a:off x="271175" y="2815500"/>
            <a:ext cx="4364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9" name="Google Shape;619;p93"/>
          <p:cNvPicPr preferRelativeResize="0"/>
          <p:nvPr/>
        </p:nvPicPr>
        <p:blipFill rotWithShape="1">
          <a:blip r:embed="rId4">
            <a:alphaModFix/>
          </a:blip>
          <a:srcRect l="18187" t="24646" r="74313" b="24421"/>
          <a:stretch/>
        </p:blipFill>
        <p:spPr>
          <a:xfrm>
            <a:off x="271175" y="1240535"/>
            <a:ext cx="436401" cy="389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9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Back navigation</a:t>
            </a:r>
            <a:endParaRPr/>
          </a:p>
        </p:txBody>
      </p:sp>
      <p:sp>
        <p:nvSpPr>
          <p:cNvPr id="625" name="Google Shape;625;p9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Back stack preserves history of recently viewed screens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Back stack contains all the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000">
                <a:solidFill>
                  <a:schemeClr val="dk1"/>
                </a:solidFill>
              </a:rPr>
              <a:t> instances that have been launched by the user in reverse order </a:t>
            </a:r>
            <a:r>
              <a:rPr lang="en" sz="2000" i="1">
                <a:solidFill>
                  <a:schemeClr val="dk1"/>
                </a:solidFill>
              </a:rPr>
              <a:t>for the current task</a:t>
            </a:r>
            <a:endParaRPr sz="2000" i="1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/>
              <a:t>Each task has its own back stack</a:t>
            </a:r>
            <a:endParaRPr sz="200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Switching between tasks activates that task's back stack</a:t>
            </a:r>
            <a:endParaRPr sz="200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20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626" name="Google Shape;626;p9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9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 navigation</a:t>
            </a:r>
            <a:endParaRPr/>
          </a:p>
        </p:txBody>
      </p:sp>
      <p:sp>
        <p:nvSpPr>
          <p:cNvPr id="632" name="Google Shape;632;p95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200"/>
              </a:spcAft>
              <a:buNone/>
            </a:pPr>
            <a:endParaRPr/>
          </a:p>
        </p:txBody>
      </p:sp>
      <p:sp>
        <p:nvSpPr>
          <p:cNvPr id="633" name="Google Shape;633;p9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sp>
        <p:nvSpPr>
          <p:cNvPr id="634" name="Google Shape;634;p95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Goes to parent of current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Define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parent in Android manifest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parentActivityName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&lt;activity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android:name=".ShowDinnerActivity"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android:</a:t>
            </a: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parentActivityName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=".MainActivity" 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&lt;/activity&gt;</a:t>
            </a:r>
            <a:endParaRPr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500"/>
              </a:spcBef>
              <a:spcAft>
                <a:spcPts val="200"/>
              </a:spcAft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9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640" name="Google Shape;640;p9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9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646" name="Google Shape;646;p9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Android Application Fundamentals</a:t>
            </a:r>
            <a:endParaRPr/>
          </a:p>
          <a:p>
            <a:pPr marL="457200" lvl="0" indent="-381000" algn="l" rtl="0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Starting Another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Activity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Activity</a:t>
            </a:r>
            <a:r>
              <a:rPr lang="en"/>
              <a:t> (API Guide)</a:t>
            </a:r>
            <a:endParaRPr/>
          </a:p>
          <a:p>
            <a:pPr marL="457200" lvl="0" indent="-381000" algn="l" rtl="0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Activity</a:t>
            </a:r>
            <a:r>
              <a:rPr lang="en"/>
              <a:t> (API Reference)</a:t>
            </a:r>
            <a:endParaRPr/>
          </a:p>
          <a:p>
            <a:pPr marL="457200" lvl="0" indent="-381000" algn="l" rtl="0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Intent</a:t>
            </a:r>
            <a:r>
              <a:rPr lang="en" u="sng">
                <a:solidFill>
                  <a:schemeClr val="hlink"/>
                </a:solidFill>
                <a:hlinkClick r:id="rId7"/>
              </a:rPr>
              <a:t>s and Intent Filters</a:t>
            </a:r>
            <a:r>
              <a:rPr lang="en"/>
              <a:t> (API Guide)</a:t>
            </a:r>
            <a:endParaRPr/>
          </a:p>
          <a:p>
            <a:pPr marL="457200" lvl="0" indent="-381000" algn="l" rtl="0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Intent</a:t>
            </a:r>
            <a:r>
              <a:rPr lang="en"/>
              <a:t> (API Reference)</a:t>
            </a:r>
            <a:endParaRPr/>
          </a:p>
          <a:p>
            <a:pPr marL="457200" lvl="0" indent="-381000" algn="l" rtl="0"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Navigation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7" name="Google Shape;647;p9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9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653" name="Google Shape;653;p9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sp>
        <p:nvSpPr>
          <p:cNvPr id="654" name="Google Shape;654;p98"/>
          <p:cNvSpPr txBox="1"/>
          <p:nvPr/>
        </p:nvSpPr>
        <p:spPr>
          <a:xfrm>
            <a:off x="159300" y="2063725"/>
            <a:ext cx="8832300" cy="1383300"/>
          </a:xfrm>
          <a:prstGeom prst="rect">
            <a:avLst/>
          </a:prstGeom>
          <a:noFill/>
          <a:ln w="38100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2.1 Activities and Intents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2.1 Activities and intents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9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661" name="Google Shape;661;p9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an Activity?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0" name="Google Shape;300;p5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01" name="Google Shape;301;p5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is an application component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Represents one window, one hierarchy of views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Typically fills the screen, but can be embedded in other Activity or a appear as floating window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Java class, typically one Activity in one file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does an Activity do?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7" name="Google Shape;307;p5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08" name="Google Shape;308;p5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Represents an activity, such as ordering groceries, sending email, or getting directions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Handles user interactions, such as button clicks, text entry, or login verification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start other activities in the same or other apps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Has a life cycle—is created, started, runs, is paused, resumed, stopped, and destroyed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Examples of activities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4" name="Google Shape;314;p5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15" name="Google Shape;315;p59"/>
          <p:cNvPicPr preferRelativeResize="0"/>
          <p:nvPr/>
        </p:nvPicPr>
        <p:blipFill rotWithShape="1">
          <a:blip r:embed="rId3">
            <a:alphaModFix/>
          </a:blip>
          <a:srcRect t="3606" b="7788"/>
          <a:stretch/>
        </p:blipFill>
        <p:spPr>
          <a:xfrm>
            <a:off x="7009200" y="1197548"/>
            <a:ext cx="1960200" cy="3087864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16" name="Google Shape;316;p59"/>
          <p:cNvPicPr preferRelativeResize="0"/>
          <p:nvPr/>
        </p:nvPicPr>
        <p:blipFill rotWithShape="1">
          <a:blip r:embed="rId4">
            <a:alphaModFix/>
          </a:blip>
          <a:srcRect t="3810" b="8176"/>
          <a:stretch/>
        </p:blipFill>
        <p:spPr>
          <a:xfrm>
            <a:off x="2391934" y="1242650"/>
            <a:ext cx="1960224" cy="3067027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17" name="Google Shape;317;p59"/>
          <p:cNvPicPr preferRelativeResize="0"/>
          <p:nvPr/>
        </p:nvPicPr>
        <p:blipFill rotWithShape="1">
          <a:blip r:embed="rId5">
            <a:alphaModFix/>
          </a:blip>
          <a:srcRect t="3810" b="8176"/>
          <a:stretch/>
        </p:blipFill>
        <p:spPr>
          <a:xfrm>
            <a:off x="83300" y="1242650"/>
            <a:ext cx="1960224" cy="3067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59"/>
          <p:cNvPicPr preferRelativeResize="0"/>
          <p:nvPr/>
        </p:nvPicPr>
        <p:blipFill rotWithShape="1">
          <a:blip r:embed="rId6">
            <a:alphaModFix/>
          </a:blip>
          <a:srcRect t="3810" b="8176"/>
          <a:stretch/>
        </p:blipFill>
        <p:spPr>
          <a:xfrm>
            <a:off x="4700567" y="1242650"/>
            <a:ext cx="1960224" cy="3067027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9" name="Google Shape;319;p59"/>
          <p:cNvSpPr/>
          <p:nvPr/>
        </p:nvSpPr>
        <p:spPr>
          <a:xfrm>
            <a:off x="83325" y="1242713"/>
            <a:ext cx="1960200" cy="30669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Apps and activities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6" name="Google Shape;326;p6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27" name="Google Shape;327;p6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Activities are loosely tied together to make up an app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First Activity user sees is typically called "main activity"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Activities can be organized in parent-child relationships in the Android manifest  to aid navigation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Layouts and Activities</a:t>
            </a:r>
            <a:endParaRPr/>
          </a:p>
        </p:txBody>
      </p:sp>
      <p:sp>
        <p:nvSpPr>
          <p:cNvPr id="333" name="Google Shape;333;p61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typically has a UI layout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Layout is usually defined in one or more XML files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"inflates" layout as part of being created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6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de439ce-b7a3-4fe1-9235-7bacf5677901" xsi:nil="true"/>
    <lcf76f155ced4ddcb4097134ff3c332f xmlns="9a780629-4d19-4bb9-9056-9a589cd4d271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E22A5FA3A2044CB9CD88DCBEA97603" ma:contentTypeVersion="14" ma:contentTypeDescription="Create a new document." ma:contentTypeScope="" ma:versionID="add9614137543b78dcbd012fba14612c">
  <xsd:schema xmlns:xsd="http://www.w3.org/2001/XMLSchema" xmlns:xs="http://www.w3.org/2001/XMLSchema" xmlns:p="http://schemas.microsoft.com/office/2006/metadata/properties" xmlns:ns2="9a780629-4d19-4bb9-9056-9a589cd4d271" xmlns:ns3="6de439ce-b7a3-4fe1-9235-7bacf5677901" targetNamespace="http://schemas.microsoft.com/office/2006/metadata/properties" ma:root="true" ma:fieldsID="ff15d42874a67466ae73f4094a57046d" ns2:_="" ns3:_="">
    <xsd:import namespace="9a780629-4d19-4bb9-9056-9a589cd4d271"/>
    <xsd:import namespace="6de439ce-b7a3-4fe1-9235-7bacf56779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780629-4d19-4bb9-9056-9a589cd4d2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0475df7c-731a-48f9-b587-d0ce67fd343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e439ce-b7a3-4fe1-9235-7bacf5677901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7220bbd5-5dd0-4cc5-8ff1-a93b22e2889e}" ma:internalName="TaxCatchAll" ma:showField="CatchAllData" ma:web="6de439ce-b7a3-4fe1-9235-7bacf567790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86C682-4AFF-4BAF-89CB-3E384EAB8F9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9D2C64-633B-43FC-BB88-A88B446FB994}">
  <ds:schemaRefs>
    <ds:schemaRef ds:uri="http://schemas.microsoft.com/office/2006/metadata/properties"/>
    <ds:schemaRef ds:uri="http://schemas.microsoft.com/office/infopath/2007/PartnerControls"/>
    <ds:schemaRef ds:uri="6de439ce-b7a3-4fe1-9235-7bacf5677901"/>
    <ds:schemaRef ds:uri="9a780629-4d19-4bb9-9056-9a589cd4d271"/>
  </ds:schemaRefs>
</ds:datastoreItem>
</file>

<file path=customXml/itemProps3.xml><?xml version="1.0" encoding="utf-8"?>
<ds:datastoreItem xmlns:ds="http://schemas.openxmlformats.org/officeDocument/2006/customXml" ds:itemID="{66806924-3F66-495A-A8C7-976E929A03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780629-4d19-4bb9-9056-9a589cd4d271"/>
    <ds:schemaRef ds:uri="6de439ce-b7a3-4fe1-9235-7bacf56779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1959</Words>
  <Application>Microsoft Office PowerPoint</Application>
  <PresentationFormat>On-screen Show (16:9)</PresentationFormat>
  <Paragraphs>324</Paragraphs>
  <Slides>47</Slides>
  <Notes>47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GDT master</vt:lpstr>
      <vt:lpstr>GDT master</vt:lpstr>
      <vt:lpstr>GDT master</vt:lpstr>
      <vt:lpstr>GDT master</vt:lpstr>
      <vt:lpstr>Activities and Intents</vt:lpstr>
      <vt:lpstr>2.1 Activities and Intents</vt:lpstr>
      <vt:lpstr>Contents</vt:lpstr>
      <vt:lpstr>Activities (high-level view)</vt:lpstr>
      <vt:lpstr>What is an Activity?</vt:lpstr>
      <vt:lpstr>What does an Activity do?</vt:lpstr>
      <vt:lpstr>Examples of activities</vt:lpstr>
      <vt:lpstr>Apps and activities</vt:lpstr>
      <vt:lpstr>Layouts and Activities</vt:lpstr>
      <vt:lpstr>Implementing Activities</vt:lpstr>
      <vt:lpstr>Implement new activities</vt:lpstr>
      <vt:lpstr>Define layout in XML</vt:lpstr>
      <vt:lpstr>2. Define Activity Java class</vt:lpstr>
      <vt:lpstr>3. Connect activity with layout</vt:lpstr>
      <vt:lpstr>4. Declare activity in Android manifest</vt:lpstr>
      <vt:lpstr>4. Declare main activity in manifest</vt:lpstr>
      <vt:lpstr>Intents</vt:lpstr>
      <vt:lpstr>What is an intent?</vt:lpstr>
      <vt:lpstr>What can intents do?</vt:lpstr>
      <vt:lpstr>Explicit and implicit intents</vt:lpstr>
      <vt:lpstr>Starting Activities</vt:lpstr>
      <vt:lpstr>Start an Activity with an explicit intent</vt:lpstr>
      <vt:lpstr>Start an Activity with implicit intent</vt:lpstr>
      <vt:lpstr>Implicit Intents - Examples</vt:lpstr>
      <vt:lpstr>How Activities Run</vt:lpstr>
      <vt:lpstr>Sending and Receiving Data</vt:lpstr>
      <vt:lpstr>Two types of sending data with intents</vt:lpstr>
      <vt:lpstr>Sending and retrieving data</vt:lpstr>
      <vt:lpstr>Putting a URI as intent data</vt:lpstr>
      <vt:lpstr>Put information into intent extras</vt:lpstr>
      <vt:lpstr>Sending data to an activity with extras</vt:lpstr>
      <vt:lpstr>Get data from intents</vt:lpstr>
      <vt:lpstr>Returning data to the starting activity</vt:lpstr>
      <vt:lpstr>startActivityForResult()</vt:lpstr>
      <vt:lpstr>startActivityForResult() Example</vt:lpstr>
      <vt:lpstr>Return data and finish second activity</vt:lpstr>
      <vt:lpstr>Implement onActivityResult()</vt:lpstr>
      <vt:lpstr>Navigation</vt:lpstr>
      <vt:lpstr>Activity stack</vt:lpstr>
      <vt:lpstr>Activity Stack</vt:lpstr>
      <vt:lpstr>Two forms of navigation</vt:lpstr>
      <vt:lpstr> Back navigation</vt:lpstr>
      <vt:lpstr>Up navigation</vt:lpstr>
      <vt:lpstr>Learn more</vt:lpstr>
      <vt:lpstr>Learn more</vt:lpstr>
      <vt:lpstr>What's Next?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Activities and Intents</dc:title>
  <cp:lastModifiedBy>John Clement S. Escobañez</cp:lastModifiedBy>
  <cp:revision>8</cp:revision>
  <dcterms:modified xsi:type="dcterms:W3CDTF">2024-01-17T14:34:56Z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0x0101000BE22A5FA3A2044CB9CD88DCBEA97603</vt:lpwstr>
  </property>
  <property fmtid="{D5CDD505-2E9C-101B-9397-08002B2CF9AE}" pid="3" name="MediaServiceImageTags">
    <vt:lpwstr/>
  </property>
</Properties>
</file>