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4"/>
    <p:sldMasterId id="2147483698" r:id="rId5"/>
  </p:sldMasterIdLst>
  <p:notesMasterIdLst>
    <p:notesMasterId r:id="rId42"/>
  </p:notesMasterIdLst>
  <p:sldIdLst>
    <p:sldId id="256" r:id="rId6"/>
    <p:sldId id="257" r:id="rId7"/>
    <p:sldId id="258" r:id="rId8"/>
    <p:sldId id="259" r:id="rId9"/>
    <p:sldId id="260" r:id="rId10"/>
    <p:sldId id="261" r:id="rId11"/>
    <p:sldId id="303" r:id="rId12"/>
    <p:sldId id="262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02" r:id="rId4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Roboto" panose="02000000000000000000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1EE33-573B-423D-8153-F3878124C588}" v="6" dt="2024-01-17T14:34:48.4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609"/>
  </p:normalViewPr>
  <p:slideViewPr>
    <p:cSldViewPr snapToGrid="0">
      <p:cViewPr>
        <p:scale>
          <a:sx n="150" d="100"/>
          <a:sy n="150" d="100"/>
        </p:scale>
        <p:origin x="1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microsoft.com/office/2015/10/relationships/revisionInfo" Target="revisionInfo.xml"/><Relationship Id="rId8" Type="http://schemas.openxmlformats.org/officeDocument/2006/relationships/slide" Target="slides/slide3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font" Target="fonts/font4.fntdata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na Lyn P. Lopez" userId="S::dplopez@national-u.edu.ph::d2ebdca6-9425-4510-aae9-6a5b56663cb9" providerId="AD" clId="Web-{3D71EE33-573B-423D-8153-F3878124C588}"/>
    <pc:docChg chg="modSld">
      <pc:chgData name="Donna Lyn P. Lopez" userId="S::dplopez@national-u.edu.ph::d2ebdca6-9425-4510-aae9-6a5b56663cb9" providerId="AD" clId="Web-{3D71EE33-573B-423D-8153-F3878124C588}" dt="2024-01-17T14:34:48.469" v="5"/>
      <pc:docMkLst>
        <pc:docMk/>
      </pc:docMkLst>
      <pc:sldChg chg="delSp">
        <pc:chgData name="Donna Lyn P. Lopez" userId="S::dplopez@national-u.edu.ph::d2ebdca6-9425-4510-aae9-6a5b56663cb9" providerId="AD" clId="Web-{3D71EE33-573B-423D-8153-F3878124C588}" dt="2024-01-17T13:44:41.192" v="0"/>
        <pc:sldMkLst>
          <pc:docMk/>
          <pc:sldMk cId="0" sldId="262"/>
        </pc:sldMkLst>
        <pc:spChg chg="del">
          <ac:chgData name="Donna Lyn P. Lopez" userId="S::dplopez@national-u.edu.ph::d2ebdca6-9425-4510-aae9-6a5b56663cb9" providerId="AD" clId="Web-{3D71EE33-573B-423D-8153-F3878124C588}" dt="2024-01-17T13:44:41.192" v="0"/>
          <ac:spMkLst>
            <pc:docMk/>
            <pc:sldMk cId="0" sldId="262"/>
            <ac:spMk id="320" creationId="{00000000-0000-0000-0000-000000000000}"/>
          </ac:spMkLst>
        </pc:spChg>
      </pc:sldChg>
      <pc:sldChg chg="modSp">
        <pc:chgData name="Donna Lyn P. Lopez" userId="S::dplopez@national-u.edu.ph::d2ebdca6-9425-4510-aae9-6a5b56663cb9" providerId="AD" clId="Web-{3D71EE33-573B-423D-8153-F3878124C588}" dt="2024-01-17T14:07:20.333" v="3" actId="20577"/>
        <pc:sldMkLst>
          <pc:docMk/>
          <pc:sldMk cId="0" sldId="274"/>
        </pc:sldMkLst>
        <pc:spChg chg="mod">
          <ac:chgData name="Donna Lyn P. Lopez" userId="S::dplopez@national-u.edu.ph::d2ebdca6-9425-4510-aae9-6a5b56663cb9" providerId="AD" clId="Web-{3D71EE33-573B-423D-8153-F3878124C588}" dt="2024-01-17T14:07:20.333" v="3" actId="20577"/>
          <ac:spMkLst>
            <pc:docMk/>
            <pc:sldMk cId="0" sldId="274"/>
            <ac:spMk id="415" creationId="{00000000-0000-0000-0000-000000000000}"/>
          </ac:spMkLst>
        </pc:spChg>
      </pc:sldChg>
      <pc:sldChg chg="delSp">
        <pc:chgData name="Donna Lyn P. Lopez" userId="S::dplopez@national-u.edu.ph::d2ebdca6-9425-4510-aae9-6a5b56663cb9" providerId="AD" clId="Web-{3D71EE33-573B-423D-8153-F3878124C588}" dt="2024-01-17T14:34:48.469" v="5"/>
        <pc:sldMkLst>
          <pc:docMk/>
          <pc:sldMk cId="0" sldId="302"/>
        </pc:sldMkLst>
        <pc:spChg chg="del">
          <ac:chgData name="Donna Lyn P. Lopez" userId="S::dplopez@national-u.edu.ph::d2ebdca6-9425-4510-aae9-6a5b56663cb9" providerId="AD" clId="Web-{3D71EE33-573B-423D-8153-F3878124C588}" dt="2024-01-17T14:34:48.469" v="5"/>
          <ac:spMkLst>
            <pc:docMk/>
            <pc:sldMk cId="0" sldId="302"/>
            <ac:spMk id="660" creationId="{00000000-0000-0000-0000-000000000000}"/>
          </ac:spMkLst>
        </pc:spChg>
        <pc:spChg chg="del">
          <ac:chgData name="Donna Lyn P. Lopez" userId="S::dplopez@national-u.edu.ph::d2ebdca6-9425-4510-aae9-6a5b56663cb9" providerId="AD" clId="Web-{3D71EE33-573B-423D-8153-F3878124C588}" dt="2024-01-17T14:34:45.797" v="4"/>
          <ac:spMkLst>
            <pc:docMk/>
            <pc:sldMk cId="0" sldId="302"/>
            <ac:spMk id="6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073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78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240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295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275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233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378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656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895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943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703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193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015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4734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8675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3334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5219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7046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089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011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68369f89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68369f89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4912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81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2477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7362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8513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4697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804ee73e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804ee73e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6e4ee7f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6e4ee7f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520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047195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047195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58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4" name="Google Shape;194;p38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95" name="Google Shape;195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1" name="Google Shape;271;p53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2" name="Google Shape;272;p53"/>
          <p:cNvSpPr txBox="1">
            <a:spLocks noGrp="1"/>
          </p:cNvSpPr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Android Manifest File</a:t>
            </a:r>
            <a:endParaRPr dirty="0"/>
          </a:p>
        </p:txBody>
      </p:sp>
      <p:sp>
        <p:nvSpPr>
          <p:cNvPr id="273" name="Google Shape;273;p53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Week 9-10</a:t>
            </a:r>
            <a:endParaRPr sz="2100" dirty="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Nodes in the manifest file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4D1100-5E8A-5768-FF1E-8F41AE57C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31742"/>
              </p:ext>
            </p:extLst>
          </p:nvPr>
        </p:nvGraphicFramePr>
        <p:xfrm>
          <a:off x="1524000" y="1189767"/>
          <a:ext cx="6096000" cy="3693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8812879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25332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manifest</a:t>
                      </a:r>
                      <a:endParaRPr lang="en-PH" b="1" dirty="0"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0" dirty="0">
                          <a:latin typeface="Consolas" panose="020B0609020204030204" pitchFamily="49" charset="0"/>
                        </a:rPr>
                        <a:t>&lt;manifest&gt; … &lt;/manifest&gt;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53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uses-</a:t>
                      </a:r>
                      <a:r>
                        <a:rPr lang="en-PH" sz="14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sdk</a:t>
                      </a:r>
                      <a:endParaRPr lang="en-PH" sz="1400" b="1" i="0" u="none" strike="noStrike" cap="none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  <a:p>
                      <a:endParaRPr lang="en-PH" b="1" dirty="0"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b="0" dirty="0">
                          <a:latin typeface="Consolas" panose="020B0609020204030204" pitchFamily="49" charset="0"/>
                        </a:rPr>
                        <a:t>&lt;uses-</a:t>
                      </a:r>
                      <a:r>
                        <a:rPr lang="en-PH" b="0" dirty="0" err="1"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PH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/</a:t>
                      </a:r>
                      <a:r>
                        <a:rPr lang="en-PH" b="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47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uses-permission</a:t>
                      </a:r>
                    </a:p>
                    <a:p>
                      <a:endParaRPr lang="en-PH" b="1" dirty="0"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b="0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PH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uses-permission/</a:t>
                      </a:r>
                      <a:r>
                        <a:rPr lang="en-PH" b="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4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application</a:t>
                      </a:r>
                    </a:p>
                    <a:p>
                      <a:endParaRPr lang="en-PH" b="1" dirty="0"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0" dirty="0">
                          <a:latin typeface="Consolas" panose="020B0609020204030204" pitchFamily="49" charset="0"/>
                        </a:rPr>
                        <a:t>&lt;application&gt; … &lt;/application&gt;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3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uses-library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b="0" dirty="0">
                          <a:latin typeface="Consolas" panose="020B0609020204030204" pitchFamily="49" charset="0"/>
                        </a:rPr>
                        <a:t>&lt;uses-library</a:t>
                      </a:r>
                      <a:r>
                        <a:rPr lang="en-PH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/</a:t>
                      </a:r>
                      <a:r>
                        <a:rPr lang="en-PH" b="0" dirty="0"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endParaRPr lang="en-PH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98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activity</a:t>
                      </a:r>
                    </a:p>
                    <a:p>
                      <a:endParaRPr lang="en-PH" b="1" dirty="0"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b="0" dirty="0">
                          <a:latin typeface="Consolas" panose="020B0609020204030204" pitchFamily="49" charset="0"/>
                        </a:rPr>
                        <a:t>&lt;activity&gt; &lt;/activity&gt;</a:t>
                      </a:r>
                    </a:p>
                    <a:p>
                      <a:endParaRPr lang="en-PH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42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intent-filter</a:t>
                      </a:r>
                    </a:p>
                    <a:p>
                      <a:endParaRPr lang="en-PH" b="1" dirty="0"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b="0" dirty="0">
                          <a:latin typeface="Consolas" panose="020B0609020204030204" pitchFamily="49" charset="0"/>
                        </a:rPr>
                        <a:t>&lt;intent-filter&gt; … &lt;/intent-filter&gt;</a:t>
                      </a:r>
                    </a:p>
                    <a:p>
                      <a:endParaRPr lang="en-PH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0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82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Nodes in the manifest file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4D1100-5E8A-5768-FF1E-8F41AE57C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24984"/>
              </p:ext>
            </p:extLst>
          </p:nvPr>
        </p:nvGraphicFramePr>
        <p:xfrm>
          <a:off x="1524000" y="1593388"/>
          <a:ext cx="6096000" cy="229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8812879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25332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fontAlgn="base"/>
                      <a:r>
                        <a:rPr lang="en-US" b="1" i="0" dirty="0">
                          <a:solidFill>
                            <a:srgbClr val="273239"/>
                          </a:solidFill>
                          <a:effectLst/>
                          <a:latin typeface="Consolas" panose="020B0609020204030204" pitchFamily="49" charset="0"/>
                        </a:rPr>
                        <a:t>action</a:t>
                      </a:r>
                      <a:endParaRPr lang="en-PH" b="1" i="0" dirty="0">
                        <a:solidFill>
                          <a:srgbClr val="27323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latin typeface="Consolas" panose="020B0609020204030204" pitchFamily="49" charset="0"/>
                        </a:rPr>
                        <a:t>&lt;action/&gt;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30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base"/>
                      <a:r>
                        <a:rPr lang="en-PH" b="1" i="0" dirty="0">
                          <a:solidFill>
                            <a:srgbClr val="273239"/>
                          </a:solidFill>
                          <a:effectLst/>
                          <a:latin typeface="Consolas" panose="020B0609020204030204" pitchFamily="49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latin typeface="Consolas" panose="020B0609020204030204" pitchFamily="49" charset="0"/>
                        </a:rPr>
                        <a:t>&lt;category/&gt;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53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uses-configuration</a:t>
                      </a:r>
                    </a:p>
                    <a:p>
                      <a:endParaRPr lang="en-PH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latin typeface="Consolas" panose="020B0609020204030204" pitchFamily="49" charset="0"/>
                        </a:rPr>
                        <a:t>&lt;uses-configuration/&gt;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47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uses-feature</a:t>
                      </a:r>
                    </a:p>
                    <a:p>
                      <a:endParaRPr lang="en-PH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latin typeface="Consolas" panose="020B0609020204030204" pitchFamily="49" charset="0"/>
                        </a:rPr>
                        <a:t>&lt;uses-features/&gt;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4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permission</a:t>
                      </a:r>
                    </a:p>
                    <a:p>
                      <a:endParaRPr lang="en-PH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0" dirty="0">
                          <a:latin typeface="Consolas" panose="020B0609020204030204" pitchFamily="49" charset="0"/>
                        </a:rPr>
                        <a:t>&lt;permission&gt; … &lt;/permission&gt;</a:t>
                      </a:r>
                      <a:endParaRPr lang="en-PH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34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50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&lt;m</a:t>
            </a:r>
            <a:r>
              <a:rPr lang="en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anifest&gt;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main component of the AndroidManifest.xml file is known as manifest.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It must contain an </a:t>
            </a:r>
            <a:r>
              <a:rPr lang="en-US" dirty="0">
                <a:latin typeface="Consolas" panose="020B0609020204030204" pitchFamily="49" charset="0"/>
              </a:rPr>
              <a:t>&lt;application&gt; </a:t>
            </a:r>
            <a:r>
              <a:rPr lang="en-US" dirty="0"/>
              <a:t>element with the </a:t>
            </a:r>
            <a:r>
              <a:rPr lang="en-US" dirty="0" err="1">
                <a:latin typeface="Consolas" panose="020B0609020204030204" pitchFamily="49" charset="0"/>
              </a:rPr>
              <a:t>xmlns:android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package attribute specified.</a:t>
            </a:r>
          </a:p>
        </p:txBody>
      </p:sp>
    </p:spTree>
    <p:extLst>
      <p:ext uri="{BB962C8B-B14F-4D97-AF65-F5344CB8AC3E}">
        <p14:creationId xmlns:p14="http://schemas.microsoft.com/office/powerpoint/2010/main" val="3085717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&lt;m</a:t>
            </a:r>
            <a:r>
              <a:rPr lang="en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anifest&gt;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939892AA-C0D3-2157-F362-EA673B40A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944" y="1113911"/>
            <a:ext cx="6350111" cy="385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31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&lt;uses-</a:t>
            </a:r>
            <a:r>
              <a:rPr lang="en-PH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sdk</a:t>
            </a:r>
            <a:r>
              <a:rPr lang="en-PH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/</a:t>
            </a:r>
            <a:r>
              <a:rPr lang="en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&gt;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It is used to define a minimum and maximum SDK version that must be available on a device so that our application functions properly.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And also the target SDK for which it has been designed.</a:t>
            </a:r>
          </a:p>
        </p:txBody>
      </p:sp>
    </p:spTree>
    <p:extLst>
      <p:ext uri="{BB962C8B-B14F-4D97-AF65-F5344CB8AC3E}">
        <p14:creationId xmlns:p14="http://schemas.microsoft.com/office/powerpoint/2010/main" val="411118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&lt;uses-</a:t>
            </a:r>
            <a:r>
              <a:rPr lang="en-PH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sdk</a:t>
            </a:r>
            <a:r>
              <a:rPr lang="en-PH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/</a:t>
            </a:r>
            <a:r>
              <a:rPr lang="en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&gt;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D5CA4B1-6872-8B99-7FE9-CF9B99717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1283790"/>
            <a:ext cx="6724650" cy="32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75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&lt;uses-permission/</a:t>
            </a:r>
            <a:r>
              <a:rPr lang="en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&gt;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It outlines a system permission that must be granted by the user for the app to function properly and is contained within the </a:t>
            </a:r>
            <a:r>
              <a:rPr lang="en-US" dirty="0">
                <a:latin typeface="Consolas" panose="020B0609020204030204" pitchFamily="49" charset="0"/>
              </a:rPr>
              <a:t>&lt;manifest&gt;</a:t>
            </a:r>
            <a:r>
              <a:rPr lang="en-US" dirty="0"/>
              <a:t> element.</a:t>
            </a:r>
          </a:p>
        </p:txBody>
      </p:sp>
    </p:spTree>
    <p:extLst>
      <p:ext uri="{BB962C8B-B14F-4D97-AF65-F5344CB8AC3E}">
        <p14:creationId xmlns:p14="http://schemas.microsoft.com/office/powerpoint/2010/main" val="3372312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&lt;uses-permission/</a:t>
            </a:r>
            <a:r>
              <a:rPr lang="en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&gt;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E295DCF-4A6C-AA5F-80BA-0E516A581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37" y="1316430"/>
            <a:ext cx="7293525" cy="304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47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&lt;application&gt;</a:t>
            </a:r>
            <a:endParaRPr lang="en-PH"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 manifest can contain only one application node.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It uses attributes to specify the metadata for your application (including its title, icon, and theme). During development, </a:t>
            </a:r>
          </a:p>
        </p:txBody>
      </p:sp>
    </p:spTree>
    <p:extLst>
      <p:ext uri="{BB962C8B-B14F-4D97-AF65-F5344CB8AC3E}">
        <p14:creationId xmlns:p14="http://schemas.microsoft.com/office/powerpoint/2010/main" val="765789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&lt;application</a:t>
            </a:r>
            <a:r>
              <a:rPr lang="en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&gt;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FBAE9BA-1F95-7D09-5F42-7BECEC5B4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17" y="1073769"/>
            <a:ext cx="5434965" cy="39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8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>
            <a:spLocks noGrp="1"/>
          </p:cNvSpPr>
          <p:nvPr>
            <p:ph type="ctrTitle"/>
          </p:nvPr>
        </p:nvSpPr>
        <p:spPr>
          <a:xfrm>
            <a:off x="311700" y="1874796"/>
            <a:ext cx="8520600" cy="8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Manifest File</a:t>
            </a:r>
            <a:endParaRPr dirty="0"/>
          </a:p>
        </p:txBody>
      </p:sp>
      <p:sp>
        <p:nvSpPr>
          <p:cNvPr id="281" name="Google Shape;281;p5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&lt;uses-library/&gt;</a:t>
            </a:r>
            <a:endParaRPr lang="en-PH"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It defines a shared library against which the application must be linked.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This element instructs the system to add the library’s code to the package’s class loader.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It is contained within the </a:t>
            </a:r>
            <a:r>
              <a:rPr lang="en-US" dirty="0">
                <a:latin typeface="Consolas" panose="020B0609020204030204" pitchFamily="49" charset="0"/>
              </a:rPr>
              <a:t>&lt;application&gt;</a:t>
            </a:r>
            <a:r>
              <a:rPr lang="en-US" dirty="0"/>
              <a:t> element.</a:t>
            </a:r>
          </a:p>
        </p:txBody>
      </p:sp>
    </p:spTree>
    <p:extLst>
      <p:ext uri="{BB962C8B-B14F-4D97-AF65-F5344CB8AC3E}">
        <p14:creationId xmlns:p14="http://schemas.microsoft.com/office/powerpoint/2010/main" val="104812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&lt;uses-library/&gt;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F76B707-A08D-85BF-D195-B0994529C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24" y="1193750"/>
            <a:ext cx="8111751" cy="374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08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&lt;activity&gt;</a:t>
            </a:r>
            <a:endParaRPr lang="en-PH"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Activity sub-element of an application refers to an activity that needs to be specified in the AndroidManifest.xml file.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Any activity that is not declared there won’t run and won’t be visible to the system.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It is contained within the </a:t>
            </a:r>
            <a:r>
              <a:rPr lang="en-US" dirty="0">
                <a:latin typeface="Consolas" panose="020B0609020204030204" pitchFamily="49" charset="0"/>
              </a:rPr>
              <a:t>&lt;application&gt;</a:t>
            </a:r>
            <a:r>
              <a:rPr lang="en-US" dirty="0"/>
              <a:t> element.</a:t>
            </a:r>
          </a:p>
        </p:txBody>
      </p:sp>
    </p:spTree>
    <p:extLst>
      <p:ext uri="{BB962C8B-B14F-4D97-AF65-F5344CB8AC3E}">
        <p14:creationId xmlns:p14="http://schemas.microsoft.com/office/powerpoint/2010/main" val="3570578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&lt;activity&gt;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68DF158-047B-1EE1-8C1C-7BF841F85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044" y="1126614"/>
            <a:ext cx="6411912" cy="361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28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&lt;intent-filter&gt;</a:t>
            </a:r>
            <a:endParaRPr lang="en-PH"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It is the sub-element of activity that specifies the type of intent to which the activity, service, or broadcast receiver can send a response.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It allows the component to receive intents of a certain type while filtering out those that are not useful for the component. </a:t>
            </a:r>
          </a:p>
        </p:txBody>
      </p:sp>
    </p:spTree>
    <p:extLst>
      <p:ext uri="{BB962C8B-B14F-4D97-AF65-F5344CB8AC3E}">
        <p14:creationId xmlns:p14="http://schemas.microsoft.com/office/powerpoint/2010/main" val="2168038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&lt;intent-filter&gt;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B242FC9-7256-781C-3DE2-732D69547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42" y="1377950"/>
            <a:ext cx="8517958" cy="32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25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&lt;action&gt;</a:t>
            </a:r>
            <a:endParaRPr lang="en-PH"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It adds an action for the intent-filter.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It is contained within the </a:t>
            </a:r>
            <a:r>
              <a:rPr lang="en-US" dirty="0">
                <a:latin typeface="Consolas" panose="020B0609020204030204" pitchFamily="49" charset="0"/>
              </a:rPr>
              <a:t>&lt;intent-filter&gt;</a:t>
            </a:r>
            <a:r>
              <a:rPr lang="en-US" dirty="0"/>
              <a:t> element.</a:t>
            </a:r>
          </a:p>
        </p:txBody>
      </p:sp>
    </p:spTree>
    <p:extLst>
      <p:ext uri="{BB962C8B-B14F-4D97-AF65-F5344CB8AC3E}">
        <p14:creationId xmlns:p14="http://schemas.microsoft.com/office/powerpoint/2010/main" val="2931499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&lt;action&gt;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B242FC9-7256-781C-3DE2-732D69547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42" y="1377950"/>
            <a:ext cx="8517958" cy="32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71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&lt;category&gt;</a:t>
            </a:r>
            <a:endParaRPr lang="en-PH"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It adds a category name to an intent-filter. It is contained within the </a:t>
            </a:r>
            <a:r>
              <a:rPr lang="en-US" dirty="0">
                <a:latin typeface="Consolas" panose="020B0609020204030204" pitchFamily="49" charset="0"/>
              </a:rPr>
              <a:t>&lt;intent-filter&gt; </a:t>
            </a:r>
            <a:r>
              <a:rPr lang="en-US" dirty="0"/>
              <a:t>element.</a:t>
            </a:r>
          </a:p>
        </p:txBody>
      </p:sp>
    </p:spTree>
    <p:extLst>
      <p:ext uri="{BB962C8B-B14F-4D97-AF65-F5344CB8AC3E}">
        <p14:creationId xmlns:p14="http://schemas.microsoft.com/office/powerpoint/2010/main" val="3125324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&lt;category&gt;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B242FC9-7256-781C-3DE2-732D69547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42" y="1377950"/>
            <a:ext cx="8517958" cy="32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3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Google Shape;287;p5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88" name="Google Shape;288;p5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dirty="0"/>
              <a:t>What is an Android Manifest File?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dirty="0"/>
              <a:t>Components of an Android Manifest File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endParaRPr lang="e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&lt;uses-features&gt;</a:t>
            </a:r>
            <a:endParaRPr lang="en-PH"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uses-configuration</a:t>
            </a:r>
            <a:r>
              <a:rPr lang="en-US" dirty="0"/>
              <a:t> components are used to specify the combination of input mechanisms that are supported by our application.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It is useful for games that require particular input controls. </a:t>
            </a:r>
          </a:p>
        </p:txBody>
      </p:sp>
    </p:spTree>
    <p:extLst>
      <p:ext uri="{BB962C8B-B14F-4D97-AF65-F5344CB8AC3E}">
        <p14:creationId xmlns:p14="http://schemas.microsoft.com/office/powerpoint/2010/main" val="693077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&lt;uses-configuration&gt;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7CD1ABFC-2D06-0F3E-CD8B-0E90422F9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1085273"/>
            <a:ext cx="6362700" cy="375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87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&lt;uses-features&gt;</a:t>
            </a:r>
            <a:endParaRPr lang="en-PH"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It is used to specify which hardware features your application requires.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This will prevent our application from being installed on a device that does not include a required piece of hardware such as NFC hardware, as follows: </a:t>
            </a:r>
          </a:p>
        </p:txBody>
      </p:sp>
    </p:spTree>
    <p:extLst>
      <p:ext uri="{BB962C8B-B14F-4D97-AF65-F5344CB8AC3E}">
        <p14:creationId xmlns:p14="http://schemas.microsoft.com/office/powerpoint/2010/main" val="1505884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&lt;uses-configuration&gt;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4" name="Picture 3" descr="A black rectangle with white and blue text&#10;&#10;Description automatically generated">
            <a:extLst>
              <a:ext uri="{FF2B5EF4-FFF2-40B4-BE49-F238E27FC236}">
                <a16:creationId xmlns:a16="http://schemas.microsoft.com/office/drawing/2014/main" id="{DF9E6373-63E6-8817-037A-0D68B3011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458182"/>
            <a:ext cx="7848600" cy="236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0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&lt;permission&gt;</a:t>
            </a:r>
            <a:endParaRPr lang="en-PH"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It is used to create permissions to restrict access to shared application components.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We can also use the existing platform permissions for this purpose or define your own permissions in the manifest. </a:t>
            </a:r>
          </a:p>
        </p:txBody>
      </p:sp>
    </p:spTree>
    <p:extLst>
      <p:ext uri="{BB962C8B-B14F-4D97-AF65-F5344CB8AC3E}">
        <p14:creationId xmlns:p14="http://schemas.microsoft.com/office/powerpoint/2010/main" val="1785727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&lt;permission&gt;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1343CDF-9BD3-A6CF-652F-A74981410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23" y="1195234"/>
            <a:ext cx="7634153" cy="347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842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61" name="Google Shape;661;p9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>
            <a:spLocks noGrp="1"/>
          </p:cNvSpPr>
          <p:nvPr>
            <p:ph type="title"/>
          </p:nvPr>
        </p:nvSpPr>
        <p:spPr>
          <a:xfrm>
            <a:off x="137575" y="837800"/>
            <a:ext cx="4286100" cy="23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Android Manifest File</a:t>
            </a:r>
            <a:endParaRPr dirty="0"/>
          </a:p>
        </p:txBody>
      </p:sp>
      <p:sp>
        <p:nvSpPr>
          <p:cNvPr id="294" name="Google Shape;294;p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Android Manifest File?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0" name="Google Shape;300;p5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01" name="Google Shape;301;p5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Every project in Android includes a Manifest XML file, which is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AndroidManifest.xml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It is located in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root directory </a:t>
            </a:r>
            <a:r>
              <a:rPr lang="en-US" dirty="0"/>
              <a:t>of its project hierarchy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The manifest file is an important part of our app because it defines the structure and metadata of our application, its components, and its requirements.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Android Manifest File?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manifest file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describes essential information about your app to the Android build tools, the Android operating system, and Google Play.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The manifest file also specifies the application metadata, which includes its icon, version number, themes, etc.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Declared in the manifest file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components of the app</a:t>
            </a:r>
            <a:r>
              <a:rPr lang="en-US" dirty="0"/>
              <a:t>, including all activities, services, broadcast receivers, and content providers.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permissions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that the app </a:t>
            </a:r>
            <a:r>
              <a:rPr lang="en-US" dirty="0"/>
              <a:t>needs in order to access protected parts of the system or other apps..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hardware and software features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app requires</a:t>
            </a:r>
            <a:r>
              <a:rPr lang="en-US" dirty="0"/>
              <a:t>, which affects which devices can install the app from Google Play. </a:t>
            </a:r>
          </a:p>
        </p:txBody>
      </p:sp>
    </p:spTree>
    <p:extLst>
      <p:ext uri="{BB962C8B-B14F-4D97-AF65-F5344CB8AC3E}">
        <p14:creationId xmlns:p14="http://schemas.microsoft.com/office/powerpoint/2010/main" val="200128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of a manifest file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14" name="Google Shape;314;p5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8D1CF-E0B9-8E9B-1947-72E52939F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964" y="1023937"/>
            <a:ext cx="3698072" cy="40528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Nodes in the manifest file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 manifest file includes the nodes that define the application components, security settings, test classes, and requirements that make up the application.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Some of the manifest sub-node tags that are mainly used are:</a:t>
            </a:r>
          </a:p>
        </p:txBody>
      </p:sp>
    </p:spTree>
    <p:extLst>
      <p:ext uri="{BB962C8B-B14F-4D97-AF65-F5344CB8AC3E}">
        <p14:creationId xmlns:p14="http://schemas.microsoft.com/office/powerpoint/2010/main" val="2543740701"/>
      </p:ext>
    </p:extLst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E22A5FA3A2044CB9CD88DCBEA97603" ma:contentTypeVersion="14" ma:contentTypeDescription="Create a new document." ma:contentTypeScope="" ma:versionID="add9614137543b78dcbd012fba14612c">
  <xsd:schema xmlns:xsd="http://www.w3.org/2001/XMLSchema" xmlns:xs="http://www.w3.org/2001/XMLSchema" xmlns:p="http://schemas.microsoft.com/office/2006/metadata/properties" xmlns:ns2="9a780629-4d19-4bb9-9056-9a589cd4d271" xmlns:ns3="6de439ce-b7a3-4fe1-9235-7bacf5677901" targetNamespace="http://schemas.microsoft.com/office/2006/metadata/properties" ma:root="true" ma:fieldsID="ff15d42874a67466ae73f4094a57046d" ns2:_="" ns3:_="">
    <xsd:import namespace="9a780629-4d19-4bb9-9056-9a589cd4d271"/>
    <xsd:import namespace="6de439ce-b7a3-4fe1-9235-7bacf56779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80629-4d19-4bb9-9056-9a589cd4d2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0475df7c-731a-48f9-b587-d0ce67fd34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e439ce-b7a3-4fe1-9235-7bacf567790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20bbd5-5dd0-4cc5-8ff1-a93b22e2889e}" ma:internalName="TaxCatchAll" ma:showField="CatchAllData" ma:web="6de439ce-b7a3-4fe1-9235-7bacf567790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de439ce-b7a3-4fe1-9235-7bacf5677901" xsi:nil="true"/>
    <lcf76f155ced4ddcb4097134ff3c332f xmlns="9a780629-4d19-4bb9-9056-9a589cd4d2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D86C682-4AFF-4BAF-89CB-3E384EAB8F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806924-3F66-495A-A8C7-976E929A03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780629-4d19-4bb9-9056-9a589cd4d271"/>
    <ds:schemaRef ds:uri="6de439ce-b7a3-4fe1-9235-7bacf56779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9D2C64-633B-43FC-BB88-A88B446FB994}">
  <ds:schemaRefs>
    <ds:schemaRef ds:uri="http://schemas.microsoft.com/office/2006/metadata/properties"/>
    <ds:schemaRef ds:uri="http://schemas.microsoft.com/office/infopath/2007/PartnerControls"/>
    <ds:schemaRef ds:uri="6de439ce-b7a3-4fe1-9235-7bacf5677901"/>
    <ds:schemaRef ds:uri="9a780629-4d19-4bb9-9056-9a589cd4d27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852</Words>
  <Application>Microsoft Office PowerPoint</Application>
  <PresentationFormat>On-screen Show (16:9)</PresentationFormat>
  <Paragraphs>135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Roboto</vt:lpstr>
      <vt:lpstr>Arial</vt:lpstr>
      <vt:lpstr>Consolas</vt:lpstr>
      <vt:lpstr>GDT master</vt:lpstr>
      <vt:lpstr>GDT master</vt:lpstr>
      <vt:lpstr>Android Manifest File</vt:lpstr>
      <vt:lpstr>Manifest File</vt:lpstr>
      <vt:lpstr>Contents</vt:lpstr>
      <vt:lpstr>Android Manifest File</vt:lpstr>
      <vt:lpstr>What is an Android Manifest File?</vt:lpstr>
      <vt:lpstr>What is an Android Manifest File?</vt:lpstr>
      <vt:lpstr>Declared in the manifest file</vt:lpstr>
      <vt:lpstr>Example of a manifest file</vt:lpstr>
      <vt:lpstr>Nodes in the manifest file</vt:lpstr>
      <vt:lpstr>Nodes in the manifest file</vt:lpstr>
      <vt:lpstr>Nodes in the manifest file</vt:lpstr>
      <vt:lpstr>&lt;manifest&gt;</vt:lpstr>
      <vt:lpstr>&lt;manifest&gt;</vt:lpstr>
      <vt:lpstr>&lt;uses-sdk/&gt;</vt:lpstr>
      <vt:lpstr>&lt;uses-sdk/&gt;</vt:lpstr>
      <vt:lpstr>&lt;uses-permission/&gt;</vt:lpstr>
      <vt:lpstr>&lt;uses-permission/&gt;</vt:lpstr>
      <vt:lpstr>&lt;application&gt;</vt:lpstr>
      <vt:lpstr>&lt;application&gt;</vt:lpstr>
      <vt:lpstr>&lt;uses-library/&gt;</vt:lpstr>
      <vt:lpstr>&lt;uses-library/&gt;</vt:lpstr>
      <vt:lpstr>&lt;activity&gt;</vt:lpstr>
      <vt:lpstr>&lt;activity&gt;</vt:lpstr>
      <vt:lpstr>&lt;intent-filter&gt;</vt:lpstr>
      <vt:lpstr>&lt;intent-filter&gt;</vt:lpstr>
      <vt:lpstr>&lt;action&gt;</vt:lpstr>
      <vt:lpstr>&lt;action&gt;</vt:lpstr>
      <vt:lpstr>&lt;category&gt;</vt:lpstr>
      <vt:lpstr>&lt;category&gt;</vt:lpstr>
      <vt:lpstr>&lt;uses-features&gt;</vt:lpstr>
      <vt:lpstr>&lt;uses-configuration&gt;</vt:lpstr>
      <vt:lpstr>&lt;uses-features&gt;</vt:lpstr>
      <vt:lpstr>&lt;uses-configuration&gt;</vt:lpstr>
      <vt:lpstr>&lt;permission&gt;</vt:lpstr>
      <vt:lpstr>&lt;permission&gt;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and Intents</dc:title>
  <cp:lastModifiedBy>Ponio, Elizer Jr</cp:lastModifiedBy>
  <cp:revision>86</cp:revision>
  <dcterms:modified xsi:type="dcterms:W3CDTF">2024-04-25T16:10:32Z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0x0101000BE22A5FA3A2044CB9CD88DCBEA97603</vt:lpwstr>
  </property>
  <property fmtid="{D5CDD505-2E9C-101B-9397-08002B2CF9AE}" pid="3" name="MediaServiceImageTags">
    <vt:lpwstr/>
  </property>
</Properties>
</file>