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8" r:id="rId3"/>
    <p:sldId id="259" r:id="rId4"/>
    <p:sldId id="260" r:id="rId5"/>
    <p:sldId id="262" r:id="rId6"/>
    <p:sldId id="263" r:id="rId7"/>
    <p:sldId id="266" r:id="rId8"/>
    <p:sldId id="261" r:id="rId9"/>
    <p:sldId id="264" r:id="rId10"/>
    <p:sldId id="265" r:id="rId11"/>
    <p:sldId id="258"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3631" autoAdjust="0"/>
  </p:normalViewPr>
  <p:slideViewPr>
    <p:cSldViewPr snapToGrid="0">
      <p:cViewPr varScale="1">
        <p:scale>
          <a:sx n="152" d="100"/>
          <a:sy n="152" d="100"/>
        </p:scale>
        <p:origin x="6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12/02/2023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15419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419362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9513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135691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lstStyle/>
          <a:p>
            <a:r>
              <a:rPr lang="en-PH" b="1" dirty="0"/>
              <a:t>Operating System</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7" name="TextBox 6">
            <a:extLst>
              <a:ext uri="{FF2B5EF4-FFF2-40B4-BE49-F238E27FC236}">
                <a16:creationId xmlns:a16="http://schemas.microsoft.com/office/drawing/2014/main" id="{5018AF76-6C27-2B57-393E-2CBAC438135A}"/>
              </a:ext>
            </a:extLst>
          </p:cNvPr>
          <p:cNvSpPr txBox="1"/>
          <p:nvPr/>
        </p:nvSpPr>
        <p:spPr>
          <a:xfrm>
            <a:off x="3103418" y="5326360"/>
            <a:ext cx="5837381" cy="477054"/>
          </a:xfrm>
          <a:prstGeom prst="rect">
            <a:avLst/>
          </a:prstGeom>
          <a:noFill/>
        </p:spPr>
        <p:txBody>
          <a:bodyPr wrap="square" rtlCol="0">
            <a:spAutoFit/>
          </a:bodyPr>
          <a:lstStyle/>
          <a:p>
            <a:r>
              <a:rPr lang="en-PH" sz="2500" b="1" dirty="0"/>
              <a:t>Microsoft Windows 95 released in 1995</a:t>
            </a:r>
          </a:p>
        </p:txBody>
      </p:sp>
      <p:pic>
        <p:nvPicPr>
          <p:cNvPr id="5" name="Picture 4" descr="Graphical user interface&#10;&#10;Description automatically generated">
            <a:extLst>
              <a:ext uri="{FF2B5EF4-FFF2-40B4-BE49-F238E27FC236}">
                <a16:creationId xmlns:a16="http://schemas.microsoft.com/office/drawing/2014/main" id="{4AF4DE0D-F938-B0DD-BE65-03F79D96D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014" y="1381156"/>
            <a:ext cx="4795791" cy="3600128"/>
          </a:xfrm>
          <a:prstGeom prst="rect">
            <a:avLst/>
          </a:prstGeom>
        </p:spPr>
      </p:pic>
    </p:spTree>
    <p:extLst>
      <p:ext uri="{BB962C8B-B14F-4D97-AF65-F5344CB8AC3E}">
        <p14:creationId xmlns:p14="http://schemas.microsoft.com/office/powerpoint/2010/main" val="425682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Modern Operating Systems</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pic>
        <p:nvPicPr>
          <p:cNvPr id="8" name="Picture 7" descr="Icon&#10;&#10;Description automatically generated with medium confidence">
            <a:extLst>
              <a:ext uri="{FF2B5EF4-FFF2-40B4-BE49-F238E27FC236}">
                <a16:creationId xmlns:a16="http://schemas.microsoft.com/office/drawing/2014/main" id="{6F344FCE-5B1D-3C00-FDB3-B74709F94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9" y="1588146"/>
            <a:ext cx="2857500" cy="1600200"/>
          </a:xfrm>
          <a:prstGeom prst="rect">
            <a:avLst/>
          </a:prstGeom>
        </p:spPr>
      </p:pic>
      <p:pic>
        <p:nvPicPr>
          <p:cNvPr id="10" name="Picture 9" descr="Logo&#10;&#10;Description automatically generated">
            <a:extLst>
              <a:ext uri="{FF2B5EF4-FFF2-40B4-BE49-F238E27FC236}">
                <a16:creationId xmlns:a16="http://schemas.microsoft.com/office/drawing/2014/main" id="{9D9C09E7-B5DB-A128-C889-DE4B1548F2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9870" y="1516708"/>
            <a:ext cx="2619375" cy="1743075"/>
          </a:xfrm>
          <a:prstGeom prst="rect">
            <a:avLst/>
          </a:prstGeom>
        </p:spPr>
      </p:pic>
      <p:pic>
        <p:nvPicPr>
          <p:cNvPr id="12" name="Picture 11" descr="Icon&#10;&#10;Description automatically generated">
            <a:extLst>
              <a:ext uri="{FF2B5EF4-FFF2-40B4-BE49-F238E27FC236}">
                <a16:creationId xmlns:a16="http://schemas.microsoft.com/office/drawing/2014/main" id="{33C0B82B-3C0F-2464-229B-80B3EA0BC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460" y="2431109"/>
            <a:ext cx="1733550" cy="1514475"/>
          </a:xfrm>
          <a:prstGeom prst="rect">
            <a:avLst/>
          </a:prstGeom>
        </p:spPr>
      </p:pic>
      <p:pic>
        <p:nvPicPr>
          <p:cNvPr id="14" name="Picture 13" descr="Shape">
            <a:extLst>
              <a:ext uri="{FF2B5EF4-FFF2-40B4-BE49-F238E27FC236}">
                <a16:creationId xmlns:a16="http://schemas.microsoft.com/office/drawing/2014/main" id="{7F68B8D0-748F-338D-4F5A-1CADB4EB87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8136" y="2861190"/>
            <a:ext cx="3181980" cy="994369"/>
          </a:xfrm>
          <a:prstGeom prst="rect">
            <a:avLst/>
          </a:prstGeom>
        </p:spPr>
      </p:pic>
      <p:pic>
        <p:nvPicPr>
          <p:cNvPr id="16" name="Picture 15" descr="A penguin with a yellow beak&#10;&#10;Description automatically generated with low confidence">
            <a:extLst>
              <a:ext uri="{FF2B5EF4-FFF2-40B4-BE49-F238E27FC236}">
                <a16:creationId xmlns:a16="http://schemas.microsoft.com/office/drawing/2014/main" id="{2A5980E3-9CBC-6A84-F95B-9ED64197F2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6374" y="3527637"/>
            <a:ext cx="1420333" cy="1682336"/>
          </a:xfrm>
          <a:prstGeom prst="rect">
            <a:avLst/>
          </a:prstGeom>
        </p:spPr>
      </p:pic>
      <p:sp>
        <p:nvSpPr>
          <p:cNvPr id="17" name="TextBox 16">
            <a:extLst>
              <a:ext uri="{FF2B5EF4-FFF2-40B4-BE49-F238E27FC236}">
                <a16:creationId xmlns:a16="http://schemas.microsoft.com/office/drawing/2014/main" id="{2B99B711-76B0-462D-BC7D-0FE1FEE322F5}"/>
              </a:ext>
            </a:extLst>
          </p:cNvPr>
          <p:cNvSpPr txBox="1"/>
          <p:nvPr/>
        </p:nvSpPr>
        <p:spPr>
          <a:xfrm>
            <a:off x="1841412" y="5472328"/>
            <a:ext cx="1288687" cy="369332"/>
          </a:xfrm>
          <a:prstGeom prst="rect">
            <a:avLst/>
          </a:prstGeom>
          <a:noFill/>
        </p:spPr>
        <p:txBody>
          <a:bodyPr wrap="square" rtlCol="0">
            <a:spAutoFit/>
          </a:bodyPr>
          <a:lstStyle/>
          <a:p>
            <a:r>
              <a:rPr lang="en-PH" b="1" dirty="0"/>
              <a:t>Desktop OS</a:t>
            </a:r>
          </a:p>
        </p:txBody>
      </p:sp>
      <p:sp>
        <p:nvSpPr>
          <p:cNvPr id="18" name="TextBox 17">
            <a:extLst>
              <a:ext uri="{FF2B5EF4-FFF2-40B4-BE49-F238E27FC236}">
                <a16:creationId xmlns:a16="http://schemas.microsoft.com/office/drawing/2014/main" id="{58F7126D-CA26-C398-B8FB-D258D01BFC1F}"/>
              </a:ext>
            </a:extLst>
          </p:cNvPr>
          <p:cNvSpPr txBox="1"/>
          <p:nvPr/>
        </p:nvSpPr>
        <p:spPr>
          <a:xfrm>
            <a:off x="8911721" y="5472328"/>
            <a:ext cx="1288687" cy="369332"/>
          </a:xfrm>
          <a:prstGeom prst="rect">
            <a:avLst/>
          </a:prstGeom>
          <a:noFill/>
        </p:spPr>
        <p:txBody>
          <a:bodyPr wrap="square" rtlCol="0">
            <a:spAutoFit/>
          </a:bodyPr>
          <a:lstStyle/>
          <a:p>
            <a:r>
              <a:rPr lang="en-PH" b="1" dirty="0"/>
              <a:t>Mobile OS</a:t>
            </a:r>
          </a:p>
        </p:txBody>
      </p:sp>
    </p:spTree>
    <p:extLst>
      <p:ext uri="{BB962C8B-B14F-4D97-AF65-F5344CB8AC3E}">
        <p14:creationId xmlns:p14="http://schemas.microsoft.com/office/powerpoint/2010/main" val="53893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Modern Operating Systems</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pic>
        <p:nvPicPr>
          <p:cNvPr id="5" name="Picture 4" descr="Graphical user interface&#10;&#10;Description automatically generated">
            <a:extLst>
              <a:ext uri="{FF2B5EF4-FFF2-40B4-BE49-F238E27FC236}">
                <a16:creationId xmlns:a16="http://schemas.microsoft.com/office/drawing/2014/main" id="{62809024-7ABA-DAC3-9651-77360BD28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349" y="1460334"/>
            <a:ext cx="4634603" cy="2606964"/>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B709E9E-123E-1087-460E-C53F514A1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6050" y="1460334"/>
            <a:ext cx="4634602" cy="2606964"/>
          </a:xfrm>
          <a:prstGeom prst="rect">
            <a:avLst/>
          </a:prstGeom>
        </p:spPr>
      </p:pic>
      <p:sp>
        <p:nvSpPr>
          <p:cNvPr id="9" name="TextBox 8">
            <a:extLst>
              <a:ext uri="{FF2B5EF4-FFF2-40B4-BE49-F238E27FC236}">
                <a16:creationId xmlns:a16="http://schemas.microsoft.com/office/drawing/2014/main" id="{5CB3C524-0082-1B25-EB7F-1D7546F44E49}"/>
              </a:ext>
            </a:extLst>
          </p:cNvPr>
          <p:cNvSpPr txBox="1"/>
          <p:nvPr/>
        </p:nvSpPr>
        <p:spPr>
          <a:xfrm>
            <a:off x="1676400" y="4918753"/>
            <a:ext cx="8839200" cy="861774"/>
          </a:xfrm>
          <a:prstGeom prst="rect">
            <a:avLst/>
          </a:prstGeom>
          <a:noFill/>
        </p:spPr>
        <p:txBody>
          <a:bodyPr wrap="square" rtlCol="0">
            <a:spAutoFit/>
          </a:bodyPr>
          <a:lstStyle/>
          <a:p>
            <a:r>
              <a:rPr lang="en-PH" sz="2500" dirty="0"/>
              <a:t>Social media networks pervade the environment of operating systems through </a:t>
            </a:r>
            <a:r>
              <a:rPr lang="en-PH" sz="2500" b="1" dirty="0"/>
              <a:t>notifications.</a:t>
            </a:r>
            <a:r>
              <a:rPr lang="en-PH" sz="2500" dirty="0"/>
              <a:t> </a:t>
            </a:r>
          </a:p>
        </p:txBody>
      </p:sp>
    </p:spTree>
    <p:extLst>
      <p:ext uri="{BB962C8B-B14F-4D97-AF65-F5344CB8AC3E}">
        <p14:creationId xmlns:p14="http://schemas.microsoft.com/office/powerpoint/2010/main" val="12837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4800" b="1" dirty="0"/>
              <a:t>Elements of an Operating System</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20" name="TextBox 19">
            <a:extLst>
              <a:ext uri="{FF2B5EF4-FFF2-40B4-BE49-F238E27FC236}">
                <a16:creationId xmlns:a16="http://schemas.microsoft.com/office/drawing/2014/main" id="{1D4074AD-B25B-F1FE-4BFD-6713EFA2F8E3}"/>
              </a:ext>
            </a:extLst>
          </p:cNvPr>
          <p:cNvSpPr txBox="1"/>
          <p:nvPr/>
        </p:nvSpPr>
        <p:spPr>
          <a:xfrm>
            <a:off x="1388533" y="1310522"/>
            <a:ext cx="9414933" cy="3580467"/>
          </a:xfrm>
          <a:prstGeom prst="rect">
            <a:avLst/>
          </a:prstGeom>
          <a:noFill/>
        </p:spPr>
        <p:txBody>
          <a:bodyPr wrap="square" rtlCol="0">
            <a:spAutoFit/>
          </a:bodyPr>
          <a:lstStyle/>
          <a:p>
            <a:pPr marL="342900" indent="-342900">
              <a:spcBef>
                <a:spcPts val="772"/>
              </a:spcBef>
              <a:buFont typeface="Wingdings" panose="05000000000000000000" pitchFamily="2" charset="2"/>
              <a:buChar char="q"/>
              <a:defRPr/>
            </a:pPr>
            <a:r>
              <a:rPr lang="en-US" altLang="en-US" sz="2500" b="1" dirty="0">
                <a:latin typeface="Calibri (Body)"/>
              </a:rPr>
              <a:t>User Interface</a:t>
            </a:r>
            <a:r>
              <a:rPr lang="en-US" altLang="en-US" sz="2500" dirty="0">
                <a:latin typeface="Calibri (Body)"/>
              </a:rPr>
              <a:t>. A user interacts with the operating system through the user interface.</a:t>
            </a:r>
          </a:p>
          <a:p>
            <a:pPr marL="342900" indent="-342900">
              <a:spcBef>
                <a:spcPts val="772"/>
              </a:spcBef>
              <a:buFont typeface="Wingdings" panose="05000000000000000000" pitchFamily="2" charset="2"/>
              <a:buChar char="q"/>
              <a:defRPr/>
            </a:pPr>
            <a:endParaRPr lang="en-US" sz="2500" dirty="0">
              <a:latin typeface="Calibri (Body)"/>
            </a:endParaRPr>
          </a:p>
          <a:p>
            <a:pPr marL="342900" indent="-342900">
              <a:spcBef>
                <a:spcPts val="772"/>
              </a:spcBef>
              <a:buFont typeface="Wingdings" panose="05000000000000000000" pitchFamily="2" charset="2"/>
              <a:buChar char="q"/>
              <a:defRPr/>
            </a:pPr>
            <a:r>
              <a:rPr lang="en-US" sz="2500" b="1" dirty="0">
                <a:latin typeface="Calibri (Body)"/>
              </a:rPr>
              <a:t>Kernel</a:t>
            </a:r>
            <a:r>
              <a:rPr lang="en-US" sz="2500" dirty="0">
                <a:latin typeface="Calibri (Body)"/>
              </a:rPr>
              <a:t>. The kernel is responsible for loading and operating programs or processes, and managing input and output. </a:t>
            </a:r>
          </a:p>
          <a:p>
            <a:pPr marL="342900" indent="-342900">
              <a:spcBef>
                <a:spcPts val="772"/>
              </a:spcBef>
              <a:buFont typeface="Wingdings" panose="05000000000000000000" pitchFamily="2" charset="2"/>
              <a:buChar char="q"/>
              <a:defRPr/>
            </a:pPr>
            <a:endParaRPr lang="en-US" sz="2500" dirty="0">
              <a:latin typeface="Calibri (Body)"/>
            </a:endParaRPr>
          </a:p>
          <a:p>
            <a:pPr marL="342900" indent="-342900" eaLnBrk="1" fontAlgn="auto" hangingPunct="1">
              <a:spcBef>
                <a:spcPts val="772"/>
              </a:spcBef>
              <a:spcAft>
                <a:spcPts val="0"/>
              </a:spcAft>
              <a:buFont typeface="Wingdings" panose="05000000000000000000" pitchFamily="2" charset="2"/>
              <a:buChar char="q"/>
              <a:defRPr/>
            </a:pPr>
            <a:r>
              <a:rPr lang="en-US" sz="2500" b="1" dirty="0">
                <a:latin typeface="Calibri (Body)"/>
              </a:rPr>
              <a:t>File Management System. </a:t>
            </a:r>
            <a:r>
              <a:rPr lang="en-US" sz="2500" dirty="0">
                <a:latin typeface="Calibri (Body)"/>
              </a:rPr>
              <a:t>The file management system is what the operating system uses to organize and manage files.</a:t>
            </a:r>
          </a:p>
        </p:txBody>
      </p:sp>
    </p:spTree>
    <p:extLst>
      <p:ext uri="{BB962C8B-B14F-4D97-AF65-F5344CB8AC3E}">
        <p14:creationId xmlns:p14="http://schemas.microsoft.com/office/powerpoint/2010/main" val="111977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4800" b="1" dirty="0"/>
              <a:t>Elements of an Operating System</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20" name="TextBox 19">
            <a:extLst>
              <a:ext uri="{FF2B5EF4-FFF2-40B4-BE49-F238E27FC236}">
                <a16:creationId xmlns:a16="http://schemas.microsoft.com/office/drawing/2014/main" id="{1D4074AD-B25B-F1FE-4BFD-6713EFA2F8E3}"/>
              </a:ext>
            </a:extLst>
          </p:cNvPr>
          <p:cNvSpPr txBox="1"/>
          <p:nvPr/>
        </p:nvSpPr>
        <p:spPr>
          <a:xfrm>
            <a:off x="1388533" y="1310522"/>
            <a:ext cx="9414933" cy="2990562"/>
          </a:xfrm>
          <a:prstGeom prst="rect">
            <a:avLst/>
          </a:prstGeom>
          <a:noFill/>
        </p:spPr>
        <p:txBody>
          <a:bodyPr wrap="square" rtlCol="0">
            <a:spAutoFit/>
          </a:bodyPr>
          <a:lstStyle/>
          <a:p>
            <a:pPr marL="342900" indent="-342900" eaLnBrk="1" fontAlgn="auto" hangingPunct="1">
              <a:spcBef>
                <a:spcPts val="772"/>
              </a:spcBef>
              <a:spcAft>
                <a:spcPts val="0"/>
              </a:spcAft>
              <a:buFont typeface="Wingdings" panose="05000000000000000000" pitchFamily="2" charset="2"/>
              <a:buChar char="q"/>
              <a:defRPr/>
            </a:pPr>
            <a:r>
              <a:rPr lang="en-US" sz="2500" b="1" dirty="0"/>
              <a:t>File and folder management</a:t>
            </a:r>
            <a:r>
              <a:rPr lang="en-US" sz="2500" dirty="0"/>
              <a:t>. An operating system creates a file structure on the computer hard drive where the data can be stored and retrieved</a:t>
            </a:r>
          </a:p>
          <a:p>
            <a:pPr eaLnBrk="1" fontAlgn="auto" hangingPunct="1">
              <a:spcBef>
                <a:spcPts val="772"/>
              </a:spcBef>
              <a:spcAft>
                <a:spcPts val="0"/>
              </a:spcAft>
              <a:defRPr/>
            </a:pPr>
            <a:endParaRPr lang="en-US" sz="2500" dirty="0"/>
          </a:p>
          <a:p>
            <a:pPr marL="342900" indent="-342900" eaLnBrk="1" fontAlgn="auto" hangingPunct="1">
              <a:spcBef>
                <a:spcPts val="772"/>
              </a:spcBef>
              <a:spcAft>
                <a:spcPts val="0"/>
              </a:spcAft>
              <a:buFont typeface="Wingdings" panose="05000000000000000000" pitchFamily="2" charset="2"/>
              <a:buChar char="q"/>
              <a:defRPr/>
            </a:pPr>
            <a:r>
              <a:rPr lang="en-US" sz="2500" b="1" dirty="0"/>
              <a:t>Applications management</a:t>
            </a:r>
            <a:r>
              <a:rPr lang="en-US" sz="2500" dirty="0"/>
              <a:t>. Whenever a program is requested the operating system locates it and loads into the primary memory or RAM. </a:t>
            </a:r>
          </a:p>
        </p:txBody>
      </p:sp>
    </p:spTree>
    <p:extLst>
      <p:ext uri="{BB962C8B-B14F-4D97-AF65-F5344CB8AC3E}">
        <p14:creationId xmlns:p14="http://schemas.microsoft.com/office/powerpoint/2010/main" val="85903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4800" b="1" dirty="0"/>
              <a:t>Elements of an Operating System</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20" name="TextBox 19">
            <a:extLst>
              <a:ext uri="{FF2B5EF4-FFF2-40B4-BE49-F238E27FC236}">
                <a16:creationId xmlns:a16="http://schemas.microsoft.com/office/drawing/2014/main" id="{1D4074AD-B25B-F1FE-4BFD-6713EFA2F8E3}"/>
              </a:ext>
            </a:extLst>
          </p:cNvPr>
          <p:cNvSpPr txBox="1"/>
          <p:nvPr/>
        </p:nvSpPr>
        <p:spPr>
          <a:xfrm>
            <a:off x="1388533" y="1310522"/>
            <a:ext cx="9414933" cy="3375283"/>
          </a:xfrm>
          <a:prstGeom prst="rect">
            <a:avLst/>
          </a:prstGeom>
          <a:noFill/>
        </p:spPr>
        <p:txBody>
          <a:bodyPr wrap="square" rtlCol="0">
            <a:spAutoFit/>
          </a:bodyPr>
          <a:lstStyle/>
          <a:p>
            <a:pPr marL="342900" indent="-342900" eaLnBrk="1" fontAlgn="auto" hangingPunct="1">
              <a:spcBef>
                <a:spcPts val="772"/>
              </a:spcBef>
              <a:spcAft>
                <a:spcPts val="0"/>
              </a:spcAft>
              <a:buFont typeface="Wingdings" panose="05000000000000000000" pitchFamily="2" charset="2"/>
              <a:buChar char="q"/>
              <a:defRPr/>
            </a:pPr>
            <a:r>
              <a:rPr lang="en-US" sz="2500" b="1" dirty="0"/>
              <a:t>Support for built-in utility programs. </a:t>
            </a:r>
            <a:r>
              <a:rPr lang="en-US" sz="2500" dirty="0"/>
              <a:t>The operating system comes with tools for maintenance and repairs. They identify the problem, they find lost files, repair the damaged ones and do backups for your data. </a:t>
            </a:r>
          </a:p>
          <a:p>
            <a:pPr eaLnBrk="1" fontAlgn="auto" hangingPunct="1">
              <a:spcBef>
                <a:spcPts val="772"/>
              </a:spcBef>
              <a:spcAft>
                <a:spcPts val="0"/>
              </a:spcAft>
              <a:defRPr/>
            </a:pPr>
            <a:endParaRPr lang="en-US" sz="2500" dirty="0"/>
          </a:p>
          <a:p>
            <a:pPr marL="342900" indent="-342900" eaLnBrk="1" fontAlgn="auto" hangingPunct="1">
              <a:spcBef>
                <a:spcPts val="772"/>
              </a:spcBef>
              <a:spcAft>
                <a:spcPts val="0"/>
              </a:spcAft>
              <a:buFont typeface="Wingdings" panose="05000000000000000000" pitchFamily="2" charset="2"/>
              <a:buChar char="q"/>
              <a:defRPr/>
            </a:pPr>
            <a:r>
              <a:rPr lang="en-US" sz="2500" b="1" dirty="0"/>
              <a:t>Computer hardware control. </a:t>
            </a:r>
            <a:r>
              <a:rPr lang="en-US" sz="2500" dirty="0"/>
              <a:t>Operating systems facilitates the access of programs to the computer hardware through the BIOS and through device drivers. </a:t>
            </a:r>
          </a:p>
        </p:txBody>
      </p:sp>
    </p:spTree>
    <p:extLst>
      <p:ext uri="{BB962C8B-B14F-4D97-AF65-F5344CB8AC3E}">
        <p14:creationId xmlns:p14="http://schemas.microsoft.com/office/powerpoint/2010/main" val="233474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What is an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20" name="TextBox 19">
            <a:extLst>
              <a:ext uri="{FF2B5EF4-FFF2-40B4-BE49-F238E27FC236}">
                <a16:creationId xmlns:a16="http://schemas.microsoft.com/office/drawing/2014/main" id="{1D4074AD-B25B-F1FE-4BFD-6713EFA2F8E3}"/>
              </a:ext>
            </a:extLst>
          </p:cNvPr>
          <p:cNvSpPr txBox="1"/>
          <p:nvPr/>
        </p:nvSpPr>
        <p:spPr>
          <a:xfrm>
            <a:off x="1388533" y="1310522"/>
            <a:ext cx="9414933" cy="1631216"/>
          </a:xfrm>
          <a:prstGeom prst="rect">
            <a:avLst/>
          </a:prstGeom>
          <a:noFill/>
        </p:spPr>
        <p:txBody>
          <a:bodyPr wrap="square" rtlCol="0">
            <a:spAutoFit/>
          </a:bodyPr>
          <a:lstStyle/>
          <a:p>
            <a:r>
              <a:rPr lang="en-US" sz="2500" b="0" i="0" dirty="0">
                <a:solidFill>
                  <a:srgbClr val="001641"/>
                </a:solidFill>
                <a:effectLst/>
                <a:latin typeface="Calibri (Body)"/>
              </a:rPr>
              <a:t>The operating system (OS) manages all of the software and hardware on the computer. It performs basic tasks such as file, memory and process management, handling input and output, and controlling peripheral devices such as disk drives and printers.</a:t>
            </a:r>
            <a:endParaRPr lang="en-PH" sz="2500" dirty="0">
              <a:latin typeface="Calibri (Body)"/>
            </a:endParaRPr>
          </a:p>
        </p:txBody>
      </p:sp>
      <p:pic>
        <p:nvPicPr>
          <p:cNvPr id="5" name="Picture 4" descr="Diagram&#10;&#10;Description automatically generated">
            <a:extLst>
              <a:ext uri="{FF2B5EF4-FFF2-40B4-BE49-F238E27FC236}">
                <a16:creationId xmlns:a16="http://schemas.microsoft.com/office/drawing/2014/main" id="{9CA47337-5A41-0EDD-8098-C53D06098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798" y="2978924"/>
            <a:ext cx="2110427" cy="3123431"/>
          </a:xfrm>
          <a:prstGeom prst="rect">
            <a:avLst/>
          </a:prstGeom>
        </p:spPr>
      </p:pic>
    </p:spTree>
    <p:extLst>
      <p:ext uri="{BB962C8B-B14F-4D97-AF65-F5344CB8AC3E}">
        <p14:creationId xmlns:p14="http://schemas.microsoft.com/office/powerpoint/2010/main" val="39119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5" name="TextBox 4">
            <a:extLst>
              <a:ext uri="{FF2B5EF4-FFF2-40B4-BE49-F238E27FC236}">
                <a16:creationId xmlns:a16="http://schemas.microsoft.com/office/drawing/2014/main" id="{6239E369-03FF-D223-66C0-DC759A357E97}"/>
              </a:ext>
            </a:extLst>
          </p:cNvPr>
          <p:cNvSpPr txBox="1"/>
          <p:nvPr/>
        </p:nvSpPr>
        <p:spPr>
          <a:xfrm>
            <a:off x="1388533" y="1310522"/>
            <a:ext cx="9414933" cy="1246495"/>
          </a:xfrm>
          <a:prstGeom prst="rect">
            <a:avLst/>
          </a:prstGeom>
          <a:noFill/>
        </p:spPr>
        <p:txBody>
          <a:bodyPr wrap="square" rtlCol="0">
            <a:spAutoFit/>
          </a:bodyPr>
          <a:lstStyle/>
          <a:p>
            <a:r>
              <a:rPr lang="en-PH" sz="2500" dirty="0"/>
              <a:t>Computers in the 1940’s and 1950’s ran one program at a time.</a:t>
            </a:r>
          </a:p>
          <a:p>
            <a:endParaRPr lang="en-PH" sz="2500" dirty="0"/>
          </a:p>
          <a:p>
            <a:r>
              <a:rPr lang="en-PH" sz="2500" dirty="0"/>
              <a:t>Programmers wrote computer programs in punched cards.</a:t>
            </a:r>
          </a:p>
        </p:txBody>
      </p:sp>
      <p:pic>
        <p:nvPicPr>
          <p:cNvPr id="18" name="Picture 17" descr="A picture containing calendar&#10;&#10;Description automatically generated">
            <a:extLst>
              <a:ext uri="{FF2B5EF4-FFF2-40B4-BE49-F238E27FC236}">
                <a16:creationId xmlns:a16="http://schemas.microsoft.com/office/drawing/2014/main" id="{2AEE4C4C-383C-9744-F089-C905677DB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150" y="3346627"/>
            <a:ext cx="2857500" cy="1247775"/>
          </a:xfrm>
          <a:prstGeom prst="rect">
            <a:avLst/>
          </a:prstGeom>
        </p:spPr>
      </p:pic>
      <p:pic>
        <p:nvPicPr>
          <p:cNvPr id="19" name="Picture 18" descr="A picture containing calendar&#10;&#10;Description automatically generated">
            <a:extLst>
              <a:ext uri="{FF2B5EF4-FFF2-40B4-BE49-F238E27FC236}">
                <a16:creationId xmlns:a16="http://schemas.microsoft.com/office/drawing/2014/main" id="{3ADDF037-2199-B369-F510-8569436B3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877" y="3346627"/>
            <a:ext cx="2857500" cy="1247775"/>
          </a:xfrm>
          <a:prstGeom prst="rect">
            <a:avLst/>
          </a:prstGeom>
        </p:spPr>
      </p:pic>
      <p:pic>
        <p:nvPicPr>
          <p:cNvPr id="20" name="Picture 19" descr="A picture containing calendar&#10;&#10;Description automatically generated">
            <a:extLst>
              <a:ext uri="{FF2B5EF4-FFF2-40B4-BE49-F238E27FC236}">
                <a16:creationId xmlns:a16="http://schemas.microsoft.com/office/drawing/2014/main" id="{9C2EC95B-5DD5-F236-0518-F4199F883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00" y="3346626"/>
            <a:ext cx="2857500" cy="1247775"/>
          </a:xfrm>
          <a:prstGeom prst="rect">
            <a:avLst/>
          </a:prstGeom>
        </p:spPr>
      </p:pic>
      <p:pic>
        <p:nvPicPr>
          <p:cNvPr id="21" name="Picture 20" descr="A picture containing calendar&#10;&#10;Description automatically generated">
            <a:extLst>
              <a:ext uri="{FF2B5EF4-FFF2-40B4-BE49-F238E27FC236}">
                <a16:creationId xmlns:a16="http://schemas.microsoft.com/office/drawing/2014/main" id="{71D1FCAD-D1E2-EDA4-D789-0DC904BEF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133" y="3346626"/>
            <a:ext cx="2857500" cy="1247775"/>
          </a:xfrm>
          <a:prstGeom prst="rect">
            <a:avLst/>
          </a:prstGeom>
        </p:spPr>
      </p:pic>
      <p:pic>
        <p:nvPicPr>
          <p:cNvPr id="22" name="Picture 21" descr="A picture containing calendar&#10;&#10;Description automatically generated">
            <a:extLst>
              <a:ext uri="{FF2B5EF4-FFF2-40B4-BE49-F238E27FC236}">
                <a16:creationId xmlns:a16="http://schemas.microsoft.com/office/drawing/2014/main" id="{34C5D45B-DCA6-7F86-E9E4-36E6B3345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730" y="3346624"/>
            <a:ext cx="2857500" cy="1247775"/>
          </a:xfrm>
          <a:prstGeom prst="rect">
            <a:avLst/>
          </a:prstGeom>
        </p:spPr>
      </p:pic>
      <p:pic>
        <p:nvPicPr>
          <p:cNvPr id="23" name="Picture 22" descr="A picture containing calendar&#10;&#10;Description automatically generated">
            <a:extLst>
              <a:ext uri="{FF2B5EF4-FFF2-40B4-BE49-F238E27FC236}">
                <a16:creationId xmlns:a16="http://schemas.microsoft.com/office/drawing/2014/main" id="{77E761F6-1DD4-EC37-45DA-A29076EAC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37" y="3346624"/>
            <a:ext cx="2857500" cy="1247775"/>
          </a:xfrm>
          <a:prstGeom prst="rect">
            <a:avLst/>
          </a:prstGeom>
        </p:spPr>
      </p:pic>
      <p:pic>
        <p:nvPicPr>
          <p:cNvPr id="25" name="Picture 24" descr="A picture containing text, indoor, wall, floor&#10;&#10;Description automatically generated">
            <a:extLst>
              <a:ext uri="{FF2B5EF4-FFF2-40B4-BE49-F238E27FC236}">
                <a16:creationId xmlns:a16="http://schemas.microsoft.com/office/drawing/2014/main" id="{C6B134E5-B6FF-B1A7-38E8-3EE0A9EBE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9772" y="2922108"/>
            <a:ext cx="3513475" cy="2757751"/>
          </a:xfrm>
          <a:prstGeom prst="rect">
            <a:avLst/>
          </a:prstGeom>
        </p:spPr>
      </p:pic>
    </p:spTree>
    <p:extLst>
      <p:ext uri="{BB962C8B-B14F-4D97-AF65-F5344CB8AC3E}">
        <p14:creationId xmlns:p14="http://schemas.microsoft.com/office/powerpoint/2010/main" val="2952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20" name="TextBox 19">
            <a:extLst>
              <a:ext uri="{FF2B5EF4-FFF2-40B4-BE49-F238E27FC236}">
                <a16:creationId xmlns:a16="http://schemas.microsoft.com/office/drawing/2014/main" id="{1D4074AD-B25B-F1FE-4BFD-6713EFA2F8E3}"/>
              </a:ext>
            </a:extLst>
          </p:cNvPr>
          <p:cNvSpPr txBox="1"/>
          <p:nvPr/>
        </p:nvSpPr>
        <p:spPr>
          <a:xfrm>
            <a:off x="1388533" y="1310522"/>
            <a:ext cx="9414933" cy="4324261"/>
          </a:xfrm>
          <a:prstGeom prst="rect">
            <a:avLst/>
          </a:prstGeom>
          <a:noFill/>
        </p:spPr>
        <p:txBody>
          <a:bodyPr wrap="square" rtlCol="0">
            <a:spAutoFit/>
          </a:bodyPr>
          <a:lstStyle/>
          <a:p>
            <a:r>
              <a:rPr lang="en-PH" sz="2500" dirty="0"/>
              <a:t>Punched cards were handed to a dedicated human operator that fed each card one at a time to the computer. </a:t>
            </a:r>
          </a:p>
          <a:p>
            <a:endParaRPr lang="en-PH" sz="2500" dirty="0"/>
          </a:p>
          <a:p>
            <a:r>
              <a:rPr lang="en-PH" sz="2500" dirty="0"/>
              <a:t>Human operators were tasked to schedule when the next program could be fed into the computer.</a:t>
            </a:r>
          </a:p>
          <a:p>
            <a:endParaRPr lang="en-PH" sz="2500" dirty="0"/>
          </a:p>
          <a:p>
            <a:r>
              <a:rPr lang="en-PH" sz="2500" dirty="0"/>
              <a:t>The computer would then process each program,</a:t>
            </a:r>
          </a:p>
          <a:p>
            <a:r>
              <a:rPr lang="en-PH" sz="2500" dirty="0"/>
              <a:t>produce an output and stop.</a:t>
            </a:r>
          </a:p>
          <a:p>
            <a:endParaRPr lang="en-PH" sz="2500" dirty="0"/>
          </a:p>
          <a:p>
            <a:r>
              <a:rPr lang="en-PH" sz="2500" dirty="0"/>
              <a:t>Running a program often took hours, days or </a:t>
            </a:r>
          </a:p>
          <a:p>
            <a:r>
              <a:rPr lang="en-PH" sz="2500" dirty="0"/>
              <a:t>even weeks.</a:t>
            </a:r>
          </a:p>
        </p:txBody>
      </p:sp>
      <p:pic>
        <p:nvPicPr>
          <p:cNvPr id="21" name="Picture 20" descr="A close-up of a telephone&#10;&#10;Description automatically generated with low confidence">
            <a:extLst>
              <a:ext uri="{FF2B5EF4-FFF2-40B4-BE49-F238E27FC236}">
                <a16:creationId xmlns:a16="http://schemas.microsoft.com/office/drawing/2014/main" id="{9F0AFE76-7C3B-266C-05DC-343F5C58B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307" y="3736946"/>
            <a:ext cx="2910751" cy="2054990"/>
          </a:xfrm>
          <a:prstGeom prst="rect">
            <a:avLst/>
          </a:prstGeom>
        </p:spPr>
      </p:pic>
    </p:spTree>
    <p:extLst>
      <p:ext uri="{BB962C8B-B14F-4D97-AF65-F5344CB8AC3E}">
        <p14:creationId xmlns:p14="http://schemas.microsoft.com/office/powerpoint/2010/main" val="32392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3" name="TextBox 2">
            <a:extLst>
              <a:ext uri="{FF2B5EF4-FFF2-40B4-BE49-F238E27FC236}">
                <a16:creationId xmlns:a16="http://schemas.microsoft.com/office/drawing/2014/main" id="{E56A793D-204C-5A0F-A290-770D8F38BB93}"/>
              </a:ext>
            </a:extLst>
          </p:cNvPr>
          <p:cNvSpPr txBox="1"/>
          <p:nvPr/>
        </p:nvSpPr>
        <p:spPr>
          <a:xfrm>
            <a:off x="1524000" y="1686127"/>
            <a:ext cx="9144000" cy="3170099"/>
          </a:xfrm>
          <a:prstGeom prst="rect">
            <a:avLst/>
          </a:prstGeom>
          <a:noFill/>
        </p:spPr>
        <p:txBody>
          <a:bodyPr wrap="square" rtlCol="0">
            <a:spAutoFit/>
          </a:bodyPr>
          <a:lstStyle/>
          <a:p>
            <a:r>
              <a:rPr lang="en-PH" sz="2500" dirty="0"/>
              <a:t>But as computers became faster and faster, they were able to process punched cards tasks quicker than the cards would be fed in by a human operator.</a:t>
            </a:r>
          </a:p>
          <a:p>
            <a:endParaRPr lang="en-PH" sz="2500" dirty="0"/>
          </a:p>
          <a:p>
            <a:r>
              <a:rPr lang="en-PH" sz="2500" dirty="0"/>
              <a:t>Because of this, humans needed to find a way where the computer must operate by themselves. Thus the operating system was born.</a:t>
            </a:r>
          </a:p>
          <a:p>
            <a:endParaRPr lang="en-PH" sz="2500" dirty="0"/>
          </a:p>
          <a:p>
            <a:endParaRPr lang="en-PH" sz="2500" dirty="0"/>
          </a:p>
        </p:txBody>
      </p:sp>
    </p:spTree>
    <p:extLst>
      <p:ext uri="{BB962C8B-B14F-4D97-AF65-F5344CB8AC3E}">
        <p14:creationId xmlns:p14="http://schemas.microsoft.com/office/powerpoint/2010/main" val="23524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3" name="TextBox 2">
            <a:extLst>
              <a:ext uri="{FF2B5EF4-FFF2-40B4-BE49-F238E27FC236}">
                <a16:creationId xmlns:a16="http://schemas.microsoft.com/office/drawing/2014/main" id="{E56A793D-204C-5A0F-A290-770D8F38BB93}"/>
              </a:ext>
            </a:extLst>
          </p:cNvPr>
          <p:cNvSpPr txBox="1"/>
          <p:nvPr/>
        </p:nvSpPr>
        <p:spPr>
          <a:xfrm>
            <a:off x="1524000" y="1401120"/>
            <a:ext cx="9144000" cy="3539430"/>
          </a:xfrm>
          <a:prstGeom prst="rect">
            <a:avLst/>
          </a:prstGeom>
          <a:noFill/>
        </p:spPr>
        <p:txBody>
          <a:bodyPr wrap="square" rtlCol="0">
            <a:spAutoFit/>
          </a:bodyPr>
          <a:lstStyle/>
          <a:p>
            <a:r>
              <a:rPr lang="en-PH" sz="2800" b="0" i="0" dirty="0">
                <a:solidFill>
                  <a:srgbClr val="222222"/>
                </a:solidFill>
                <a:effectLst/>
                <a:latin typeface="VerdanaPro-Light"/>
              </a:rPr>
              <a:t>Released in April 1981, </a:t>
            </a:r>
            <a:r>
              <a:rPr lang="en-US" sz="2800" b="0" i="0" dirty="0">
                <a:solidFill>
                  <a:srgbClr val="222222"/>
                </a:solidFill>
                <a:effectLst/>
                <a:latin typeface="VerdanaPro-Light"/>
              </a:rPr>
              <a:t>The Xerox Star 8010 Information System was the first commercial computer with a graphical user interface (GUI). </a:t>
            </a:r>
            <a:br>
              <a:rPr lang="en-US" sz="2800" b="0" i="0" dirty="0">
                <a:solidFill>
                  <a:srgbClr val="222222"/>
                </a:solidFill>
                <a:effectLst/>
                <a:latin typeface="VerdanaPro-Light"/>
              </a:rPr>
            </a:br>
            <a:br>
              <a:rPr lang="en-US" sz="2800" b="0" i="0" dirty="0">
                <a:solidFill>
                  <a:srgbClr val="222222"/>
                </a:solidFill>
                <a:effectLst/>
                <a:latin typeface="VerdanaPro-Light"/>
              </a:rPr>
            </a:br>
            <a:r>
              <a:rPr lang="en-US" sz="2800" b="0" i="0" dirty="0">
                <a:solidFill>
                  <a:srgbClr val="222222"/>
                </a:solidFill>
                <a:effectLst/>
                <a:latin typeface="VerdanaPro-Light"/>
              </a:rPr>
              <a:t>It also incorporated many features that are now considered standard in modern computers, including a bitmapped display, windows, folders, icons, Ethernet networking, file and print servers, and the mouse.</a:t>
            </a:r>
            <a:endParaRPr lang="en-PH" sz="2500" dirty="0"/>
          </a:p>
        </p:txBody>
      </p:sp>
    </p:spTree>
    <p:extLst>
      <p:ext uri="{BB962C8B-B14F-4D97-AF65-F5344CB8AC3E}">
        <p14:creationId xmlns:p14="http://schemas.microsoft.com/office/powerpoint/2010/main" val="131591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14" name="TextBox 13">
            <a:extLst>
              <a:ext uri="{FF2B5EF4-FFF2-40B4-BE49-F238E27FC236}">
                <a16:creationId xmlns:a16="http://schemas.microsoft.com/office/drawing/2014/main" id="{B21ACCF7-92C6-5446-5976-84F39B49B5AC}"/>
              </a:ext>
            </a:extLst>
          </p:cNvPr>
          <p:cNvSpPr txBox="1"/>
          <p:nvPr/>
        </p:nvSpPr>
        <p:spPr>
          <a:xfrm>
            <a:off x="2031999" y="5555970"/>
            <a:ext cx="8164945" cy="477054"/>
          </a:xfrm>
          <a:prstGeom prst="rect">
            <a:avLst/>
          </a:prstGeom>
          <a:noFill/>
        </p:spPr>
        <p:txBody>
          <a:bodyPr wrap="square" rtlCol="0">
            <a:spAutoFit/>
          </a:bodyPr>
          <a:lstStyle/>
          <a:p>
            <a:r>
              <a:rPr lang="en-PH" sz="2500" b="1" dirty="0"/>
              <a:t>UNIX,  a command line interface OS first released in 1969.</a:t>
            </a:r>
          </a:p>
        </p:txBody>
      </p:sp>
      <p:pic>
        <p:nvPicPr>
          <p:cNvPr id="5" name="Picture 4" descr="A picture containing text, indoor&#10;&#10;Description automatically generated">
            <a:extLst>
              <a:ext uri="{FF2B5EF4-FFF2-40B4-BE49-F238E27FC236}">
                <a16:creationId xmlns:a16="http://schemas.microsoft.com/office/drawing/2014/main" id="{3175A641-2EA7-7A5B-E748-E63076C82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2059" y="1408545"/>
            <a:ext cx="5387879" cy="4040909"/>
          </a:xfrm>
          <a:prstGeom prst="rect">
            <a:avLst/>
          </a:prstGeom>
        </p:spPr>
      </p:pic>
    </p:spTree>
    <p:extLst>
      <p:ext uri="{BB962C8B-B14F-4D97-AF65-F5344CB8AC3E}">
        <p14:creationId xmlns:p14="http://schemas.microsoft.com/office/powerpoint/2010/main" val="224900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pic>
        <p:nvPicPr>
          <p:cNvPr id="13" name="Picture 12" descr="Graphical user interface, diagram&#10;&#10;Description automatically generated">
            <a:extLst>
              <a:ext uri="{FF2B5EF4-FFF2-40B4-BE49-F238E27FC236}">
                <a16:creationId xmlns:a16="http://schemas.microsoft.com/office/drawing/2014/main" id="{05B3826C-1292-437B-B354-D8427DF17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601" y="1192785"/>
            <a:ext cx="5301562" cy="4181607"/>
          </a:xfrm>
          <a:prstGeom prst="rect">
            <a:avLst/>
          </a:prstGeom>
        </p:spPr>
      </p:pic>
      <p:sp>
        <p:nvSpPr>
          <p:cNvPr id="14" name="TextBox 13">
            <a:extLst>
              <a:ext uri="{FF2B5EF4-FFF2-40B4-BE49-F238E27FC236}">
                <a16:creationId xmlns:a16="http://schemas.microsoft.com/office/drawing/2014/main" id="{B21ACCF7-92C6-5446-5976-84F39B49B5AC}"/>
              </a:ext>
            </a:extLst>
          </p:cNvPr>
          <p:cNvSpPr txBox="1"/>
          <p:nvPr/>
        </p:nvSpPr>
        <p:spPr>
          <a:xfrm>
            <a:off x="3938141" y="5554750"/>
            <a:ext cx="4315718" cy="477054"/>
          </a:xfrm>
          <a:prstGeom prst="rect">
            <a:avLst/>
          </a:prstGeom>
          <a:noFill/>
        </p:spPr>
        <p:txBody>
          <a:bodyPr wrap="square" rtlCol="0">
            <a:spAutoFit/>
          </a:bodyPr>
          <a:lstStyle/>
          <a:p>
            <a:r>
              <a:rPr lang="en-PH" sz="2500" b="1" dirty="0"/>
              <a:t>Xerox Star Information System</a:t>
            </a:r>
          </a:p>
        </p:txBody>
      </p:sp>
      <p:pic>
        <p:nvPicPr>
          <p:cNvPr id="16" name="Picture 15" descr="A picture containing text, electronics, computer&#10;&#10;Description automatically generated">
            <a:extLst>
              <a:ext uri="{FF2B5EF4-FFF2-40B4-BE49-F238E27FC236}">
                <a16:creationId xmlns:a16="http://schemas.microsoft.com/office/drawing/2014/main" id="{4541996A-F7F1-ECF4-D53E-ACFA910024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87" y="1663036"/>
            <a:ext cx="4315718" cy="3241104"/>
          </a:xfrm>
          <a:prstGeom prst="rect">
            <a:avLst/>
          </a:prstGeom>
        </p:spPr>
      </p:pic>
    </p:spTree>
    <p:extLst>
      <p:ext uri="{BB962C8B-B14F-4D97-AF65-F5344CB8AC3E}">
        <p14:creationId xmlns:p14="http://schemas.microsoft.com/office/powerpoint/2010/main" val="4193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History of the Operating System</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pic>
        <p:nvPicPr>
          <p:cNvPr id="6" name="Picture 5" descr="Graphical user interface&#10;&#10;Description automatically generated">
            <a:extLst>
              <a:ext uri="{FF2B5EF4-FFF2-40B4-BE49-F238E27FC236}">
                <a16:creationId xmlns:a16="http://schemas.microsoft.com/office/drawing/2014/main" id="{726E16F1-CBE1-BAE6-8601-7EEC6FEDD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998" y="1449082"/>
            <a:ext cx="5298003" cy="3541152"/>
          </a:xfrm>
          <a:prstGeom prst="rect">
            <a:avLst/>
          </a:prstGeom>
        </p:spPr>
      </p:pic>
      <p:sp>
        <p:nvSpPr>
          <p:cNvPr id="7" name="TextBox 6">
            <a:extLst>
              <a:ext uri="{FF2B5EF4-FFF2-40B4-BE49-F238E27FC236}">
                <a16:creationId xmlns:a16="http://schemas.microsoft.com/office/drawing/2014/main" id="{5018AF76-6C27-2B57-393E-2CBAC438135A}"/>
              </a:ext>
            </a:extLst>
          </p:cNvPr>
          <p:cNvSpPr txBox="1"/>
          <p:nvPr/>
        </p:nvSpPr>
        <p:spPr>
          <a:xfrm>
            <a:off x="3103419" y="5326360"/>
            <a:ext cx="5430982" cy="477054"/>
          </a:xfrm>
          <a:prstGeom prst="rect">
            <a:avLst/>
          </a:prstGeom>
          <a:noFill/>
        </p:spPr>
        <p:txBody>
          <a:bodyPr wrap="square" rtlCol="0">
            <a:spAutoFit/>
          </a:bodyPr>
          <a:lstStyle/>
          <a:p>
            <a:r>
              <a:rPr lang="en-PH" sz="2500" b="1" dirty="0"/>
              <a:t>Macintosh “System 1” released in 1984</a:t>
            </a:r>
          </a:p>
        </p:txBody>
      </p:sp>
    </p:spTree>
    <p:extLst>
      <p:ext uri="{BB962C8B-B14F-4D97-AF65-F5344CB8AC3E}">
        <p14:creationId xmlns:p14="http://schemas.microsoft.com/office/powerpoint/2010/main" val="302275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1153</TotalTime>
  <Words>567</Words>
  <Application>Microsoft Office PowerPoint</Application>
  <PresentationFormat>Widescreen</PresentationFormat>
  <Paragraphs>72</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(Body)</vt:lpstr>
      <vt:lpstr>Calibri Light</vt:lpstr>
      <vt:lpstr>VerdanaPro-Light</vt:lpstr>
      <vt:lpstr>Wingdings</vt:lpstr>
      <vt:lpstr>Office Theme</vt:lpstr>
      <vt:lpstr>Operating System</vt:lpstr>
      <vt:lpstr>What is an Operating System?</vt:lpstr>
      <vt:lpstr>History of the Operating System</vt:lpstr>
      <vt:lpstr>History of the Operating System</vt:lpstr>
      <vt:lpstr>History of the Operating System</vt:lpstr>
      <vt:lpstr>History of the Operating System</vt:lpstr>
      <vt:lpstr>History of the Operating System</vt:lpstr>
      <vt:lpstr>History of the Operating System</vt:lpstr>
      <vt:lpstr>History of the Operating System</vt:lpstr>
      <vt:lpstr>History of the Operating System</vt:lpstr>
      <vt:lpstr>Modern Operating Systems</vt:lpstr>
      <vt:lpstr>Modern Operating Systems</vt:lpstr>
      <vt:lpstr>Elements of an Operating System</vt:lpstr>
      <vt:lpstr>Elements of an Operating System</vt:lpstr>
      <vt:lpstr>Elements of an Operating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97</cp:revision>
  <dcterms:created xsi:type="dcterms:W3CDTF">2022-05-11T03:47:05Z</dcterms:created>
  <dcterms:modified xsi:type="dcterms:W3CDTF">2023-02-12T14:18:07Z</dcterms:modified>
</cp:coreProperties>
</file>