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61" r:id="rId4"/>
    <p:sldId id="262" r:id="rId5"/>
    <p:sldId id="259" r:id="rId6"/>
    <p:sldId id="260"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3631" autoAdjust="0"/>
  </p:normalViewPr>
  <p:slideViewPr>
    <p:cSldViewPr snapToGrid="0">
      <p:cViewPr varScale="1">
        <p:scale>
          <a:sx n="152" d="100"/>
          <a:sy n="152" d="100"/>
        </p:scale>
        <p:origin x="64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12/02/2023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12/02/2023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12/02/2023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lstStyle/>
          <a:p>
            <a:r>
              <a:rPr lang="en-PH" b="1" dirty="0"/>
              <a:t>BIOS</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fontScale="90000"/>
          </a:bodyPr>
          <a:lstStyle/>
          <a:p>
            <a:r>
              <a:rPr lang="en-PH" sz="5000" b="1" dirty="0"/>
              <a:t>How to access the BIOS Setup Utility?</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pic>
        <p:nvPicPr>
          <p:cNvPr id="9" name="Picture 8" descr="Graphical user interface&#10;&#10;Description automatically generated">
            <a:extLst>
              <a:ext uri="{FF2B5EF4-FFF2-40B4-BE49-F238E27FC236}">
                <a16:creationId xmlns:a16="http://schemas.microsoft.com/office/drawing/2014/main" id="{ACCE3A66-908C-F0D7-C908-605BB53D5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611" y="1118330"/>
            <a:ext cx="6442778" cy="4832084"/>
          </a:xfrm>
          <a:prstGeom prst="rect">
            <a:avLst/>
          </a:prstGeom>
        </p:spPr>
      </p:pic>
    </p:spTree>
    <p:extLst>
      <p:ext uri="{BB962C8B-B14F-4D97-AF65-F5344CB8AC3E}">
        <p14:creationId xmlns:p14="http://schemas.microsoft.com/office/powerpoint/2010/main" val="138758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fontScale="90000"/>
          </a:bodyPr>
          <a:lstStyle/>
          <a:p>
            <a:r>
              <a:rPr lang="en-PH" sz="5000" b="1" dirty="0"/>
              <a:t>How to access the BIOS Setup Utility?</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229301"/>
            <a:ext cx="9721932" cy="4725967"/>
          </a:xfrm>
        </p:spPr>
        <p:txBody>
          <a:bodyPr>
            <a:noAutofit/>
          </a:bodyPr>
          <a:lstStyle/>
          <a:p>
            <a:pPr marL="457200" indent="-457200" algn="l">
              <a:buFont typeface="+mj-lt"/>
              <a:buAutoNum type="arabicPeriod"/>
            </a:pPr>
            <a:r>
              <a:rPr lang="en-US" sz="2500" b="1" i="0" dirty="0">
                <a:effectLst/>
                <a:latin typeface="Calibri (Body)"/>
              </a:rPr>
              <a:t>Turn on or </a:t>
            </a:r>
            <a:r>
              <a:rPr lang="en-US" sz="2500" b="1" dirty="0">
                <a:latin typeface="Calibri (Body)"/>
              </a:rPr>
              <a:t>restart </a:t>
            </a:r>
            <a:r>
              <a:rPr lang="en-US" sz="2500" b="0" i="0" dirty="0">
                <a:effectLst/>
                <a:latin typeface="Calibri (Body)"/>
              </a:rPr>
              <a:t>the computer.</a:t>
            </a:r>
          </a:p>
          <a:p>
            <a:pPr marL="457200" indent="-457200" algn="l">
              <a:buFont typeface="+mj-lt"/>
              <a:buAutoNum type="arabicPeriod"/>
            </a:pPr>
            <a:endParaRPr lang="en-US" sz="2500" b="0" i="0" dirty="0">
              <a:effectLst/>
              <a:latin typeface="Calibri (Body)"/>
            </a:endParaRPr>
          </a:p>
          <a:p>
            <a:pPr marL="457200" indent="-457200" algn="l">
              <a:buFont typeface="+mj-lt"/>
              <a:buAutoNum type="arabicPeriod"/>
            </a:pPr>
            <a:r>
              <a:rPr lang="en-US" sz="2500" b="0" i="0" dirty="0">
                <a:effectLst/>
                <a:latin typeface="Calibri (Body)"/>
              </a:rPr>
              <a:t>When the computer turns back on, </a:t>
            </a:r>
            <a:r>
              <a:rPr lang="en-US" sz="2500" b="1" i="0" dirty="0">
                <a:effectLst/>
                <a:latin typeface="Calibri (Body)"/>
              </a:rPr>
              <a:t>look for a message </a:t>
            </a:r>
            <a:r>
              <a:rPr lang="en-US" sz="2500" b="0" i="0" dirty="0">
                <a:effectLst/>
                <a:latin typeface="Calibri (Body)"/>
              </a:rPr>
              <a:t>that says "entering setup" or something similar.</a:t>
            </a:r>
          </a:p>
          <a:p>
            <a:pPr marL="457200" indent="-457200" algn="l">
              <a:buFont typeface="+mj-lt"/>
              <a:buAutoNum type="arabicPeriod"/>
            </a:pPr>
            <a:endParaRPr lang="en-US" sz="2500" b="0" i="0" dirty="0">
              <a:effectLst/>
              <a:latin typeface="Calibri (Body)"/>
            </a:endParaRPr>
          </a:p>
          <a:p>
            <a:pPr marL="457200" indent="-457200" algn="l">
              <a:buFont typeface="+mj-lt"/>
              <a:buAutoNum type="arabicPeriod"/>
            </a:pPr>
            <a:r>
              <a:rPr lang="en-US" sz="2500" b="0" i="0" dirty="0">
                <a:effectLst/>
                <a:latin typeface="Calibri (Body)"/>
              </a:rPr>
              <a:t> Accompanying that message will be a key that the user should press to enter system configuration. Depending on the BIOS, some keys often used as prompts are </a:t>
            </a:r>
            <a:r>
              <a:rPr lang="en-US" sz="2500" b="1" i="0" dirty="0">
                <a:effectLst/>
                <a:latin typeface="Calibri (Body)"/>
              </a:rPr>
              <a:t>DELETE, TAB, Esc </a:t>
            </a:r>
            <a:r>
              <a:rPr lang="en-US" sz="2500" i="0" dirty="0">
                <a:effectLst/>
                <a:latin typeface="Calibri (Body)"/>
              </a:rPr>
              <a:t>or</a:t>
            </a:r>
            <a:r>
              <a:rPr lang="en-US" sz="2500" b="1" i="0" dirty="0">
                <a:effectLst/>
                <a:latin typeface="Calibri (Body)"/>
              </a:rPr>
              <a:t> </a:t>
            </a:r>
            <a:r>
              <a:rPr lang="en-US" sz="2500" i="0" dirty="0">
                <a:effectLst/>
                <a:latin typeface="Calibri (Body)"/>
              </a:rPr>
              <a:t>any of the function keys </a:t>
            </a:r>
            <a:r>
              <a:rPr lang="en-US" sz="2500" b="1" i="0" dirty="0">
                <a:effectLst/>
                <a:latin typeface="Calibri (Body)"/>
              </a:rPr>
              <a:t>F1-F12)</a:t>
            </a:r>
            <a:r>
              <a:rPr lang="en-US" sz="2500" b="0" i="0" dirty="0">
                <a:effectLst/>
                <a:latin typeface="Calibri (Body)"/>
              </a:rPr>
              <a:t>.</a:t>
            </a:r>
          </a:p>
          <a:p>
            <a:pPr marL="457200" indent="-457200" algn="l">
              <a:buFont typeface="+mj-lt"/>
              <a:buAutoNum type="arabicPeriod"/>
            </a:pPr>
            <a:endParaRPr lang="en-US" sz="2500" b="0" i="0" dirty="0">
              <a:effectLst/>
              <a:latin typeface="Calibri (Body)"/>
            </a:endParaRPr>
          </a:p>
          <a:p>
            <a:pPr marL="457200" indent="-457200" algn="l">
              <a:buFont typeface="+mj-lt"/>
              <a:buAutoNum type="arabicPeriod"/>
            </a:pPr>
            <a:r>
              <a:rPr lang="en-US" sz="2500" b="0" i="0" dirty="0">
                <a:effectLst/>
                <a:latin typeface="Calibri (Body)"/>
              </a:rPr>
              <a:t>Upon seeing the prompt</a:t>
            </a:r>
            <a:r>
              <a:rPr lang="en-US" sz="2500" b="1" i="0" dirty="0">
                <a:effectLst/>
                <a:latin typeface="Calibri (Body)"/>
              </a:rPr>
              <a:t>, press the key </a:t>
            </a:r>
            <a:r>
              <a:rPr lang="en-US" sz="2500" b="0" i="0" dirty="0">
                <a:effectLst/>
                <a:latin typeface="Calibri (Body)"/>
              </a:rPr>
              <a:t>specified.</a:t>
            </a:r>
          </a:p>
        </p:txBody>
      </p:sp>
    </p:spTree>
    <p:extLst>
      <p:ext uri="{BB962C8B-B14F-4D97-AF65-F5344CB8AC3E}">
        <p14:creationId xmlns:p14="http://schemas.microsoft.com/office/powerpoint/2010/main" val="177343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000" b="1" dirty="0"/>
              <a:t>Updating the BIOS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229301"/>
            <a:ext cx="9721932" cy="4725967"/>
          </a:xfrm>
        </p:spPr>
        <p:txBody>
          <a:bodyPr>
            <a:noAutofit/>
          </a:bodyPr>
          <a:lstStyle/>
          <a:p>
            <a:pPr marL="342900" indent="-342900" algn="l">
              <a:buFont typeface="Wingdings" panose="05000000000000000000" pitchFamily="2" charset="2"/>
              <a:buChar char="q"/>
            </a:pPr>
            <a:r>
              <a:rPr lang="en-US" sz="2500" b="0" i="0" dirty="0">
                <a:solidFill>
                  <a:srgbClr val="262626"/>
                </a:solidFill>
                <a:effectLst/>
                <a:latin typeface="Calibri (Body)"/>
              </a:rPr>
              <a:t>Unlike updating Windows or GPU drivers, a BIOS update isn’t routine. </a:t>
            </a:r>
          </a:p>
          <a:p>
            <a:pPr marL="342900" indent="-342900" algn="l">
              <a:buFont typeface="Wingdings" panose="05000000000000000000" pitchFamily="2" charset="2"/>
              <a:buChar char="q"/>
            </a:pPr>
            <a:endParaRPr lang="en-US" sz="2500" b="0" i="0" dirty="0">
              <a:solidFill>
                <a:srgbClr val="262626"/>
              </a:solidFill>
              <a:effectLst/>
              <a:latin typeface="Calibri (Body)"/>
            </a:endParaRPr>
          </a:p>
          <a:p>
            <a:pPr marL="342900" indent="-342900" algn="l">
              <a:buFont typeface="Wingdings" panose="05000000000000000000" pitchFamily="2" charset="2"/>
              <a:buChar char="q"/>
            </a:pPr>
            <a:r>
              <a:rPr lang="en-US" sz="2500" b="0" i="0" dirty="0">
                <a:solidFill>
                  <a:srgbClr val="262626"/>
                </a:solidFill>
                <a:effectLst/>
                <a:latin typeface="Calibri (Body)"/>
              </a:rPr>
              <a:t>It’s recommended only when your motherboard manufacturer advises it, or when you’ve diagnosed a problem that a BIOS update is known to fix.</a:t>
            </a:r>
          </a:p>
          <a:p>
            <a:pPr marL="342900" indent="-342900" algn="l">
              <a:buFont typeface="Wingdings" panose="05000000000000000000" pitchFamily="2" charset="2"/>
              <a:buChar char="q"/>
            </a:pPr>
            <a:endParaRPr lang="en-US" sz="2500" dirty="0">
              <a:solidFill>
                <a:srgbClr val="262626"/>
              </a:solidFill>
              <a:latin typeface="Calibri (Body)"/>
            </a:endParaRPr>
          </a:p>
          <a:p>
            <a:pPr marL="342900" indent="-342900" algn="l">
              <a:buFont typeface="Wingdings" panose="05000000000000000000" pitchFamily="2" charset="2"/>
              <a:buChar char="q"/>
            </a:pPr>
            <a:r>
              <a:rPr lang="en-US" sz="2500" b="0" i="0" dirty="0">
                <a:solidFill>
                  <a:srgbClr val="292929"/>
                </a:solidFill>
                <a:effectLst/>
                <a:latin typeface="Calibri (Body)"/>
              </a:rPr>
              <a:t>Installing (or "flashing") a new BIOS is more dangerous than updating a simple Windows program, and if something goes wrong during the process, you could end up bricking your computer. </a:t>
            </a:r>
            <a:endParaRPr lang="en-US" sz="2500" b="0" i="0" dirty="0">
              <a:effectLst/>
              <a:latin typeface="Calibri (Body)"/>
            </a:endParaRPr>
          </a:p>
        </p:txBody>
      </p:sp>
    </p:spTree>
    <p:extLst>
      <p:ext uri="{BB962C8B-B14F-4D97-AF65-F5344CB8AC3E}">
        <p14:creationId xmlns:p14="http://schemas.microsoft.com/office/powerpoint/2010/main" val="337123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000" b="1" dirty="0"/>
              <a:t>Only update the BIOS if..</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229301"/>
            <a:ext cx="9721932" cy="4725967"/>
          </a:xfrm>
        </p:spPr>
        <p:txBody>
          <a:bodyPr>
            <a:noAutofit/>
          </a:bodyPr>
          <a:lstStyle/>
          <a:p>
            <a:pPr marL="457200" indent="-457200" algn="l">
              <a:buFont typeface="+mj-lt"/>
              <a:buAutoNum type="arabicPeriod"/>
            </a:pPr>
            <a:r>
              <a:rPr lang="en-US" sz="2500" b="1" i="0" dirty="0">
                <a:solidFill>
                  <a:srgbClr val="262626"/>
                </a:solidFill>
                <a:effectLst/>
                <a:latin typeface="Calibri (Body)"/>
              </a:rPr>
              <a:t>Compatibility. </a:t>
            </a:r>
            <a:r>
              <a:rPr lang="en-US" sz="2500" b="0" i="0" dirty="0">
                <a:solidFill>
                  <a:srgbClr val="262626"/>
                </a:solidFill>
                <a:effectLst/>
                <a:latin typeface="Calibri (Body)"/>
              </a:rPr>
              <a:t>An update expands compatibility and allows you to use new hardware like recently-released memory, storage drives, or CPUs.</a:t>
            </a:r>
          </a:p>
          <a:p>
            <a:pPr marL="457200" indent="-457200" algn="l">
              <a:buFont typeface="+mj-lt"/>
              <a:buAutoNum type="arabicPeriod"/>
            </a:pPr>
            <a:r>
              <a:rPr lang="en-US" sz="2500" b="1" i="0" dirty="0">
                <a:solidFill>
                  <a:srgbClr val="262626"/>
                </a:solidFill>
                <a:effectLst/>
                <a:latin typeface="Calibri (Body)"/>
              </a:rPr>
              <a:t>Stability.</a:t>
            </a:r>
            <a:r>
              <a:rPr lang="en-US" sz="2500" b="0" i="0" dirty="0">
                <a:solidFill>
                  <a:srgbClr val="262626"/>
                </a:solidFill>
                <a:effectLst/>
                <a:latin typeface="Calibri (Body)"/>
              </a:rPr>
              <a:t> An update improves stability. This is appropriate if you’re experiencing system crashes that you’ve traced back to your motherboard.</a:t>
            </a:r>
          </a:p>
          <a:p>
            <a:pPr marL="457200" indent="-457200" algn="l">
              <a:buFont typeface="+mj-lt"/>
              <a:buAutoNum type="arabicPeriod"/>
            </a:pPr>
            <a:r>
              <a:rPr lang="en-US" sz="2500" b="1" i="0" dirty="0">
                <a:solidFill>
                  <a:srgbClr val="262626"/>
                </a:solidFill>
                <a:effectLst/>
                <a:latin typeface="Calibri (Body)"/>
              </a:rPr>
              <a:t>Optional features.</a:t>
            </a:r>
            <a:r>
              <a:rPr lang="en-US" sz="2500" b="0" i="0" dirty="0">
                <a:solidFill>
                  <a:srgbClr val="262626"/>
                </a:solidFill>
                <a:effectLst/>
                <a:latin typeface="Calibri (Body)"/>
              </a:rPr>
              <a:t> An update enables optional functions of new hardware, such as Resizable BAR on graphics cards.</a:t>
            </a:r>
          </a:p>
          <a:p>
            <a:pPr marL="457200" indent="-457200" algn="l">
              <a:buFont typeface="+mj-lt"/>
              <a:buAutoNum type="arabicPeriod"/>
            </a:pPr>
            <a:r>
              <a:rPr lang="en-US" sz="2500" b="1" i="0" dirty="0">
                <a:solidFill>
                  <a:srgbClr val="262626"/>
                </a:solidFill>
                <a:effectLst/>
                <a:latin typeface="Calibri (Body)"/>
              </a:rPr>
              <a:t>Security.</a:t>
            </a:r>
            <a:r>
              <a:rPr lang="en-US" sz="2500" b="0" i="0" dirty="0">
                <a:solidFill>
                  <a:srgbClr val="262626"/>
                </a:solidFill>
                <a:effectLst/>
                <a:latin typeface="Calibri (Body)"/>
              </a:rPr>
              <a:t> An update addresses newly-discovered security flaws.</a:t>
            </a:r>
          </a:p>
        </p:txBody>
      </p:sp>
    </p:spTree>
    <p:extLst>
      <p:ext uri="{BB962C8B-B14F-4D97-AF65-F5344CB8AC3E}">
        <p14:creationId xmlns:p14="http://schemas.microsoft.com/office/powerpoint/2010/main" val="40649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000" b="1" dirty="0"/>
              <a:t>Steps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216279"/>
            <a:ext cx="9721932" cy="4725967"/>
          </a:xfrm>
        </p:spPr>
        <p:txBody>
          <a:bodyPr>
            <a:noAutofit/>
          </a:bodyPr>
          <a:lstStyle/>
          <a:p>
            <a:pPr algn="l"/>
            <a:r>
              <a:rPr lang="en-US" sz="2500" dirty="0">
                <a:solidFill>
                  <a:srgbClr val="262626"/>
                </a:solidFill>
                <a:latin typeface="Calibri (Body)"/>
              </a:rPr>
              <a:t>The procedure for updating the BIOS varies, check the exact procedure first.</a:t>
            </a:r>
            <a:endParaRPr lang="en-US" sz="2500" b="0" i="0" dirty="0">
              <a:solidFill>
                <a:srgbClr val="262626"/>
              </a:solidFill>
              <a:effectLst/>
              <a:latin typeface="Calibri (Body)"/>
            </a:endParaRPr>
          </a:p>
          <a:p>
            <a:pPr marL="457200" indent="-457200" algn="l">
              <a:buFont typeface="+mj-lt"/>
              <a:buAutoNum type="arabicPeriod"/>
            </a:pPr>
            <a:endParaRPr lang="en-US" sz="2500" dirty="0">
              <a:solidFill>
                <a:srgbClr val="262626"/>
              </a:solidFill>
              <a:latin typeface="Calibri (Body)"/>
            </a:endParaRPr>
          </a:p>
          <a:p>
            <a:pPr marL="457200" indent="-457200" algn="l">
              <a:buFont typeface="+mj-lt"/>
              <a:buAutoNum type="arabicPeriod"/>
            </a:pPr>
            <a:r>
              <a:rPr lang="en-US" sz="2500" b="1" i="0" dirty="0">
                <a:solidFill>
                  <a:srgbClr val="262626"/>
                </a:solidFill>
                <a:effectLst/>
                <a:latin typeface="Calibri (Body)"/>
              </a:rPr>
              <a:t>Identify</a:t>
            </a:r>
            <a:r>
              <a:rPr lang="en-US" sz="2500" b="0" i="0" dirty="0">
                <a:solidFill>
                  <a:srgbClr val="262626"/>
                </a:solidFill>
                <a:effectLst/>
                <a:latin typeface="Calibri (Body)"/>
              </a:rPr>
              <a:t> the make and model of your motherboard</a:t>
            </a:r>
          </a:p>
          <a:p>
            <a:pPr marL="457200" indent="-457200" algn="l">
              <a:buFont typeface="+mj-lt"/>
              <a:buAutoNum type="arabicPeriod"/>
            </a:pPr>
            <a:r>
              <a:rPr lang="en-US" sz="2500" b="1" dirty="0">
                <a:solidFill>
                  <a:srgbClr val="262626"/>
                </a:solidFill>
                <a:latin typeface="Calibri (Body)"/>
              </a:rPr>
              <a:t>Download</a:t>
            </a:r>
            <a:r>
              <a:rPr lang="en-US" sz="2500" dirty="0">
                <a:solidFill>
                  <a:srgbClr val="262626"/>
                </a:solidFill>
                <a:latin typeface="Calibri (Body)"/>
              </a:rPr>
              <a:t> the latest BIOS or UEFI from the manufacturer’s website</a:t>
            </a:r>
          </a:p>
          <a:p>
            <a:pPr marL="457200" indent="-457200" algn="l">
              <a:buFont typeface="+mj-lt"/>
              <a:buAutoNum type="arabicPeriod"/>
            </a:pPr>
            <a:r>
              <a:rPr lang="en-US" sz="2500" b="1" i="0" dirty="0">
                <a:solidFill>
                  <a:srgbClr val="262626"/>
                </a:solidFill>
                <a:effectLst/>
                <a:latin typeface="Calibri (Body)"/>
              </a:rPr>
              <a:t>Store</a:t>
            </a:r>
            <a:r>
              <a:rPr lang="en-US" sz="2500" b="0" i="0" dirty="0">
                <a:solidFill>
                  <a:srgbClr val="262626"/>
                </a:solidFill>
                <a:effectLst/>
                <a:latin typeface="Calibri (Body)"/>
              </a:rPr>
              <a:t> </a:t>
            </a:r>
            <a:r>
              <a:rPr lang="en-US" sz="2500" dirty="0">
                <a:solidFill>
                  <a:srgbClr val="262626"/>
                </a:solidFill>
                <a:latin typeface="Calibri (Body)"/>
              </a:rPr>
              <a:t>the downloaded BIOS on a USB flash drive</a:t>
            </a:r>
          </a:p>
          <a:p>
            <a:pPr marL="457200" indent="-457200" algn="l">
              <a:buFont typeface="+mj-lt"/>
              <a:buAutoNum type="arabicPeriod"/>
            </a:pPr>
            <a:r>
              <a:rPr lang="en-US" sz="2500" b="1" i="0" dirty="0">
                <a:solidFill>
                  <a:srgbClr val="262626"/>
                </a:solidFill>
                <a:effectLst/>
                <a:latin typeface="Calibri (Body)"/>
              </a:rPr>
              <a:t>Restart</a:t>
            </a:r>
            <a:r>
              <a:rPr lang="en-US" sz="2500" b="0" i="0" dirty="0">
                <a:solidFill>
                  <a:srgbClr val="262626"/>
                </a:solidFill>
                <a:effectLst/>
                <a:latin typeface="Calibri (Body)"/>
              </a:rPr>
              <a:t> </a:t>
            </a:r>
            <a:r>
              <a:rPr lang="en-US" sz="2500" dirty="0">
                <a:solidFill>
                  <a:srgbClr val="262626"/>
                </a:solidFill>
                <a:latin typeface="Calibri (Body)"/>
              </a:rPr>
              <a:t>the computer and enter the BIOS</a:t>
            </a:r>
          </a:p>
          <a:p>
            <a:pPr marL="457200" indent="-457200" algn="l">
              <a:buFont typeface="+mj-lt"/>
              <a:buAutoNum type="arabicPeriod"/>
            </a:pPr>
            <a:r>
              <a:rPr lang="en-US" sz="2500" b="1" i="0" dirty="0">
                <a:solidFill>
                  <a:srgbClr val="111111"/>
                </a:solidFill>
                <a:effectLst/>
                <a:latin typeface="Calibri (Body)"/>
              </a:rPr>
              <a:t>Navigate </a:t>
            </a:r>
            <a:r>
              <a:rPr lang="en-US" sz="2500" i="0" dirty="0">
                <a:solidFill>
                  <a:srgbClr val="111111"/>
                </a:solidFill>
                <a:effectLst/>
                <a:latin typeface="Calibri (Body)"/>
              </a:rPr>
              <a:t>the menus to find the update screen</a:t>
            </a:r>
          </a:p>
          <a:p>
            <a:pPr marL="457200" indent="-457200" algn="l">
              <a:buFont typeface="+mj-lt"/>
              <a:buAutoNum type="arabicPeriod"/>
            </a:pPr>
            <a:r>
              <a:rPr lang="en-US" sz="2500" b="1" i="0" dirty="0">
                <a:solidFill>
                  <a:srgbClr val="111111"/>
                </a:solidFill>
                <a:effectLst/>
                <a:latin typeface="Calibri (Body)"/>
              </a:rPr>
              <a:t>Click</a:t>
            </a:r>
            <a:r>
              <a:rPr lang="en-US" sz="2500" b="0" i="0" dirty="0">
                <a:solidFill>
                  <a:srgbClr val="111111"/>
                </a:solidFill>
                <a:effectLst/>
                <a:latin typeface="Calibri (Body)"/>
              </a:rPr>
              <a:t> an ‘Update’ button and select the file on your USB drive</a:t>
            </a:r>
          </a:p>
          <a:p>
            <a:pPr marL="457200" indent="-457200" algn="l">
              <a:buFont typeface="+mj-lt"/>
              <a:buAutoNum type="arabicPeriod"/>
            </a:pPr>
            <a:r>
              <a:rPr lang="en-US" sz="2500" b="1" i="0" dirty="0">
                <a:solidFill>
                  <a:srgbClr val="111111"/>
                </a:solidFill>
                <a:effectLst/>
                <a:latin typeface="Calibri (Body)"/>
              </a:rPr>
              <a:t>Wait</a:t>
            </a:r>
            <a:r>
              <a:rPr lang="en-US" sz="2500" b="0" i="0" dirty="0">
                <a:solidFill>
                  <a:srgbClr val="111111"/>
                </a:solidFill>
                <a:effectLst/>
                <a:latin typeface="Calibri (Body)"/>
              </a:rPr>
              <a:t> until the update process has completed, then restart the computer</a:t>
            </a:r>
          </a:p>
        </p:txBody>
      </p:sp>
    </p:spTree>
    <p:extLst>
      <p:ext uri="{BB962C8B-B14F-4D97-AF65-F5344CB8AC3E}">
        <p14:creationId xmlns:p14="http://schemas.microsoft.com/office/powerpoint/2010/main" val="9119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a:t>Turning on a computer</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CTHASOPL</a:t>
            </a:r>
            <a:r>
              <a:rPr lang="en-PH"/>
              <a:t>	</a:t>
            </a:r>
            <a:endParaRPr lang="en-PH" dirty="0"/>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394839"/>
            <a:ext cx="9721932" cy="1392506"/>
          </a:xfrm>
        </p:spPr>
        <p:txBody>
          <a:bodyPr>
            <a:noAutofit/>
          </a:bodyPr>
          <a:lstStyle/>
          <a:p>
            <a:pPr marL="341312" algn="l" eaLnBrk="1" hangingPunct="1">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en-US" sz="2500" dirty="0"/>
              <a:t>When a computer is turned on, the microprocessor has no idea what to do next as there is nothing at all in the memory to execute, it tries to execute its first instruction and it has to get the instruction from somewhere.</a:t>
            </a:r>
          </a:p>
        </p:txBody>
      </p:sp>
      <p:pic>
        <p:nvPicPr>
          <p:cNvPr id="5" name="Picture 4" descr="A picture containing text&#10;&#10;Description automatically generated">
            <a:extLst>
              <a:ext uri="{FF2B5EF4-FFF2-40B4-BE49-F238E27FC236}">
                <a16:creationId xmlns:a16="http://schemas.microsoft.com/office/drawing/2014/main" id="{B90EAD1B-6627-E983-A9FB-2824D85F2F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2403" y="2983037"/>
            <a:ext cx="4227194" cy="3074323"/>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53893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Turning on a computer</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495737"/>
            <a:ext cx="9721932" cy="3957215"/>
          </a:xfrm>
        </p:spPr>
        <p:txBody>
          <a:bodyPr>
            <a:noAutofit/>
          </a:bodyPr>
          <a:lstStyle/>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en-US" sz="2500" dirty="0"/>
              <a:t>BIOS provides those instructions and it is stored in a BIOS ROM.</a:t>
            </a:r>
          </a:p>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altLang="en-US" sz="2500" dirty="0"/>
          </a:p>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en-US" sz="2500" dirty="0"/>
              <a:t>This process is known as booting, or booting up, which is short for bootstrapping.</a:t>
            </a:r>
          </a:p>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altLang="en-US" sz="2500" dirty="0"/>
          </a:p>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altLang="en-US" sz="2500" dirty="0"/>
              <a:t>The whole process is hidden  because the only thing displayed by the monitor is the logo of the machine manufacturer or the logo of the bios company.</a:t>
            </a:r>
          </a:p>
        </p:txBody>
      </p:sp>
    </p:spTree>
    <p:extLst>
      <p:ext uri="{BB962C8B-B14F-4D97-AF65-F5344CB8AC3E}">
        <p14:creationId xmlns:p14="http://schemas.microsoft.com/office/powerpoint/2010/main" val="49126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Turning on a computer</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495737"/>
            <a:ext cx="9721932" cy="3957215"/>
          </a:xfrm>
        </p:spPr>
        <p:txBody>
          <a:bodyPr>
            <a:noAutofit/>
          </a:bodyPr>
          <a:lstStyle/>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t>BIOS comes included with computers, as firmware on a chip on the motherboard</a:t>
            </a:r>
          </a:p>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endParaRPr lang="en-US" altLang="en-US" dirty="0"/>
          </a:p>
          <a:p>
            <a:pPr marL="798512" indent="-457200" algn="l" eaLnBrk="1" hangingPunct="1">
              <a:buFont typeface="Wingdings" panose="05000000000000000000" pitchFamily="2" charset="2"/>
              <a:buChar char="q"/>
              <a:tabLst>
                <a:tab pos="6826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lang="en-US" dirty="0"/>
              <a:t>When BIOS boots up a computer, it first determines whether all of the necessary attachments are in place and operational. </a:t>
            </a:r>
            <a:endParaRPr lang="en-US" altLang="en-US" dirty="0"/>
          </a:p>
        </p:txBody>
      </p:sp>
    </p:spTree>
    <p:extLst>
      <p:ext uri="{BB962C8B-B14F-4D97-AF65-F5344CB8AC3E}">
        <p14:creationId xmlns:p14="http://schemas.microsoft.com/office/powerpoint/2010/main" val="37022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What is BIOS?</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371458"/>
            <a:ext cx="9721932" cy="4115083"/>
          </a:xfrm>
        </p:spPr>
        <p:txBody>
          <a:bodyPr>
            <a:normAutofit/>
          </a:bodyPr>
          <a:lstStyle/>
          <a:p>
            <a:pPr algn="l">
              <a:lnSpc>
                <a:spcPct val="150000"/>
              </a:lnSpc>
            </a:pPr>
            <a:r>
              <a:rPr lang="en-US" sz="2500" dirty="0"/>
              <a:t>Short for Basic Input/Output System, the BIOS (</a:t>
            </a:r>
            <a:r>
              <a:rPr lang="en-US" sz="2500" b="1" dirty="0"/>
              <a:t>pronounced bye-</a:t>
            </a:r>
            <a:r>
              <a:rPr lang="en-US" sz="2500" b="1" dirty="0" err="1"/>
              <a:t>oss</a:t>
            </a:r>
            <a:r>
              <a:rPr lang="en-US" sz="2500" dirty="0"/>
              <a:t>) is a ROM chip found on motherboards that lets you access and set up your computer system at the most basic level.</a:t>
            </a:r>
            <a:endParaRPr lang="en-PH" sz="2500" dirty="0"/>
          </a:p>
        </p:txBody>
      </p:sp>
      <p:pic>
        <p:nvPicPr>
          <p:cNvPr id="5" name="Picture 4" descr="A close up of a circuit board&#10;&#10;Description automatically generated with medium confidence">
            <a:extLst>
              <a:ext uri="{FF2B5EF4-FFF2-40B4-BE49-F238E27FC236}">
                <a16:creationId xmlns:a16="http://schemas.microsoft.com/office/drawing/2014/main" id="{FE8BCABD-4BA2-9066-8032-8CB3D4B24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2171" y="3237684"/>
            <a:ext cx="4167658" cy="27784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7382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400" b="1" dirty="0"/>
              <a:t>Four Main Functions</a:t>
            </a:r>
            <a:endParaRPr lang="en-PH" sz="5000"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116466"/>
            <a:ext cx="9721932" cy="4725967"/>
          </a:xfrm>
        </p:spPr>
        <p:txBody>
          <a:bodyPr>
            <a:noAutofit/>
          </a:bodyPr>
          <a:lstStyle/>
          <a:p>
            <a:pPr marL="457200" indent="-457200" algn="l">
              <a:buFont typeface="+mj-lt"/>
              <a:buAutoNum type="arabicPeriod"/>
            </a:pPr>
            <a:r>
              <a:rPr lang="en-US" sz="2300" b="1" dirty="0"/>
              <a:t>Power-on Self test (POST)</a:t>
            </a:r>
            <a:r>
              <a:rPr lang="en-US" sz="2300" dirty="0"/>
              <a:t>. Test the computer hardware and make sure no errors exist before loading the operating system. Additional information on the POST is available on our POST and beep codes page.</a:t>
            </a:r>
          </a:p>
          <a:p>
            <a:pPr marL="457200" indent="-457200" algn="l">
              <a:buFont typeface="+mj-lt"/>
              <a:buAutoNum type="arabicPeriod"/>
            </a:pPr>
            <a:endParaRPr lang="en-US" sz="2300" dirty="0"/>
          </a:p>
          <a:p>
            <a:pPr marL="457200" indent="-457200" algn="l">
              <a:buFont typeface="+mj-lt"/>
              <a:buAutoNum type="arabicPeriod"/>
            </a:pPr>
            <a:r>
              <a:rPr lang="en-US" sz="2300" b="1" dirty="0"/>
              <a:t>Bootstrap Loader</a:t>
            </a:r>
            <a:r>
              <a:rPr lang="en-US" sz="2300" dirty="0"/>
              <a:t>. Locate the operating system. If a capable operating system is located, the BIOS will pass control to it.</a:t>
            </a:r>
          </a:p>
          <a:p>
            <a:pPr marL="457200" indent="-457200" algn="l">
              <a:buFont typeface="+mj-lt"/>
              <a:buAutoNum type="arabicPeriod"/>
            </a:pPr>
            <a:endParaRPr lang="en-US" sz="2300" dirty="0"/>
          </a:p>
          <a:p>
            <a:pPr marL="457200" indent="-457200" algn="l">
              <a:buFont typeface="+mj-lt"/>
              <a:buAutoNum type="arabicPeriod"/>
            </a:pPr>
            <a:r>
              <a:rPr lang="en-US" sz="2300" b="1" dirty="0"/>
              <a:t>BIOS drivers. </a:t>
            </a:r>
            <a:r>
              <a:rPr lang="en-US" sz="2300" dirty="0"/>
              <a:t>Locates drivers that give the computer basic operational control over your computer's hardware.</a:t>
            </a:r>
          </a:p>
          <a:p>
            <a:pPr marL="457200" indent="-457200" algn="l">
              <a:buFont typeface="+mj-lt"/>
              <a:buAutoNum type="arabicPeriod"/>
            </a:pPr>
            <a:endParaRPr lang="en-US" sz="2300" dirty="0"/>
          </a:p>
          <a:p>
            <a:pPr marL="457200" indent="-457200" algn="l">
              <a:buFont typeface="+mj-lt"/>
              <a:buAutoNum type="arabicPeriod"/>
            </a:pPr>
            <a:r>
              <a:rPr lang="en-US" sz="2300" b="1" dirty="0"/>
              <a:t>BIOS setup or CMOS setup. </a:t>
            </a:r>
            <a:r>
              <a:rPr lang="en-US" sz="2300" dirty="0"/>
              <a:t>Configuration program that lets you configure hardware settings, including system settings, such as date, time, and computer passwords.</a:t>
            </a:r>
          </a:p>
        </p:txBody>
      </p:sp>
    </p:spTree>
    <p:extLst>
      <p:ext uri="{BB962C8B-B14F-4D97-AF65-F5344CB8AC3E}">
        <p14:creationId xmlns:p14="http://schemas.microsoft.com/office/powerpoint/2010/main" val="2154254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a:bodyPr>
          <a:lstStyle/>
          <a:p>
            <a:r>
              <a:rPr lang="en-PH" sz="5000" b="1" dirty="0"/>
              <a:t>The BIOS Setup Utility</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116466"/>
            <a:ext cx="9721932" cy="4725967"/>
          </a:xfrm>
        </p:spPr>
        <p:txBody>
          <a:bodyPr>
            <a:noAutofit/>
          </a:bodyPr>
          <a:lstStyle/>
          <a:p>
            <a:pPr algn="l"/>
            <a:r>
              <a:rPr lang="en-US" altLang="en-US" sz="2500" dirty="0">
                <a:latin typeface="Calibri (Body)"/>
              </a:rPr>
              <a:t>It is configuration program that allows you to configure hardware settings including system settings such as:</a:t>
            </a:r>
          </a:p>
          <a:p>
            <a:pPr algn="l"/>
            <a:endParaRPr lang="en-US" altLang="en-US" sz="2500" dirty="0">
              <a:latin typeface="Calibri (Body)"/>
            </a:endParaRPr>
          </a:p>
          <a:p>
            <a:pPr marL="342900" indent="-342900" algn="l">
              <a:buFont typeface="Wingdings" panose="05000000000000000000" pitchFamily="2" charset="2"/>
              <a:buChar char="q"/>
            </a:pPr>
            <a:r>
              <a:rPr lang="en-US" altLang="en-US" sz="2500" dirty="0">
                <a:latin typeface="Calibri (Body)"/>
              </a:rPr>
              <a:t>Change the Boot sequence or boot device</a:t>
            </a:r>
          </a:p>
          <a:p>
            <a:pPr marL="342900" indent="-342900" algn="l">
              <a:buFont typeface="Wingdings" panose="05000000000000000000" pitchFamily="2" charset="2"/>
              <a:buChar char="q"/>
            </a:pPr>
            <a:r>
              <a:rPr lang="en-US" altLang="en-US" sz="2500" dirty="0">
                <a:latin typeface="Calibri (Body)"/>
              </a:rPr>
              <a:t>Passwords</a:t>
            </a:r>
          </a:p>
          <a:p>
            <a:pPr marL="342900" indent="-342900" algn="l">
              <a:buFont typeface="Wingdings" panose="05000000000000000000" pitchFamily="2" charset="2"/>
              <a:buChar char="q"/>
            </a:pPr>
            <a:r>
              <a:rPr lang="en-US" altLang="en-US" sz="2500" dirty="0">
                <a:latin typeface="Calibri (Body)"/>
              </a:rPr>
              <a:t>System and Date</a:t>
            </a:r>
          </a:p>
          <a:p>
            <a:pPr marL="342900" indent="-342900" algn="l">
              <a:buFont typeface="Wingdings" panose="05000000000000000000" pitchFamily="2" charset="2"/>
              <a:buChar char="q"/>
            </a:pPr>
            <a:r>
              <a:rPr lang="en-US" altLang="en-US" sz="2500" dirty="0">
                <a:latin typeface="Calibri (Body)"/>
              </a:rPr>
              <a:t>Memory settings (frequency, voltage)</a:t>
            </a:r>
          </a:p>
          <a:p>
            <a:pPr marL="342900" indent="-342900" algn="l">
              <a:buFont typeface="Wingdings" panose="05000000000000000000" pitchFamily="2" charset="2"/>
              <a:buChar char="q"/>
            </a:pPr>
            <a:r>
              <a:rPr lang="en-US" altLang="en-US" sz="2500" dirty="0">
                <a:latin typeface="Calibri (Body)"/>
              </a:rPr>
              <a:t>Computer fan speed</a:t>
            </a:r>
          </a:p>
          <a:p>
            <a:pPr marL="342900" indent="-342900" algn="l">
              <a:buFont typeface="Wingdings" panose="05000000000000000000" pitchFamily="2" charset="2"/>
              <a:buChar char="q"/>
            </a:pPr>
            <a:r>
              <a:rPr lang="en-US" altLang="en-US" sz="2500" dirty="0">
                <a:latin typeface="Calibri (Body)"/>
              </a:rPr>
              <a:t>CPU Voltage</a:t>
            </a:r>
          </a:p>
        </p:txBody>
      </p:sp>
    </p:spTree>
    <p:extLst>
      <p:ext uri="{BB962C8B-B14F-4D97-AF65-F5344CB8AC3E}">
        <p14:creationId xmlns:p14="http://schemas.microsoft.com/office/powerpoint/2010/main" val="201889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fontScale="90000"/>
          </a:bodyPr>
          <a:lstStyle/>
          <a:p>
            <a:r>
              <a:rPr lang="en-PH" sz="5000" b="1" dirty="0"/>
              <a:t>How to access the BIOS Setup Utility?</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sp>
        <p:nvSpPr>
          <p:cNvPr id="6" name="Subtitle 5">
            <a:extLst>
              <a:ext uri="{FF2B5EF4-FFF2-40B4-BE49-F238E27FC236}">
                <a16:creationId xmlns:a16="http://schemas.microsoft.com/office/drawing/2014/main" id="{E290E7FE-5B97-1120-D5B2-956302F69779}"/>
              </a:ext>
            </a:extLst>
          </p:cNvPr>
          <p:cNvSpPr>
            <a:spLocks noGrp="1"/>
          </p:cNvSpPr>
          <p:nvPr>
            <p:ph type="subTitle" idx="1"/>
          </p:nvPr>
        </p:nvSpPr>
        <p:spPr>
          <a:xfrm>
            <a:off x="1235034" y="1229301"/>
            <a:ext cx="9721932" cy="4725967"/>
          </a:xfrm>
        </p:spPr>
        <p:txBody>
          <a:bodyPr>
            <a:noAutofit/>
          </a:bodyPr>
          <a:lstStyle/>
          <a:p>
            <a:pPr marL="457200" indent="-457200" algn="l">
              <a:buFont typeface="+mj-lt"/>
              <a:buAutoNum type="arabicPeriod"/>
            </a:pPr>
            <a:r>
              <a:rPr lang="en-US" sz="2500" b="1" i="0" dirty="0">
                <a:effectLst/>
                <a:latin typeface="Calibri (Body)"/>
              </a:rPr>
              <a:t>Turn on or </a:t>
            </a:r>
            <a:r>
              <a:rPr lang="en-US" sz="2500" b="1" dirty="0">
                <a:latin typeface="Calibri (Body)"/>
              </a:rPr>
              <a:t>restart </a:t>
            </a:r>
            <a:r>
              <a:rPr lang="en-US" sz="2500" b="0" i="0" dirty="0">
                <a:effectLst/>
                <a:latin typeface="Calibri (Body)"/>
              </a:rPr>
              <a:t>the computer.</a:t>
            </a:r>
          </a:p>
          <a:p>
            <a:pPr marL="457200" indent="-457200" algn="l">
              <a:buFont typeface="+mj-lt"/>
              <a:buAutoNum type="arabicPeriod"/>
            </a:pPr>
            <a:endParaRPr lang="en-US" sz="2500" b="0" i="0" dirty="0">
              <a:effectLst/>
              <a:latin typeface="Calibri (Body)"/>
            </a:endParaRPr>
          </a:p>
          <a:p>
            <a:pPr marL="457200" indent="-457200" algn="l">
              <a:buFont typeface="+mj-lt"/>
              <a:buAutoNum type="arabicPeriod"/>
            </a:pPr>
            <a:r>
              <a:rPr lang="en-US" sz="2500" b="0" i="0" dirty="0">
                <a:effectLst/>
                <a:latin typeface="Calibri (Body)"/>
              </a:rPr>
              <a:t>When the computer turns back on, </a:t>
            </a:r>
            <a:r>
              <a:rPr lang="en-US" sz="2500" b="1" i="0" dirty="0">
                <a:effectLst/>
                <a:latin typeface="Calibri (Body)"/>
              </a:rPr>
              <a:t>look for a message </a:t>
            </a:r>
            <a:r>
              <a:rPr lang="en-US" sz="2500" b="0" i="0" dirty="0">
                <a:effectLst/>
                <a:latin typeface="Calibri (Body)"/>
              </a:rPr>
              <a:t>that says "entering setup" or something similar.</a:t>
            </a:r>
          </a:p>
          <a:p>
            <a:pPr marL="457200" indent="-457200" algn="l">
              <a:buFont typeface="+mj-lt"/>
              <a:buAutoNum type="arabicPeriod"/>
            </a:pPr>
            <a:endParaRPr lang="en-US" sz="2500" b="0" i="0" dirty="0">
              <a:effectLst/>
              <a:latin typeface="Calibri (Body)"/>
            </a:endParaRPr>
          </a:p>
          <a:p>
            <a:pPr marL="457200" indent="-457200" algn="l">
              <a:buFont typeface="+mj-lt"/>
              <a:buAutoNum type="arabicPeriod"/>
            </a:pPr>
            <a:r>
              <a:rPr lang="en-US" sz="2500" b="0" i="0" dirty="0">
                <a:effectLst/>
                <a:latin typeface="Calibri (Body)"/>
              </a:rPr>
              <a:t> Accompanying that message will be a key that the user should press to enter system configuration. Depending on the BIOS, some keys often used as prompts are </a:t>
            </a:r>
            <a:r>
              <a:rPr lang="en-US" sz="2500" b="1" i="0" dirty="0">
                <a:effectLst/>
                <a:latin typeface="Calibri (Body)"/>
              </a:rPr>
              <a:t>DELETE, TAB, Esc </a:t>
            </a:r>
            <a:r>
              <a:rPr lang="en-US" sz="2500" i="0" dirty="0">
                <a:effectLst/>
                <a:latin typeface="Calibri (Body)"/>
              </a:rPr>
              <a:t>or</a:t>
            </a:r>
            <a:r>
              <a:rPr lang="en-US" sz="2500" b="1" i="0" dirty="0">
                <a:effectLst/>
                <a:latin typeface="Calibri (Body)"/>
              </a:rPr>
              <a:t> </a:t>
            </a:r>
            <a:r>
              <a:rPr lang="en-US" sz="2500" i="0" dirty="0">
                <a:effectLst/>
                <a:latin typeface="Calibri (Body)"/>
              </a:rPr>
              <a:t>any of the function keys </a:t>
            </a:r>
            <a:r>
              <a:rPr lang="en-US" sz="2500" b="1" i="0" dirty="0">
                <a:effectLst/>
                <a:latin typeface="Calibri (Body)"/>
              </a:rPr>
              <a:t>F1-F12)</a:t>
            </a:r>
            <a:r>
              <a:rPr lang="en-US" sz="2500" b="0" i="0" dirty="0">
                <a:effectLst/>
                <a:latin typeface="Calibri (Body)"/>
              </a:rPr>
              <a:t>.</a:t>
            </a:r>
          </a:p>
          <a:p>
            <a:pPr marL="457200" indent="-457200" algn="l">
              <a:buFont typeface="+mj-lt"/>
              <a:buAutoNum type="arabicPeriod"/>
            </a:pPr>
            <a:endParaRPr lang="en-US" sz="2500" b="0" i="0" dirty="0">
              <a:effectLst/>
              <a:latin typeface="Calibri (Body)"/>
            </a:endParaRPr>
          </a:p>
          <a:p>
            <a:pPr marL="457200" indent="-457200" algn="l">
              <a:buFont typeface="+mj-lt"/>
              <a:buAutoNum type="arabicPeriod"/>
            </a:pPr>
            <a:r>
              <a:rPr lang="en-US" sz="2500" b="0" i="0" dirty="0">
                <a:effectLst/>
                <a:latin typeface="Calibri (Body)"/>
              </a:rPr>
              <a:t>Upon seeing the prompt</a:t>
            </a:r>
            <a:r>
              <a:rPr lang="en-US" sz="2500" b="1" i="0" dirty="0">
                <a:effectLst/>
                <a:latin typeface="Calibri (Body)"/>
              </a:rPr>
              <a:t>, press the key </a:t>
            </a:r>
            <a:r>
              <a:rPr lang="en-US" sz="2500" b="0" i="0" dirty="0">
                <a:effectLst/>
                <a:latin typeface="Calibri (Body)"/>
              </a:rPr>
              <a:t>specified.</a:t>
            </a:r>
          </a:p>
        </p:txBody>
      </p:sp>
    </p:spTree>
    <p:extLst>
      <p:ext uri="{BB962C8B-B14F-4D97-AF65-F5344CB8AC3E}">
        <p14:creationId xmlns:p14="http://schemas.microsoft.com/office/powerpoint/2010/main" val="289977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189302"/>
            <a:ext cx="9144000" cy="855727"/>
          </a:xfrm>
        </p:spPr>
        <p:txBody>
          <a:bodyPr>
            <a:normAutofit fontScale="90000"/>
          </a:bodyPr>
          <a:lstStyle/>
          <a:p>
            <a:r>
              <a:rPr lang="en-PH" sz="5000" b="1" dirty="0"/>
              <a:t>How to access the BIOS Setup Utility?</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CTHASOPL</a:t>
            </a:r>
            <a:r>
              <a:rPr lang="en-PH" dirty="0"/>
              <a:t>	</a:t>
            </a:r>
          </a:p>
        </p:txBody>
      </p:sp>
      <p:grpSp>
        <p:nvGrpSpPr>
          <p:cNvPr id="7" name="Group 3">
            <a:extLst>
              <a:ext uri="{FF2B5EF4-FFF2-40B4-BE49-F238E27FC236}">
                <a16:creationId xmlns:a16="http://schemas.microsoft.com/office/drawing/2014/main" id="{0B913EA5-0497-1D62-CA9B-AD5DBD048BAC}"/>
              </a:ext>
            </a:extLst>
          </p:cNvPr>
          <p:cNvGrpSpPr>
            <a:grpSpLocks/>
          </p:cNvGrpSpPr>
          <p:nvPr/>
        </p:nvGrpSpPr>
        <p:grpSpPr bwMode="auto">
          <a:xfrm>
            <a:off x="2982119" y="1643856"/>
            <a:ext cx="6227762" cy="3570288"/>
            <a:chOff x="976" y="2231"/>
            <a:chExt cx="3998" cy="2490"/>
          </a:xfrm>
        </p:grpSpPr>
        <p:pic>
          <p:nvPicPr>
            <p:cNvPr id="8" name="Picture 4">
              <a:extLst>
                <a:ext uri="{FF2B5EF4-FFF2-40B4-BE49-F238E27FC236}">
                  <a16:creationId xmlns:a16="http://schemas.microsoft.com/office/drawing/2014/main" id="{B5BCA2B2-6B93-4CA9-624A-44834D93B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 y="2231"/>
              <a:ext cx="3999" cy="2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Text Box 5">
              <a:extLst>
                <a:ext uri="{FF2B5EF4-FFF2-40B4-BE49-F238E27FC236}">
                  <a16:creationId xmlns:a16="http://schemas.microsoft.com/office/drawing/2014/main" id="{B0CC7597-2FD3-AC6B-0A8F-B4C4D380CD40}"/>
                </a:ext>
              </a:extLst>
            </p:cNvPr>
            <p:cNvSpPr txBox="1">
              <a:spLocks noChangeArrowheads="1"/>
            </p:cNvSpPr>
            <p:nvPr/>
          </p:nvSpPr>
          <p:spPr bwMode="auto">
            <a:xfrm>
              <a:off x="976" y="2231"/>
              <a:ext cx="3999" cy="2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b="1" dirty="0"/>
            </a:p>
          </p:txBody>
        </p:sp>
      </p:grpSp>
      <p:sp>
        <p:nvSpPr>
          <p:cNvPr id="11" name="Rectangle 10">
            <a:extLst>
              <a:ext uri="{FF2B5EF4-FFF2-40B4-BE49-F238E27FC236}">
                <a16:creationId xmlns:a16="http://schemas.microsoft.com/office/drawing/2014/main" id="{B4BF4052-211A-17C5-6151-3D1FA072CF21}"/>
              </a:ext>
            </a:extLst>
          </p:cNvPr>
          <p:cNvSpPr/>
          <p:nvPr/>
        </p:nvSpPr>
        <p:spPr>
          <a:xfrm>
            <a:off x="3080582" y="4761186"/>
            <a:ext cx="1970690" cy="220271"/>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PH" b="1" dirty="0">
              <a:solidFill>
                <a:srgbClr val="FF0000"/>
              </a:solidFill>
            </a:endParaRPr>
          </a:p>
        </p:txBody>
      </p:sp>
      <p:sp>
        <p:nvSpPr>
          <p:cNvPr id="13" name="Arrow: Right 12">
            <a:extLst>
              <a:ext uri="{FF2B5EF4-FFF2-40B4-BE49-F238E27FC236}">
                <a16:creationId xmlns:a16="http://schemas.microsoft.com/office/drawing/2014/main" id="{9D020611-346C-B83F-7ABF-110EF3DC2AD1}"/>
              </a:ext>
            </a:extLst>
          </p:cNvPr>
          <p:cNvSpPr/>
          <p:nvPr/>
        </p:nvSpPr>
        <p:spPr>
          <a:xfrm>
            <a:off x="1910337" y="4629005"/>
            <a:ext cx="978408" cy="484632"/>
          </a:xfrm>
          <a:prstGeom prst="right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14" name="TextBox 13">
            <a:extLst>
              <a:ext uri="{FF2B5EF4-FFF2-40B4-BE49-F238E27FC236}">
                <a16:creationId xmlns:a16="http://schemas.microsoft.com/office/drawing/2014/main" id="{25ADA5C7-94F6-BB26-ABC3-B111930A16AA}"/>
              </a:ext>
            </a:extLst>
          </p:cNvPr>
          <p:cNvSpPr txBox="1"/>
          <p:nvPr/>
        </p:nvSpPr>
        <p:spPr>
          <a:xfrm>
            <a:off x="244615" y="4409656"/>
            <a:ext cx="1572348" cy="923330"/>
          </a:xfrm>
          <a:prstGeom prst="rect">
            <a:avLst/>
          </a:prstGeom>
          <a:noFill/>
        </p:spPr>
        <p:txBody>
          <a:bodyPr wrap="square" rtlCol="0">
            <a:spAutoFit/>
          </a:bodyPr>
          <a:lstStyle/>
          <a:p>
            <a:r>
              <a:rPr lang="en-PH" b="1" dirty="0"/>
              <a:t>Press this key to enter the BIOS Setup</a:t>
            </a:r>
          </a:p>
        </p:txBody>
      </p:sp>
    </p:spTree>
    <p:extLst>
      <p:ext uri="{BB962C8B-B14F-4D97-AF65-F5344CB8AC3E}">
        <p14:creationId xmlns:p14="http://schemas.microsoft.com/office/powerpoint/2010/main" val="5847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983</TotalTime>
  <Words>825</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(Body)</vt:lpstr>
      <vt:lpstr>Calibri Light</vt:lpstr>
      <vt:lpstr>Times New Roman</vt:lpstr>
      <vt:lpstr>Wingdings</vt:lpstr>
      <vt:lpstr>Office Theme</vt:lpstr>
      <vt:lpstr>BIOS</vt:lpstr>
      <vt:lpstr>Turning on a computer</vt:lpstr>
      <vt:lpstr>Turning on a computer</vt:lpstr>
      <vt:lpstr>Turning on a computer</vt:lpstr>
      <vt:lpstr>What is BIOS?</vt:lpstr>
      <vt:lpstr>Four Main Functions</vt:lpstr>
      <vt:lpstr>The BIOS Setup Utility</vt:lpstr>
      <vt:lpstr>How to access the BIOS Setup Utility?</vt:lpstr>
      <vt:lpstr>How to access the BIOS Setup Utility?</vt:lpstr>
      <vt:lpstr>How to access the BIOS Setup Utility?</vt:lpstr>
      <vt:lpstr>How to access the BIOS Setup Utility?</vt:lpstr>
      <vt:lpstr>Updating the BIOS</vt:lpstr>
      <vt:lpstr>Only update the BIOS if..</vt:lpstr>
      <vt:lpstr>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95</cp:revision>
  <dcterms:created xsi:type="dcterms:W3CDTF">2022-05-11T03:47:05Z</dcterms:created>
  <dcterms:modified xsi:type="dcterms:W3CDTF">2023-02-12T10:02:20Z</dcterms:modified>
</cp:coreProperties>
</file>