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68" r:id="rId4"/>
    <p:sldId id="284" r:id="rId5"/>
    <p:sldId id="271" r:id="rId6"/>
    <p:sldId id="273" r:id="rId7"/>
    <p:sldId id="274" r:id="rId8"/>
    <p:sldId id="275" r:id="rId9"/>
    <p:sldId id="276" r:id="rId10"/>
    <p:sldId id="277" r:id="rId11"/>
    <p:sldId id="285" r:id="rId12"/>
    <p:sldId id="272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9"/>
    <p:restoredTop sz="93399" autoAdjust="0"/>
  </p:normalViewPr>
  <p:slideViewPr>
    <p:cSldViewPr snapToGrid="0">
      <p:cViewPr varScale="1">
        <p:scale>
          <a:sx n="138" d="100"/>
          <a:sy n="138" d="100"/>
        </p:scale>
        <p:origin x="16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SQL FUNCTIONS and GROUP BY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B3633-837D-3F67-9A97-B068931C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EA5446-6A84-73EF-4583-897A2A274B9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E8CEF-3922-836A-C342-94792F27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34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17.25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3C2730-6420-39A3-A99D-D11E0B2399F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Result:</a:t>
            </a:r>
          </a:p>
        </p:txBody>
      </p:sp>
      <p:pic>
        <p:nvPicPr>
          <p:cNvPr id="6" name="Picture 5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8F93E651-CD3D-9D0C-767A-35E31170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63" y="366671"/>
            <a:ext cx="532173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3F5C-C8A9-CB6D-DA6D-118A41D3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5D4A-522F-C848-A605-06508485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GROUP BY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87DCE8-2EE6-F654-8039-F2685218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51932"/>
            <a:ext cx="1065094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 GROUP BY statement groups rows that have the same values into summary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 GROUP BY statement is often used with aggregate functions (COUNT(), MAX(), MIN(), SUM(), AVG())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25519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F1C8AF-6F4B-4726-80A5-417816ED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E50ED5-A9AC-3530-1486-5E8F06BF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08598"/>
              </p:ext>
            </p:extLst>
          </p:nvPr>
        </p:nvGraphicFramePr>
        <p:xfrm>
          <a:off x="2496000" y="728998"/>
          <a:ext cx="7200000" cy="5400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50807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5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5262C4-C848-2ABB-43FB-63795AE7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D99281-9D2C-511C-34AF-F778AC7BE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80906"/>
              </p:ext>
            </p:extLst>
          </p:nvPr>
        </p:nvGraphicFramePr>
        <p:xfrm>
          <a:off x="7430283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411A15-8129-730C-1DC1-853AD6878926}"/>
              </a:ext>
            </a:extLst>
          </p:cNvPr>
          <p:cNvSpPr txBox="1">
            <a:spLocks/>
          </p:cNvSpPr>
          <p:nvPr/>
        </p:nvSpPr>
        <p:spPr>
          <a:xfrm>
            <a:off x="8271006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474BFA-8467-F0F7-EC4D-750093D6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588F4D-E4C0-8306-A8A9-FE7DCA20D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57336"/>
              </p:ext>
            </p:extLst>
          </p:nvPr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E5BF455-3F9F-448C-1925-015C7B78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3C6D3-671C-BB60-4A28-5E104FF37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84242"/>
              </p:ext>
            </p:extLst>
          </p:nvPr>
        </p:nvGraphicFramePr>
        <p:xfrm>
          <a:off x="7415534" y="4821754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D27648-08FF-C5B2-79CA-585EE109F670}"/>
              </a:ext>
            </a:extLst>
          </p:cNvPr>
          <p:cNvSpPr txBox="1">
            <a:spLocks/>
          </p:cNvSpPr>
          <p:nvPr/>
        </p:nvSpPr>
        <p:spPr>
          <a:xfrm>
            <a:off x="8256257" y="4332699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38FC10-ED9B-08B5-3BC4-15A0CC54AAE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09CCEC-19C9-7520-F0B4-D201B9ED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D6D3BA-0004-C5ED-CF07-9364610FE73F}"/>
              </a:ext>
            </a:extLst>
          </p:cNvPr>
          <p:cNvSpPr/>
          <p:nvPr/>
        </p:nvSpPr>
        <p:spPr>
          <a:xfrm>
            <a:off x="1667219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70012-7CCC-250C-D8BD-6EE299B47EB8}"/>
              </a:ext>
            </a:extLst>
          </p:cNvPr>
          <p:cNvSpPr/>
          <p:nvPr/>
        </p:nvSpPr>
        <p:spPr>
          <a:xfrm>
            <a:off x="1667219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EAEDF-2CCC-71F6-8247-A193E65BFAFF}"/>
              </a:ext>
            </a:extLst>
          </p:cNvPr>
          <p:cNvSpPr/>
          <p:nvPr/>
        </p:nvSpPr>
        <p:spPr>
          <a:xfrm>
            <a:off x="1667218" y="3898667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14E85-6337-3B2A-6707-B10EF6DCD9A4}"/>
              </a:ext>
            </a:extLst>
          </p:cNvPr>
          <p:cNvSpPr/>
          <p:nvPr/>
        </p:nvSpPr>
        <p:spPr>
          <a:xfrm>
            <a:off x="4541376" y="3898666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9AD5B-E423-9B07-7A2E-AB66C942522D}"/>
              </a:ext>
            </a:extLst>
          </p:cNvPr>
          <p:cNvSpPr/>
          <p:nvPr/>
        </p:nvSpPr>
        <p:spPr>
          <a:xfrm>
            <a:off x="4541376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571C4-8CD9-9E35-ABD8-7D3650646CCA}"/>
              </a:ext>
            </a:extLst>
          </p:cNvPr>
          <p:cNvSpPr/>
          <p:nvPr/>
        </p:nvSpPr>
        <p:spPr>
          <a:xfrm>
            <a:off x="4541376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0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DA2CD4-13F7-B3A9-AB65-66B19F90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99647A-B8F9-C29B-77EF-D7C02D15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3155"/>
              </p:ext>
            </p:extLst>
          </p:nvPr>
        </p:nvGraphicFramePr>
        <p:xfrm>
          <a:off x="7573502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68C2E8-C059-2942-6C63-E637DD2D8E69}"/>
              </a:ext>
            </a:extLst>
          </p:cNvPr>
          <p:cNvSpPr txBox="1">
            <a:spLocks/>
          </p:cNvSpPr>
          <p:nvPr/>
        </p:nvSpPr>
        <p:spPr>
          <a:xfrm>
            <a:off x="836500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9DAACD-2FDC-A686-5064-E653C8DE7CCA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4E1294-D557-3BED-268B-1A31FE70857B}"/>
              </a:ext>
            </a:extLst>
          </p:cNvPr>
          <p:cNvSpPr/>
          <p:nvPr/>
        </p:nvSpPr>
        <p:spPr>
          <a:xfrm>
            <a:off x="1667218" y="160193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B3196-34E1-4BB7-69AD-9A7AFE850FF3}"/>
              </a:ext>
            </a:extLst>
          </p:cNvPr>
          <p:cNvSpPr/>
          <p:nvPr/>
        </p:nvSpPr>
        <p:spPr>
          <a:xfrm>
            <a:off x="1667218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25925-FCD2-6822-942F-4514214B4365}"/>
              </a:ext>
            </a:extLst>
          </p:cNvPr>
          <p:cNvSpPr/>
          <p:nvPr/>
        </p:nvSpPr>
        <p:spPr>
          <a:xfrm>
            <a:off x="1667217" y="29673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0F0C9-AC4C-BF79-635F-4C9BAD7F64CD}"/>
              </a:ext>
            </a:extLst>
          </p:cNvPr>
          <p:cNvSpPr/>
          <p:nvPr/>
        </p:nvSpPr>
        <p:spPr>
          <a:xfrm>
            <a:off x="4541375" y="296731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328C3-E1E0-C832-3546-53153E138DB2}"/>
              </a:ext>
            </a:extLst>
          </p:cNvPr>
          <p:cNvSpPr/>
          <p:nvPr/>
        </p:nvSpPr>
        <p:spPr>
          <a:xfrm>
            <a:off x="4541376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38207-CF30-7790-9FF3-E3DD8C37D88C}"/>
              </a:ext>
            </a:extLst>
          </p:cNvPr>
          <p:cNvSpPr/>
          <p:nvPr/>
        </p:nvSpPr>
        <p:spPr>
          <a:xfrm>
            <a:off x="4541376" y="160193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DD0E89-E8D1-6F0D-91EB-FCB13615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DD0D10-1706-B6F1-DD7C-6A8F9B0C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4B129-F447-7541-C32A-3B1E5791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35243"/>
              </p:ext>
            </p:extLst>
          </p:nvPr>
        </p:nvGraphicFramePr>
        <p:xfrm>
          <a:off x="7562486" y="4807667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AVG(amount)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5C3E5-1F80-E78B-82DF-93497306971A}"/>
              </a:ext>
            </a:extLst>
          </p:cNvPr>
          <p:cNvSpPr txBox="1">
            <a:spLocks/>
          </p:cNvSpPr>
          <p:nvPr/>
        </p:nvSpPr>
        <p:spPr>
          <a:xfrm>
            <a:off x="8403209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58A99F-5536-0D53-4E9C-553313E59DAB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A3C6681-A43A-74FB-0BF0-09891152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F18410-A2C6-AEFE-69D3-330721FB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0349E-9AB0-85E5-B75A-607C0882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1578"/>
              </p:ext>
            </p:extLst>
          </p:nvPr>
        </p:nvGraphicFramePr>
        <p:xfrm>
          <a:off x="7375199" y="4821756"/>
          <a:ext cx="3465398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699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32699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7D7833-AF80-2F5E-8F92-02C66C7F2401}"/>
              </a:ext>
            </a:extLst>
          </p:cNvPr>
          <p:cNvSpPr txBox="1">
            <a:spLocks/>
          </p:cNvSpPr>
          <p:nvPr/>
        </p:nvSpPr>
        <p:spPr>
          <a:xfrm>
            <a:off x="844481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77172C-5ED6-2CCA-048F-8B6A455846E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6" name="Picture 5" descr="A black screen with text and green and yellow lights&#10;&#10;AI-generated content may be incorrect.">
            <a:extLst>
              <a:ext uri="{FF2B5EF4-FFF2-40B4-BE49-F238E27FC236}">
                <a16:creationId xmlns:a16="http://schemas.microsoft.com/office/drawing/2014/main" id="{980B31DB-A20B-C1A4-9FC3-AFB2221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58975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313D49-4A4A-78D4-FB0F-88CBE7E2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B2855-9B8E-42C7-2F3B-565D39A9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9329"/>
              </p:ext>
            </p:extLst>
          </p:nvPr>
        </p:nvGraphicFramePr>
        <p:xfrm>
          <a:off x="6868426" y="4447850"/>
          <a:ext cx="433573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86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67866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1278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350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424317-4300-4E34-8C3A-9F7FC2C2E069}"/>
              </a:ext>
            </a:extLst>
          </p:cNvPr>
          <p:cNvSpPr txBox="1">
            <a:spLocks/>
          </p:cNvSpPr>
          <p:nvPr/>
        </p:nvSpPr>
        <p:spPr>
          <a:xfrm>
            <a:off x="8373212" y="395879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C802A7-5B40-1F5E-243F-FE83A83426F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C0E3D2-61D9-9738-5F96-52768D21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9955"/>
            <a:ext cx="54762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SQL Functions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GROUP BY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CC5A-CA8E-54FE-A005-A2D9F3B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Aggregate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E1248-823F-DE9E-70B8-4D9A788D6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9974"/>
            <a:ext cx="1019694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An aggregate function is a function that performs a calculation on a set of values, and returns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1466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00C59-BFC5-3EB9-B45E-EAB32E39A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89B3-20CA-F277-C486-74CA53A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Aggregate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F0112C-82BD-EB72-43FA-CD994D61D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2278"/>
            <a:ext cx="1019694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 most commonly used SQL aggregate functions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latin typeface="Aptos (Body)"/>
              </a:rPr>
              <a:t>MIN() </a:t>
            </a:r>
            <a:r>
              <a:rPr lang="en-US" altLang="en-US" sz="3000" dirty="0">
                <a:latin typeface="Aptos (Body)"/>
              </a:rPr>
              <a:t>- returns the smallest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latin typeface="Aptos (Body)"/>
              </a:rPr>
              <a:t>MAX() </a:t>
            </a:r>
            <a:r>
              <a:rPr lang="en-US" altLang="en-US" sz="3000" dirty="0">
                <a:latin typeface="Aptos (Body)"/>
              </a:rPr>
              <a:t>- returns the largest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latin typeface="Aptos (Body)"/>
              </a:rPr>
              <a:t>COUNT() </a:t>
            </a:r>
            <a:r>
              <a:rPr lang="en-US" altLang="en-US" sz="3000" dirty="0">
                <a:latin typeface="Aptos (Body)"/>
              </a:rPr>
              <a:t>- returns the number of rows in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latin typeface="Aptos (Body)"/>
              </a:rPr>
              <a:t>SUM() </a:t>
            </a:r>
            <a:r>
              <a:rPr lang="en-US" altLang="en-US" sz="3000" dirty="0">
                <a:latin typeface="Aptos (Body)"/>
              </a:rPr>
              <a:t>- returns the total sum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latin typeface="Aptos (Body)"/>
              </a:rPr>
              <a:t>AVG() </a:t>
            </a:r>
            <a:r>
              <a:rPr lang="en-US" altLang="en-US" sz="3000" dirty="0">
                <a:latin typeface="Aptos (Body)"/>
              </a:rPr>
              <a:t>- returns the average value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72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32C6B3-F77B-A276-CC50-5D24F71A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D2CC64-49D6-99A1-506E-3C3B85BD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3311"/>
              </p:ext>
            </p:extLst>
          </p:nvPr>
        </p:nvGraphicFramePr>
        <p:xfrm>
          <a:off x="2676000" y="729000"/>
          <a:ext cx="6840000" cy="53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66151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661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F81213-351C-08A4-BA1D-41BE603F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D71E14-524E-8D1A-9012-56E403CC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6373"/>
              </p:ext>
            </p:extLst>
          </p:nvPr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pic>
        <p:nvPicPr>
          <p:cNvPr id="3" name="Picture 2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B48D564B-B195-B9A4-2A7E-DE8459A5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FE0DA0-A631-BB82-4D90-FAA65D36B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412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C9397C-3165-3B1F-08DF-05A3BFADECC9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2068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9D5B5F-B7AA-12C9-0BF8-5C916129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51A931-D132-03C0-C9D3-A1639B3D5AA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18665-039C-CE72-155D-FA5158A4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59258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662DA-A899-5C78-1FB9-CDA15912542D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0542E8-12DE-98E9-B708-BE2536AE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263448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1AE1CC-B814-17DA-BB61-C9D3479862A6}"/>
              </a:ext>
            </a:extLst>
          </p:cNvPr>
          <p:cNvSpPr/>
          <p:nvPr/>
        </p:nvSpPr>
        <p:spPr>
          <a:xfrm>
            <a:off x="1663546" y="2414692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72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5DD640-5701-D572-4B68-009FD27F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31E008A-7EF0-FB84-3EDD-5A90E7C5B28F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1F3515-93DD-8404-FEA9-FEC794B9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67111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BAEDF3-8E5F-4319-6C8A-397810FDE387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8E95B605-0FDC-ED89-7D69-A43DD85F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E0A56-360A-FA85-5A98-75398AA0EB2B}"/>
              </a:ext>
            </a:extLst>
          </p:cNvPr>
          <p:cNvSpPr/>
          <p:nvPr/>
        </p:nvSpPr>
        <p:spPr>
          <a:xfrm>
            <a:off x="1684396" y="2875403"/>
            <a:ext cx="1437050" cy="45432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65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9A99D3-C60F-6D0F-2A0A-01A60D67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EADBF5A-C1A8-E01D-F1C6-184A0A46FE29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61A88C-B655-D527-F53A-22131210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39895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average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F3E78-8B4D-6CF5-30B6-F9E38E208F7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AF183671-9316-2FF1-53FA-E5AC901A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731</Words>
  <Application>Microsoft Office PowerPoint</Application>
  <PresentationFormat>Widescreen</PresentationFormat>
  <Paragraphs>478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(Body)</vt:lpstr>
      <vt:lpstr>Aptos Display</vt:lpstr>
      <vt:lpstr>Arial</vt:lpstr>
      <vt:lpstr>Wingdings</vt:lpstr>
      <vt:lpstr>Office Theme</vt:lpstr>
      <vt:lpstr>SQL FUNCTIONS and GROUP BY</vt:lpstr>
      <vt:lpstr>PowerPoint Presentation</vt:lpstr>
      <vt:lpstr>SQL Aggregate Functions</vt:lpstr>
      <vt:lpstr>SQL Aggregate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GROUP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513</cp:revision>
  <dcterms:created xsi:type="dcterms:W3CDTF">2024-08-08T01:29:50Z</dcterms:created>
  <dcterms:modified xsi:type="dcterms:W3CDTF">2025-02-25T16:43:39Z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