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263" r:id="rId3"/>
    <p:sldId id="348" r:id="rId4"/>
    <p:sldId id="498" r:id="rId5"/>
    <p:sldId id="499" r:id="rId6"/>
    <p:sldId id="514" r:id="rId7"/>
    <p:sldId id="501" r:id="rId8"/>
    <p:sldId id="515" r:id="rId9"/>
    <p:sldId id="502" r:id="rId10"/>
    <p:sldId id="503" r:id="rId11"/>
    <p:sldId id="530" r:id="rId12"/>
    <p:sldId id="504" r:id="rId13"/>
    <p:sldId id="506" r:id="rId14"/>
    <p:sldId id="507" r:id="rId15"/>
    <p:sldId id="508" r:id="rId16"/>
    <p:sldId id="509" r:id="rId17"/>
    <p:sldId id="510" r:id="rId18"/>
    <p:sldId id="516" r:id="rId19"/>
    <p:sldId id="511" r:id="rId20"/>
    <p:sldId id="512" r:id="rId21"/>
    <p:sldId id="513" r:id="rId22"/>
    <p:sldId id="517" r:id="rId23"/>
    <p:sldId id="528" r:id="rId24"/>
    <p:sldId id="519" r:id="rId25"/>
    <p:sldId id="521" r:id="rId26"/>
    <p:sldId id="522" r:id="rId27"/>
    <p:sldId id="523" r:id="rId28"/>
    <p:sldId id="524" r:id="rId29"/>
    <p:sldId id="525" r:id="rId30"/>
    <p:sldId id="529" r:id="rId31"/>
    <p:sldId id="526" r:id="rId32"/>
    <p:sldId id="531" r:id="rId33"/>
    <p:sldId id="533" r:id="rId34"/>
    <p:sldId id="535" r:id="rId35"/>
    <p:sldId id="537" r:id="rId36"/>
    <p:sldId id="536" r:id="rId37"/>
    <p:sldId id="534" r:id="rId38"/>
    <p:sldId id="538" r:id="rId39"/>
    <p:sldId id="539" r:id="rId40"/>
    <p:sldId id="540" r:id="rId41"/>
    <p:sldId id="541" r:id="rId42"/>
    <p:sldId id="543" r:id="rId43"/>
    <p:sldId id="542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4" r:id="rId54"/>
    <p:sldId id="553" r:id="rId55"/>
    <p:sldId id="571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5" r:id="rId67"/>
    <p:sldId id="566" r:id="rId68"/>
    <p:sldId id="567" r:id="rId69"/>
    <p:sldId id="569" r:id="rId70"/>
    <p:sldId id="57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75"/>
    <a:srgbClr val="FF0200"/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/>
    <p:restoredTop sz="93399" autoAdjust="0"/>
  </p:normalViewPr>
  <p:slideViewPr>
    <p:cSldViewPr snapToGrid="0">
      <p:cViewPr>
        <p:scale>
          <a:sx n="75" d="100"/>
          <a:sy n="75" d="100"/>
        </p:scale>
        <p:origin x="432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86B0-EFD9-FB9A-DE9D-3E2B03D1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9C933-9A9C-72BD-15D1-690E4787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40025-17E6-F577-ECD5-8655AD3A6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262D-8E78-F19F-20F6-666BEA21B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C5DC-F592-9E98-A570-956EA976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479494-675B-2FCB-CEFE-9075DDF4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1ECBD-B131-281F-3743-C81613EEC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AB80-CC83-E215-4A70-78ACBC8A1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7C7F-FAED-A645-BB46-AAF3FB78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F74EE-71D0-AA62-B0A9-24552ABF9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8A3A2-C848-F36A-05E0-5ECAD1E58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8F56C-C945-4C7D-2FDE-BDE0FEE6D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2D5D-2223-5928-19C9-474DD23E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D42B9-EC88-C0AE-7338-7A5B58B1A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BDD3C-A52B-FEB3-6334-E9E1FFBC2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468AF-8B63-BD5A-AE19-5F9E2377B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2D5D-2223-5928-19C9-474DD23E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D42B9-EC88-C0AE-7338-7A5B58B1A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BDD3C-A52B-FEB3-6334-E9E1FFBC2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468AF-8B63-BD5A-AE19-5F9E2377B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The Relational Model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3F8C-E756-637B-93A6-F5FDCEE6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327810-BCDC-3588-F477-9415D668C98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2. The values in a column must be of the same </a:t>
            </a:r>
            <a:r>
              <a:rPr lang="en-US" sz="3500" b="1" dirty="0">
                <a:solidFill>
                  <a:srgbClr val="0070C0"/>
                </a:solidFill>
              </a:rPr>
              <a:t>type/domain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2AA66-D32D-AD4D-114A-96FC0654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38640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BAB10A-C8DF-673C-7F2E-56C8FB56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147344" y="156232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E100-9716-5F40-092D-B465BA2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1445-392B-F01B-34AB-1004040F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500" dirty="0"/>
              <a:t>A </a:t>
            </a:r>
            <a:r>
              <a:rPr lang="en-PH" sz="3500" b="1" dirty="0">
                <a:solidFill>
                  <a:srgbClr val="0070C0"/>
                </a:solidFill>
              </a:rPr>
              <a:t>domain</a:t>
            </a:r>
            <a:r>
              <a:rPr lang="en-PH" sz="3500" dirty="0"/>
              <a:t> is a </a:t>
            </a:r>
            <a:r>
              <a:rPr lang="en-PH" sz="3500" b="1" dirty="0"/>
              <a:t>set of acceptable values </a:t>
            </a:r>
            <a:r>
              <a:rPr lang="en-PH" sz="3500" dirty="0"/>
              <a:t>that a column is allowed to contain.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9344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8739-3820-6E40-3E7D-5EBF6239E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1AAC7F-632B-62D2-2993-E7EC20015F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the domain of “Zip” can only be </a:t>
            </a:r>
            <a:r>
              <a:rPr lang="en-US" sz="3500" b="1" dirty="0">
                <a:solidFill>
                  <a:srgbClr val="0070C0"/>
                </a:solidFill>
              </a:rPr>
              <a:t>numeric </a:t>
            </a:r>
            <a:r>
              <a:rPr lang="en-US" sz="3500" dirty="0"/>
              <a:t>and is limited to </a:t>
            </a:r>
            <a:r>
              <a:rPr lang="en-US" sz="3500" b="1" dirty="0">
                <a:solidFill>
                  <a:srgbClr val="0070C0"/>
                </a:solidFill>
              </a:rPr>
              <a:t>5 numeric characters </a:t>
            </a:r>
            <a:r>
              <a:rPr lang="en-US" sz="3500" dirty="0"/>
              <a:t>in length 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9CE15-718A-1015-3142-18E5CF4B7B30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07E0F088-E5A3-9D9F-4C0C-C61BE674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313463" y="20878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86889-7BC2-02A3-D9D5-7BB89B36A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7AE195-26AC-D353-0CEC-DE684C5569E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</a:t>
            </a:r>
            <a:r>
              <a:rPr lang="en-PH" sz="3500" dirty="0"/>
              <a:t>the domain of “Marital Status” has a set of possibilities: </a:t>
            </a:r>
            <a:r>
              <a:rPr lang="en-PH" sz="3500" b="1" dirty="0">
                <a:solidFill>
                  <a:srgbClr val="0070C0"/>
                </a:solidFill>
              </a:rPr>
              <a:t>Married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Single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Divorced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E9FDC-94B9-6C97-541B-F2075530AD9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FBB5E7-E1FC-C90B-4A2A-2D25194E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9584836" y="19989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64D2-22E2-D150-A03F-E54C4EC7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5BB2D-7CFB-861D-2662-FC7BB7F0A4B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3. Each cell must contain a </a:t>
            </a:r>
            <a:r>
              <a:rPr lang="en-GB" sz="3500" b="1" dirty="0">
                <a:solidFill>
                  <a:srgbClr val="0070C0"/>
                </a:solidFill>
              </a:rPr>
              <a:t>single value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8F24D-5D81-BF20-F569-8BF5E9A551F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787A-7ACA-0215-F9C1-88B706C8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F74DD3-9A58-CD4A-F219-DCEA8202C06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example, we </a:t>
            </a:r>
            <a:r>
              <a:rPr lang="en-GB" sz="3500" b="1" dirty="0"/>
              <a:t>store more than one value </a:t>
            </a:r>
            <a:r>
              <a:rPr lang="en-GB" sz="3500" dirty="0"/>
              <a:t>(Single, Married and Divorced) in the same cell</a:t>
            </a:r>
            <a:endParaRPr lang="en-US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1CC5C-24D9-A9A2-4022-F2893481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944"/>
              </p:ext>
            </p:extLst>
          </p:nvPr>
        </p:nvGraphicFramePr>
        <p:xfrm>
          <a:off x="1498120" y="2612029"/>
          <a:ext cx="9195760" cy="33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Single, Married, Divorced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0E07CFD2-BCBA-E41F-A2D6-3A5D0E62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9581" y="3284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496B-F2CC-AD23-C209-AD9C5016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B53DBC-433D-5D37-644E-407E68DDF888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2CABC-1FF3-F23B-661D-350534AD97CF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24D7-8976-502A-721E-A91B0C79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AB905-8DB2-D8AB-B9B0-949886CEDF61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08E60-946B-5F4A-56C3-5930AEAA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2704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D543220C-50D6-264D-A0D5-DA6251F4F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4566423"/>
            <a:ext cx="914400" cy="914400"/>
          </a:xfrm>
          <a:prstGeom prst="rect">
            <a:avLst/>
          </a:prstGeom>
        </p:spPr>
      </p:pic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F193C8C-A9B1-9E73-5423-D318A20B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5410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0654-F61C-BEB1-69A3-02D9BF92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554E3-4E26-D987-C46A-EAF66F018CB6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9085074B-473B-422E-797E-3FF08ED1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3A450ED-75EC-658A-9268-143E9EEC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3429000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65D36F71-164F-309F-5486-B70C03F4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010" y="388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265B-DC32-2646-0BB6-062F33CC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9124C5-C9DC-591A-978B-EB8317E1EB1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</a:t>
            </a:r>
            <a:r>
              <a:rPr lang="en-GB" sz="3500" b="1" dirty="0">
                <a:solidFill>
                  <a:srgbClr val="0070C0"/>
                </a:solidFill>
              </a:rPr>
              <a:t>schema</a:t>
            </a:r>
            <a:r>
              <a:rPr lang="en-GB" sz="3500" dirty="0"/>
              <a:t> of a relation consists of:</a:t>
            </a:r>
          </a:p>
          <a:p>
            <a:pPr marL="0" indent="0">
              <a:buNone/>
            </a:pPr>
            <a:endParaRPr lang="en-GB" sz="3500" dirty="0"/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 of the relation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names of its attributes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domains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7071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6B22-C687-4A0F-66F0-8E5DE6D1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509DF-4B0B-3A3F-78A7-14A507F794B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6109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our </a:t>
            </a:r>
            <a:r>
              <a:rPr lang="en-GB" sz="3500" b="1" dirty="0"/>
              <a:t>Customer</a:t>
            </a:r>
            <a:r>
              <a:rPr lang="en-GB" sz="3500" dirty="0"/>
              <a:t> table example, its schema would be: </a:t>
            </a:r>
          </a:p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4E6FE2-1F5B-646F-717A-5033DA42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73878"/>
              </p:ext>
            </p:extLst>
          </p:nvPr>
        </p:nvGraphicFramePr>
        <p:xfrm>
          <a:off x="1498120" y="2116087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6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1DA6-6CAD-E871-3CAA-92DFB520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84048-F7D3-112E-072C-8F59462B3EF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Customer(</a:t>
            </a:r>
            <a:r>
              <a:rPr lang="en-GB" i="1" dirty="0" err="1"/>
              <a:t>CustomerID</a:t>
            </a:r>
            <a:r>
              <a:rPr lang="en-GB" i="1" dirty="0"/>
              <a:t>, FirstName, </a:t>
            </a:r>
            <a:r>
              <a:rPr lang="en-GB" i="1" dirty="0" err="1"/>
              <a:t>LastName</a:t>
            </a:r>
            <a:r>
              <a:rPr lang="en-GB" i="1" dirty="0"/>
              <a:t>, Street, City, Zip, Phone, Marital Status)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E98559-988D-AEDE-D558-E66EEBC0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95716"/>
              </p:ext>
            </p:extLst>
          </p:nvPr>
        </p:nvGraphicFramePr>
        <p:xfrm>
          <a:off x="1498120" y="2317255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EF2A-BB36-9CF4-CCD8-4BBD2121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57127-B63F-23C2-B582-9E1C50353062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Constraints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63CD7F6B-4138-7698-62BF-4D93E9FB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68B37851-7930-F8F6-F131-1B0B91A9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533D9344-6E6F-147C-12F8-E5062126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2684" y="3858661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73032A91-C106-368D-40FE-1F07248B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0" y="446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320-F632-C124-88DB-791A5A79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020D-1B59-153F-364A-B5542BF2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key</a:t>
            </a:r>
            <a:r>
              <a:rPr lang="en-GB" sz="3500" dirty="0"/>
              <a:t> is an attribute or collection of attributes that can be used to uniquely identify a row in a relation.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1407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30CC8-39CE-9F11-4A11-A5626893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0D019B-E4CD-A4D4-7DD4-4EB00BFED0D6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A relation may have </a:t>
            </a:r>
            <a:r>
              <a:rPr lang="en-GB" sz="3500" b="1" dirty="0">
                <a:solidFill>
                  <a:srgbClr val="0070C0"/>
                </a:solidFill>
              </a:rPr>
              <a:t>more than one possible key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AC30A-00CD-C5E6-B0A5-503552E17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5875"/>
              </p:ext>
            </p:extLst>
          </p:nvPr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DA78-5FEF-32C5-9424-B9948404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A62005-42E5-CADD-0E25-EE9AFCBB8D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possible keys for the Customer relation include:</a:t>
            </a:r>
            <a:endParaRPr lang="en-GB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2E01D-6809-C68B-484B-B8C9F7642767}"/>
              </a:ext>
            </a:extLst>
          </p:cNvPr>
          <p:cNvGraphicFramePr>
            <a:graphicFrameLocks noGrp="1"/>
          </p:cNvGraphicFramePr>
          <p:nvPr/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3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03E6-B6B9-8FDC-FCB2-C6885F79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4B6C36-9249-3288-DF6B-236E5A43FE6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first option is </a:t>
            </a:r>
            <a:r>
              <a:rPr lang="en-GB" sz="3500" b="1" dirty="0" err="1"/>
              <a:t>CustomerID</a:t>
            </a:r>
            <a:r>
              <a:rPr lang="en-GB" sz="3500" b="1" dirty="0"/>
              <a:t>. </a:t>
            </a:r>
            <a:r>
              <a:rPr lang="en-GB" sz="3500" dirty="0"/>
              <a:t>Every customer has a unique ID and it will uniquely identify a given row </a:t>
            </a:r>
            <a:endParaRPr lang="en-GB" sz="35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86CEA-9250-9085-6619-CA40FFBB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00929"/>
              </p:ext>
            </p:extLst>
          </p:nvPr>
        </p:nvGraphicFramePr>
        <p:xfrm>
          <a:off x="502798" y="3036271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33833BC8-EA36-4DE1-F503-B38CB0EB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10344" y="21602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150B-C464-2BC5-42D6-D04C3E79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806C9B-AC89-E2CF-2EAE-5417C0073D8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second option is </a:t>
            </a:r>
            <a:r>
              <a:rPr lang="en-GB" sz="3500" b="1" dirty="0"/>
              <a:t>Email. </a:t>
            </a:r>
            <a:r>
              <a:rPr lang="en-GB" sz="3500" dirty="0"/>
              <a:t>Every customer has a unique email address and no two rows will have the same email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60613F-11C1-4654-54BE-F3D84969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2619"/>
              </p:ext>
            </p:extLst>
          </p:nvPr>
        </p:nvGraphicFramePr>
        <p:xfrm>
          <a:off x="502798" y="3102714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A30124EA-DE54-6FB7-96D9-2071E119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24653" y="2277836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1E1B-6F87-D583-9BBF-8171C25B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5857A3-2C08-960E-CEFE-E8344AE52E3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can also use both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Email. </a:t>
            </a:r>
            <a:r>
              <a:rPr lang="en-GB" sz="3500" dirty="0"/>
              <a:t>This combination is guaranteed to be unique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FEB72-BDCD-8825-3949-4160DB57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15501"/>
              </p:ext>
            </p:extLst>
          </p:nvPr>
        </p:nvGraphicFramePr>
        <p:xfrm>
          <a:off x="502798" y="3156545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E3521D0-6AF2-4E53-BFB2-3D1C5CD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058092" y="2312670"/>
            <a:ext cx="1015030" cy="1015030"/>
          </a:xfrm>
          <a:prstGeom prst="rect">
            <a:avLst/>
          </a:prstGeom>
        </p:spPr>
      </p:pic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9BDE0AD-E3CC-DC20-3DF7-F0ED735A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33361" y="23126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B0AA-4361-6444-48D5-88796E28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E3E213-F48F-C2B6-2B34-B9023B69423C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same goes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FirstName. </a:t>
            </a:r>
            <a:r>
              <a:rPr lang="en-GB" sz="3500" dirty="0"/>
              <a:t>This combination is guaranteed to be unique even if there is a customer with the same name.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1249B-7495-EDCE-F30E-577EA709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1362"/>
              </p:ext>
            </p:extLst>
          </p:nvPr>
        </p:nvGraphicFramePr>
        <p:xfrm>
          <a:off x="502798" y="3326362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1FD949F-934C-769E-2DB9-7BB4C0DF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36470" y="2565147"/>
            <a:ext cx="1015030" cy="1015030"/>
          </a:xfrm>
          <a:prstGeom prst="rect">
            <a:avLst/>
          </a:prstGeom>
        </p:spPr>
      </p:pic>
      <p:pic>
        <p:nvPicPr>
          <p:cNvPr id="6" name="Picture 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9FA3B21-C1CE-1774-2853-62940A97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3409407" y="2565147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FE8DD-A728-2339-F294-105D3B81C501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A </a:t>
            </a:r>
            <a:r>
              <a:rPr lang="en-US" sz="3500" b="1" dirty="0">
                <a:solidFill>
                  <a:srgbClr val="0070C0"/>
                </a:solidFill>
              </a:rPr>
              <a:t>database</a:t>
            </a:r>
            <a:r>
              <a:rPr lang="en-US" sz="3500" dirty="0"/>
              <a:t> consists of a collection of </a:t>
            </a:r>
            <a:r>
              <a:rPr lang="en-US" sz="3500" b="1" dirty="0">
                <a:solidFill>
                  <a:srgbClr val="0070C0"/>
                </a:solidFill>
              </a:rPr>
              <a:t>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02083-587F-8C9D-3BA2-DEE3A027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0482"/>
              </p:ext>
            </p:extLst>
          </p:nvPr>
        </p:nvGraphicFramePr>
        <p:xfrm>
          <a:off x="1557427" y="2671482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34541587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286C3-B3BB-02DD-6D8B-0679A883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A81-F9D5-F435-7D22-CCFCCCD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1C29-8DC2-068B-51B0-26F09CC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candidate key </a:t>
            </a:r>
            <a:r>
              <a:rPr lang="en-GB" sz="3500" dirty="0"/>
              <a:t>is a minimal collection of attributes that is a key.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b="1" dirty="0">
                <a:solidFill>
                  <a:srgbClr val="0070C0"/>
                </a:solidFill>
              </a:rPr>
              <a:t>Minimal</a:t>
            </a:r>
            <a:r>
              <a:rPr lang="en-GB" sz="3500" dirty="0"/>
              <a:t> means that </a:t>
            </a:r>
            <a:r>
              <a:rPr lang="en-GB" sz="3500" b="1" dirty="0"/>
              <a:t>no unnecessary attributes </a:t>
            </a:r>
            <a:r>
              <a:rPr lang="en-GB" sz="3500" dirty="0"/>
              <a:t>are </a:t>
            </a:r>
            <a:r>
              <a:rPr lang="en-GB" sz="3500" dirty="0" err="1"/>
              <a:t>inclued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3966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D68-1B28-7C9D-797F-E68B5982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A0D802-0D5C-9CC9-67A0-FA616ECFC22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3E8B-064C-A8EF-FB7A-4F3B85343A1E}"/>
              </a:ext>
            </a:extLst>
          </p:cNvPr>
          <p:cNvSpPr txBox="1">
            <a:spLocks/>
          </p:cNvSpPr>
          <p:nvPr/>
        </p:nvSpPr>
        <p:spPr>
          <a:xfrm>
            <a:off x="696000" y="110887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Consider the </a:t>
            </a:r>
            <a:r>
              <a:rPr lang="en-GB" sz="3500" b="1" dirty="0" err="1"/>
              <a:t>StudentsEnrolled</a:t>
            </a:r>
            <a:r>
              <a:rPr lang="en-GB" sz="3500" dirty="0"/>
              <a:t> table describing the subjects in which students are enrolled.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70E7E-CCA4-07FC-80BD-52CE9D72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3220"/>
              </p:ext>
            </p:extLst>
          </p:nvPr>
        </p:nvGraphicFramePr>
        <p:xfrm>
          <a:off x="1434352" y="2269220"/>
          <a:ext cx="9323295" cy="4127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76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447858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511838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43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409MB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8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66E86B-1838-1A91-8324-DEB8953F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7BE490-9B5E-1AE3-3B1E-53E417AB6D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09BDC-0F48-38E9-C54E-9F27E693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258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4DE8E8-4DC7-8ECA-476D-979D5A42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7876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FDF68-B8D6-E7CE-6063-5170CDDF93E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this table, </a:t>
            </a:r>
            <a:r>
              <a:rPr lang="en-GB" sz="3500" b="1" dirty="0" err="1"/>
              <a:t>StudentID</a:t>
            </a:r>
            <a:r>
              <a:rPr lang="en-GB" sz="3500" dirty="0"/>
              <a:t> is not a key because a student can be enrolled in different subjects. </a:t>
            </a:r>
          </a:p>
          <a:p>
            <a:pPr marL="0" indent="0">
              <a:buNone/>
            </a:pPr>
            <a:r>
              <a:rPr lang="en-GB" sz="3500" dirty="0"/>
              <a:t>Because it is not a </a:t>
            </a:r>
            <a:r>
              <a:rPr lang="en-GB" sz="3500" b="1" dirty="0"/>
              <a:t>Key</a:t>
            </a:r>
            <a:r>
              <a:rPr lang="en-GB" sz="3500" dirty="0"/>
              <a:t>, it is also not a </a:t>
            </a:r>
            <a:r>
              <a:rPr lang="en-GB" sz="3500" b="1" dirty="0"/>
              <a:t>Candidate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5C30E-4B22-5379-2D7B-F400EFAD6A36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11B19-A626-D0E7-CE36-E304CD4F3048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4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4D63EE-153E-9504-DF79-5E23E3CE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C7F626-4A0F-FA4C-34AE-90933E029EC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BC21D5-CC48-EB64-7E6D-29BB95BE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4209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53454B-10FD-A347-078E-18F4812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1778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B676F-CCFD-F263-C85A-55FED182544B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dirty="0"/>
              <a:t> is guaranteed to be unique.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Therefore, It is a </a:t>
            </a:r>
            <a:r>
              <a:rPr lang="en-GB" sz="3500" b="1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02C96-8470-1E56-FA82-E7A5052CDAF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F017C-6EC3-BF0B-5315-FF3F5041D478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5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043583-ADF2-27AC-C318-868198C2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91C9F2-9762-F081-320E-B1156BF2F52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53B918-75AB-9F9C-51E7-B8DCDC04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8374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118FD2-E4D4-395C-7F11-07898C29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08937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AFE6D-9983-207F-0A2B-BEC59C8D7240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b="1" dirty="0"/>
              <a:t> </a:t>
            </a:r>
            <a:r>
              <a:rPr lang="en-GB" sz="3500" dirty="0"/>
              <a:t>also makes it a candidate key.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8A2D7-C178-40B1-190D-3251D1134979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361D9-7F90-5752-7802-EEC60FEFB32D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73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EA13BF-F1B5-F3BB-426B-1668D41EC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5AB5CC-0BF9-0178-E076-1B3C2ECF155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C0B6EA-CEF8-561B-3FB4-4EA714B1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0346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8E581-43A5-84D4-F2EB-0819613D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4645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0B3AD-06BC-4E4A-4373-1C0CF904B0F6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if you remove either of them, they are </a:t>
            </a:r>
            <a:r>
              <a:rPr lang="en-GB" sz="3500" b="1" dirty="0"/>
              <a:t>not a Key.</a:t>
            </a:r>
          </a:p>
          <a:p>
            <a:pPr marL="0" indent="0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sz="3500" dirty="0"/>
              <a:t>But if you use them </a:t>
            </a:r>
            <a:r>
              <a:rPr lang="en-GB" sz="3500" b="1" dirty="0"/>
              <a:t>together</a:t>
            </a:r>
            <a:r>
              <a:rPr lang="en-GB" sz="3500" dirty="0"/>
              <a:t>, they are a </a:t>
            </a:r>
            <a:r>
              <a:rPr lang="en-GB" sz="3500" b="1" dirty="0"/>
              <a:t>Key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312E8-85EE-7274-A2F9-AE796F56D1F0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484F6-DF58-974E-A085-DD08E50AD1A6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935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586E3-6875-479F-FA41-5436AA23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5DAA75-FF5F-BB96-D194-E26A9976A12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001CB7-48DA-CAB1-120B-D0E9E77A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29231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C5630B-068B-7248-CDC7-8406C5CC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1740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44226F-0FC4-D4E7-0D3F-16AE9396C96F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dirty="0" err="1"/>
              <a:t>StudentID</a:t>
            </a:r>
            <a:r>
              <a:rPr lang="en-GB" sz="3500" dirty="0"/>
              <a:t> and </a:t>
            </a:r>
            <a:r>
              <a:rPr lang="en-GB" sz="3500" dirty="0" err="1"/>
              <a:t>SubjectID</a:t>
            </a:r>
            <a:r>
              <a:rPr lang="en-GB" sz="3500" dirty="0"/>
              <a:t> is </a:t>
            </a:r>
            <a:r>
              <a:rPr lang="en-GB" sz="3500" b="1" dirty="0"/>
              <a:t>minimal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Neither one of them is </a:t>
            </a:r>
            <a:r>
              <a:rPr lang="en-GB" sz="3500" b="1" dirty="0"/>
              <a:t>unnecessary</a:t>
            </a:r>
            <a:r>
              <a:rPr lang="en-GB" sz="3500" dirty="0"/>
              <a:t>. Therefore, it is a candidate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5116E-CA77-DAFC-0177-CD47F0C1EE01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F1810-C671-7115-1CA0-A9A9703C26F9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E478FB-4917-0834-E788-FC71198E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9B0E51-1989-6B4E-B21A-A95E2AAC5B8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5CB8A-ACE4-FE87-B839-5294B99F2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712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D09A0E-ACF3-8CCA-54B7-03EA4701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24388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EA55B-D4EF-B424-9207-9536CB6F876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If we then add </a:t>
            </a:r>
            <a:r>
              <a:rPr lang="en-US" sz="3600" b="1" dirty="0"/>
              <a:t>Room</a:t>
            </a:r>
            <a:r>
              <a:rPr lang="en-US" sz="3600" dirty="0"/>
              <a:t>, This combination of all three columns is still a key.</a:t>
            </a: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F4F36-91FE-9CB3-00C3-4B0B182E8314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B40A3-6027-218A-A97A-FC8D018D8AFA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7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97C4B-B740-CC7B-4829-2B6721B9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81B8A-ABF7-AFC5-A502-5DD0A6B5B2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C78DD3-DB1F-B877-A6E5-6AE72A9A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0808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8581A0-E6EC-DA0D-7CA7-59F18095E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3079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0D22D1-6390-277C-580C-C82CC5EB057E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20215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, </a:t>
            </a:r>
            <a:r>
              <a:rPr lang="en-GB" sz="3500" b="1" dirty="0" err="1"/>
              <a:t>SubjectID</a:t>
            </a:r>
            <a:r>
              <a:rPr lang="en-GB" sz="3500" dirty="0"/>
              <a:t> and </a:t>
            </a:r>
            <a:r>
              <a:rPr lang="en-GB" sz="3500" b="1" dirty="0"/>
              <a:t>Room</a:t>
            </a:r>
            <a:r>
              <a:rPr lang="en-GB" sz="3500" dirty="0"/>
              <a:t> is guaranteed to be </a:t>
            </a:r>
            <a:r>
              <a:rPr lang="en-GB" sz="3500" b="1" dirty="0"/>
              <a:t>unique</a:t>
            </a:r>
            <a:r>
              <a:rPr lang="en-GB" sz="35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B36F6-C253-A16E-0386-14A067EC9C5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B6A62-5B65-E495-963A-7ADBB9E1056D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505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7AC2B1-119B-D046-F3E9-1A1F4D0A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C73140-8302-04FF-5F13-5FD1F621C76A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03C783-8C11-0CA0-99C5-F15EA29E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4814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60FAE-BDF6-3123-D621-3C4B7F25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89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82BB22-E25B-8842-7A9D-0BCA8A2E082A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But this is not a candidate key because </a:t>
            </a:r>
            <a:r>
              <a:rPr lang="en-GB" sz="3500" b="1" dirty="0"/>
              <a:t>Room is unnecessary.</a:t>
            </a:r>
          </a:p>
          <a:p>
            <a:pPr marL="0" indent="0">
              <a:buNone/>
            </a:pPr>
            <a:r>
              <a:rPr lang="en-GB" sz="3500" dirty="0"/>
              <a:t>We can </a:t>
            </a:r>
            <a:r>
              <a:rPr lang="en-GB" sz="3500" b="1" dirty="0"/>
              <a:t>take</a:t>
            </a:r>
            <a:r>
              <a:rPr lang="en-GB" sz="3500" dirty="0"/>
              <a:t> </a:t>
            </a:r>
            <a:r>
              <a:rPr lang="en-GB" sz="3500" b="1" dirty="0"/>
              <a:t>out Room </a:t>
            </a:r>
            <a:r>
              <a:rPr lang="en-GB" sz="3500" dirty="0"/>
              <a:t>from the combination and </a:t>
            </a:r>
            <a:r>
              <a:rPr lang="en-GB" sz="3500" b="1" dirty="0"/>
              <a:t>still have a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B1329-F69D-2229-29BD-393F29FC704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0D71B-A1FC-4BB8-E3EE-77D3E23FA193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3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44ED-8F2A-5D26-F559-D980FE07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E2C7AD-5A5C-089A-5EBB-0A165CD439F5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row</a:t>
            </a:r>
            <a:r>
              <a:rPr lang="en-US" sz="3500" b="1" dirty="0"/>
              <a:t> </a:t>
            </a:r>
            <a:r>
              <a:rPr lang="en-US" sz="3500" dirty="0"/>
              <a:t>in a table holds data that describes either 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an </a:t>
            </a:r>
            <a:r>
              <a:rPr lang="en-US" sz="3500" b="1" dirty="0">
                <a:solidFill>
                  <a:srgbClr val="0070C0"/>
                </a:solidFill>
              </a:rPr>
              <a:t>entity</a:t>
            </a:r>
            <a:r>
              <a:rPr lang="en-US" sz="3500" dirty="0"/>
              <a:t> (a person, place or thing)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 </a:t>
            </a:r>
            <a:r>
              <a:rPr lang="en-US" sz="3500" b="1" dirty="0">
                <a:solidFill>
                  <a:srgbClr val="0070C0"/>
                </a:solidFill>
              </a:rPr>
              <a:t>relationship</a:t>
            </a:r>
            <a:r>
              <a:rPr lang="en-US" sz="3500" dirty="0"/>
              <a:t> between two or more entities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CEE5A-EECC-E184-247A-A1004D0B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09014"/>
              </p:ext>
            </p:extLst>
          </p:nvPr>
        </p:nvGraphicFramePr>
        <p:xfrm>
          <a:off x="2212179" y="3429000"/>
          <a:ext cx="7767640" cy="314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95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686705399"/>
                    </a:ext>
                  </a:extLst>
                </a:gridCol>
              </a:tblGrid>
              <a:tr h="59151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72F9FF0-8E92-0D59-9C19-E55C8523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73722" y="3699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734C1B-AB52-1D08-5724-F8CE5F74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81AEE-2F86-D219-9D7C-DD1D2C76361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E11B1-41B4-28F7-8FD0-E84ABCFA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229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0CB87D-AFAF-0B33-BD96-D3877562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1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C9112-54CE-BED7-F9AB-FC6316E37B65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Therefore, this combination is not minimal and therefore it is not a candidate key.</a:t>
            </a:r>
            <a:endParaRPr lang="en-GB" sz="35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F0A45-428B-8357-223A-F6CC4AEA6C9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75334-C080-F7F1-F7B9-FEFFDA490A79}"/>
              </a:ext>
            </a:extLst>
          </p:cNvPr>
          <p:cNvSpPr/>
          <p:nvPr/>
        </p:nvSpPr>
        <p:spPr>
          <a:xfrm>
            <a:off x="8537824" y="768484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DC2D3-D9B9-5E37-1BEE-9ACC16458C55}"/>
              </a:ext>
            </a:extLst>
          </p:cNvPr>
          <p:cNvSpPr/>
          <p:nvPr/>
        </p:nvSpPr>
        <p:spPr>
          <a:xfrm>
            <a:off x="10370048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F0D0-538A-066F-011E-F0511149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F20C-501C-BBBB-EB57-08598D7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68FE-084A-5D8B-F2B7-733312BC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When defining a relation, we typically choose one of the candidate keys as the </a:t>
            </a:r>
            <a:r>
              <a:rPr lang="en-GB" sz="3500" b="1" dirty="0">
                <a:solidFill>
                  <a:srgbClr val="0070C0"/>
                </a:solidFill>
              </a:rPr>
              <a:t>primary key</a:t>
            </a:r>
          </a:p>
          <a:p>
            <a:pPr marL="0" indent="0">
              <a:buNone/>
            </a:pPr>
            <a:endParaRPr lang="en-GB" sz="3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500" dirty="0"/>
              <a:t>In a schema,  we underline the primary key attribute(s)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5364-BB05-35E1-2316-8DAEDC707C7B}"/>
              </a:ext>
            </a:extLst>
          </p:cNvPr>
          <p:cNvSpPr txBox="1"/>
          <p:nvPr/>
        </p:nvSpPr>
        <p:spPr>
          <a:xfrm>
            <a:off x="838199" y="5300395"/>
            <a:ext cx="105155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Customer(</a:t>
            </a:r>
            <a:r>
              <a:rPr lang="en-GB" sz="2500" i="1" u="sng" dirty="0" err="1"/>
              <a:t>CustomerID</a:t>
            </a:r>
            <a:r>
              <a:rPr lang="en-GB" sz="2500" i="1" dirty="0"/>
              <a:t>, FirstName, </a:t>
            </a:r>
            <a:r>
              <a:rPr lang="en-GB" sz="2500" i="1" dirty="0" err="1"/>
              <a:t>LastName</a:t>
            </a:r>
            <a:r>
              <a:rPr lang="en-GB" sz="2500" i="1" dirty="0"/>
              <a:t>, Street, City, Zip, Phone, Marital Status)</a:t>
            </a:r>
          </a:p>
        </p:txBody>
      </p:sp>
    </p:spTree>
    <p:extLst>
      <p:ext uri="{BB962C8B-B14F-4D97-AF65-F5344CB8AC3E}">
        <p14:creationId xmlns:p14="http://schemas.microsoft.com/office/powerpoint/2010/main" val="4236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3CA9-4258-4F03-23DD-0632B5B7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49F1-5190-3BD9-C3FA-7D2ADD5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76BF-9227-C022-3EFD-8F755D05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An attribute that takes on values from the primary-key column of another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379399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52063B-901F-1412-EFCE-F35BF198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D29905-4FA0-C3FB-C4CF-2AE225834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46591"/>
              </p:ext>
            </p:extLst>
          </p:nvPr>
        </p:nvGraphicFramePr>
        <p:xfrm>
          <a:off x="4016480" y="320040"/>
          <a:ext cx="780326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7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21307A-EFA7-50FC-A471-2DFBEDB76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8326"/>
              </p:ext>
            </p:extLst>
          </p:nvPr>
        </p:nvGraphicFramePr>
        <p:xfrm>
          <a:off x="7114799" y="3581141"/>
          <a:ext cx="4704944" cy="315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602952393"/>
                    </a:ext>
                  </a:extLst>
                </a:gridCol>
              </a:tblGrid>
              <a:tr h="313471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2742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857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78367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78367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DD06E-C8CB-3DF3-E49E-737E9247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57" y="3779003"/>
            <a:ext cx="4704942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Foreign keys are used to </a:t>
            </a:r>
            <a:r>
              <a:rPr lang="en-GB" sz="3500" b="1" dirty="0">
                <a:solidFill>
                  <a:srgbClr val="0070C0"/>
                </a:solidFill>
              </a:rPr>
              <a:t>capture relationships </a:t>
            </a:r>
            <a:r>
              <a:rPr lang="en-GB" sz="3500" dirty="0"/>
              <a:t>between two or more entities</a:t>
            </a:r>
          </a:p>
        </p:txBody>
      </p:sp>
    </p:spTree>
    <p:extLst>
      <p:ext uri="{BB962C8B-B14F-4D97-AF65-F5344CB8AC3E}">
        <p14:creationId xmlns:p14="http://schemas.microsoft.com/office/powerpoint/2010/main" val="2475228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B80E24-D099-4EF9-6DBD-44F23912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F361E-FF90-2E23-0C04-00C45C55B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0180"/>
              </p:ext>
            </p:extLst>
          </p:nvPr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D2ADE-04F4-1F87-6BBE-672D73FEFCEC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28ECD4-31FD-194A-2EFE-51173447E402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108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 this example, we added a </a:t>
            </a:r>
            <a:r>
              <a:rPr lang="en-GB" sz="3500" b="1" dirty="0" err="1"/>
              <a:t>ProductID</a:t>
            </a:r>
            <a:r>
              <a:rPr lang="en-GB" sz="3500" dirty="0"/>
              <a:t> attribute to the Order table. </a:t>
            </a:r>
          </a:p>
          <a:p>
            <a:pPr marL="0" indent="0">
              <a:buNone/>
            </a:pPr>
            <a:r>
              <a:rPr lang="en-GB" sz="3500" dirty="0"/>
              <a:t>This stores the </a:t>
            </a:r>
            <a:r>
              <a:rPr lang="en-GB" sz="3500" b="1" dirty="0" err="1"/>
              <a:t>ProductID</a:t>
            </a:r>
            <a:r>
              <a:rPr lang="en-GB" sz="3500" dirty="0"/>
              <a:t> of a specific order of a customer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5C959-44AC-1ED5-7CD3-BB319562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5161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4C8DA8-916A-60E4-DF11-622624C612F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129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685375-C31C-A4B0-4014-1AC6FF28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86EE4D-71B8-91CE-45AC-492549C2A6AC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405E47-9CC7-AE73-0C0B-EB3C3960C2EA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75E656-681D-E9C8-0218-B9DBCC5207E1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can see that </a:t>
            </a:r>
            <a:r>
              <a:rPr lang="en-GB" sz="3500" dirty="0" err="1"/>
              <a:t>Elizer</a:t>
            </a:r>
            <a:r>
              <a:rPr lang="en-GB" sz="3500" dirty="0"/>
              <a:t> ordered </a:t>
            </a:r>
            <a:r>
              <a:rPr lang="en-GB" sz="3500" b="1" dirty="0"/>
              <a:t>Nike Air Jordan </a:t>
            </a:r>
            <a:r>
              <a:rPr lang="en-GB" sz="3500" dirty="0"/>
              <a:t>and and </a:t>
            </a:r>
            <a:r>
              <a:rPr lang="en-GB" sz="3500" b="1" dirty="0"/>
              <a:t>Adidas Ultra Boost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Juan ordered </a:t>
            </a:r>
            <a:r>
              <a:rPr lang="en-GB" sz="3500" b="1" dirty="0"/>
              <a:t>Adidas Yeezy Boost 350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98DFB3-717B-3640-5B3C-72056305E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23681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BBEBDBE-C06C-F5C2-CA09-16D708E9C68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7707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0ADAE1-35A1-D18F-00DB-A769E40B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54D626-3FCC-DCC4-E285-4D0D6DF293E3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FCA78A-4D05-C1D1-E058-06EDADBFFE61}"/>
              </a:ext>
            </a:extLst>
          </p:cNvPr>
          <p:cNvSpPr/>
          <p:nvPr/>
        </p:nvSpPr>
        <p:spPr>
          <a:xfrm>
            <a:off x="4098195" y="678428"/>
            <a:ext cx="1121560" cy="2750572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D75C2-7E4C-FBC5-EC9D-1FC8C760CDEE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name of the foreign key </a:t>
            </a:r>
            <a:r>
              <a:rPr lang="en-GB" sz="3500" b="1" dirty="0">
                <a:solidFill>
                  <a:srgbClr val="0070C0"/>
                </a:solidFill>
              </a:rPr>
              <a:t>does not need to match </a:t>
            </a:r>
            <a:r>
              <a:rPr lang="en-GB" sz="3500" dirty="0"/>
              <a:t>the name of the corresponding primary key </a:t>
            </a:r>
            <a:endParaRPr lang="en-GB" sz="35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207D7A-C3FD-B86D-1AC5-1B5677AE5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2354"/>
              </p:ext>
            </p:extLst>
          </p:nvPr>
        </p:nvGraphicFramePr>
        <p:xfrm>
          <a:off x="7188691" y="3515971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CEC4DD-4E3C-6C49-9FB5-0F07B96FA14D}"/>
              </a:ext>
            </a:extLst>
          </p:cNvPr>
          <p:cNvSpPr/>
          <p:nvPr/>
        </p:nvSpPr>
        <p:spPr>
          <a:xfrm>
            <a:off x="7188693" y="4305423"/>
            <a:ext cx="1170216" cy="246287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2089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2C4C2A-FB21-4C53-EDC6-64C40EE94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06970-24A7-772E-6095-42BE0A6E96B2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8E0E2F5-37CB-02D4-8820-F3FF17C303F3}"/>
              </a:ext>
            </a:extLst>
          </p:cNvPr>
          <p:cNvSpPr/>
          <p:nvPr/>
        </p:nvSpPr>
        <p:spPr>
          <a:xfrm>
            <a:off x="4098195" y="1246908"/>
            <a:ext cx="1121560" cy="61883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356-41E6-97AF-7958-841BC634526C}"/>
              </a:ext>
            </a:extLst>
          </p:cNvPr>
          <p:cNvSpPr/>
          <p:nvPr/>
        </p:nvSpPr>
        <p:spPr>
          <a:xfrm>
            <a:off x="7188690" y="4301760"/>
            <a:ext cx="1188691" cy="628073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C454B-C0FE-A947-3E97-AF6F1687339A}"/>
              </a:ext>
            </a:extLst>
          </p:cNvPr>
          <p:cNvSpPr txBox="1">
            <a:spLocks/>
          </p:cNvSpPr>
          <p:nvPr/>
        </p:nvSpPr>
        <p:spPr>
          <a:xfrm>
            <a:off x="619618" y="3587657"/>
            <a:ext cx="5632881" cy="3057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Each value </a:t>
            </a:r>
            <a:r>
              <a:rPr lang="en-GB" sz="3500" b="1" dirty="0">
                <a:solidFill>
                  <a:srgbClr val="0070C0"/>
                </a:solidFill>
              </a:rPr>
              <a:t>must match </a:t>
            </a:r>
            <a:r>
              <a:rPr lang="en-GB" sz="3500" dirty="0"/>
              <a:t>one of the values in the corresponding primary key column.</a:t>
            </a:r>
            <a:endParaRPr lang="en-GB" sz="35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03A55-5924-3A62-067E-422DCB64E1AA}"/>
              </a:ext>
            </a:extLst>
          </p:cNvPr>
          <p:cNvSpPr/>
          <p:nvPr/>
        </p:nvSpPr>
        <p:spPr>
          <a:xfrm>
            <a:off x="4098195" y="1874520"/>
            <a:ext cx="1121560" cy="1554480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3ED12-2D90-D960-2C4B-837F4B1F8BFB}"/>
              </a:ext>
            </a:extLst>
          </p:cNvPr>
          <p:cNvSpPr/>
          <p:nvPr/>
        </p:nvSpPr>
        <p:spPr>
          <a:xfrm>
            <a:off x="7188689" y="4929833"/>
            <a:ext cx="1188691" cy="928847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22C23-98EA-4CFC-692A-FE286D5946A9}"/>
              </a:ext>
            </a:extLst>
          </p:cNvPr>
          <p:cNvSpPr/>
          <p:nvPr/>
        </p:nvSpPr>
        <p:spPr>
          <a:xfrm>
            <a:off x="7188689" y="5858680"/>
            <a:ext cx="1188691" cy="913268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D5B205-9B6C-CF64-EEBC-86E52C0B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56656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25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605A72-9994-83D1-673D-D2A6F8D1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F98AE6-5675-2DD0-97B7-8497C5E60956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What if a product belongs to </a:t>
            </a:r>
            <a:r>
              <a:rPr lang="en-GB" sz="3500" b="1" dirty="0">
                <a:solidFill>
                  <a:srgbClr val="0070C0"/>
                </a:solidFill>
              </a:rPr>
              <a:t>more than one category</a:t>
            </a:r>
            <a:r>
              <a:rPr lang="en-GB" sz="3500" dirty="0"/>
              <a:t>?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Let us say that </a:t>
            </a:r>
            <a:r>
              <a:rPr lang="en-GB" sz="3500" b="1" dirty="0"/>
              <a:t>Adidas Ultra Boost</a:t>
            </a:r>
            <a:r>
              <a:rPr lang="en-GB" sz="3500" dirty="0"/>
              <a:t> is belongs to both </a:t>
            </a:r>
            <a:r>
              <a:rPr lang="en-GB" sz="3500" b="1" dirty="0"/>
              <a:t>Lifestyle Shoes </a:t>
            </a:r>
            <a:r>
              <a:rPr lang="en-GB" sz="3500" dirty="0"/>
              <a:t>and </a:t>
            </a:r>
            <a:r>
              <a:rPr lang="en-GB" sz="3500" b="1" dirty="0"/>
              <a:t>Running Shoes </a:t>
            </a:r>
            <a:r>
              <a:rPr lang="en-GB" sz="3500" dirty="0"/>
              <a:t>category 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8FB02C-9827-CE46-3805-2FA95D4A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74786"/>
              </p:ext>
            </p:extLst>
          </p:nvPr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B044DE-22E2-3573-3910-F4DC6C8F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7982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41D7662-1F22-8D24-CC4A-A943DCC73A00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B803E1-3956-518C-CF73-00878DEDC1BB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0367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4A4344-5EAD-6842-9206-5AAABA98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8884C5-AC39-0DA8-F095-7922E9A49DB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</a:t>
            </a:r>
            <a:r>
              <a:rPr lang="en-GB" sz="3500" b="1" dirty="0"/>
              <a:t>cannot put two </a:t>
            </a:r>
            <a:r>
              <a:rPr lang="en-GB" sz="3500" dirty="0" err="1"/>
              <a:t>CategoryIDs</a:t>
            </a:r>
            <a:r>
              <a:rPr lang="en-GB" sz="3500" dirty="0"/>
              <a:t> in a single cell.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731C5E-F702-472D-4730-2DDD18A49FF9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B38BB2-BFC2-446E-AA7C-A5090A6D1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03885"/>
              </p:ext>
            </p:extLst>
          </p:nvPr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94667F-F788-F6E6-121C-C0E9001E6810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055A00-888E-13B6-7D2F-72633170343A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8E28E5AD-E4C8-E67A-0179-7B99294C0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1944" y="5972540"/>
            <a:ext cx="678873" cy="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F34E-4B9F-CE10-BB82-927FE97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26475E-31FC-EC63-AE6B-CD3844819F90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column </a:t>
            </a:r>
            <a:r>
              <a:rPr lang="en-US" sz="3500" dirty="0"/>
              <a:t>in a table represents one attribute of an entity.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F0E5B-5C82-6234-A192-47EC08A0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6845"/>
              </p:ext>
            </p:extLst>
          </p:nvPr>
        </p:nvGraphicFramePr>
        <p:xfrm>
          <a:off x="1557427" y="2790235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42453123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BFA1442-2B5F-6F54-D0C8-CFE2B7B0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987745" y="1611602"/>
            <a:ext cx="1178633" cy="11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5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2C30EC-0598-9549-F3E4-56EB9722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CDF678-3895-E02E-238C-9AECDB8A3B86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Instead we will create a </a:t>
            </a:r>
            <a:r>
              <a:rPr lang="en-GB" sz="3500" b="1" dirty="0">
                <a:solidFill>
                  <a:srgbClr val="0070C0"/>
                </a:solidFill>
              </a:rPr>
              <a:t>separate table </a:t>
            </a:r>
            <a:r>
              <a:rPr lang="en-GB" sz="3500" dirty="0"/>
              <a:t>that has two </a:t>
            </a:r>
            <a:r>
              <a:rPr lang="en-GB" sz="3500" b="1" dirty="0"/>
              <a:t>foreign keys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93AF54-18AC-11D9-B8FE-BFF42CF84945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B10326-9130-FD57-0D4D-5C26B8FD382C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E15CEE8-15E7-676B-0B71-2AE99AE32099}"/>
              </a:ext>
            </a:extLst>
          </p:cNvPr>
          <p:cNvSpPr/>
          <p:nvPr/>
        </p:nvSpPr>
        <p:spPr>
          <a:xfrm>
            <a:off x="8386618" y="5852009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384B9-56CF-15FF-6F65-C841272CEAE4}"/>
              </a:ext>
            </a:extLst>
          </p:cNvPr>
          <p:cNvSpPr/>
          <p:nvPr/>
        </p:nvSpPr>
        <p:spPr>
          <a:xfrm>
            <a:off x="10720617" y="5852008"/>
            <a:ext cx="1173018" cy="91993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400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20491F-97AF-F37A-6FC0-B8C50EF1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68BD6D-B5CE-D503-E291-59130D0D9D71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Instead we will create a </a:t>
            </a:r>
            <a:r>
              <a:rPr lang="en-GB" sz="3500" b="1" dirty="0">
                <a:solidFill>
                  <a:srgbClr val="0070C0"/>
                </a:solidFill>
              </a:rPr>
              <a:t>separate table </a:t>
            </a:r>
            <a:r>
              <a:rPr lang="en-GB" sz="3500" dirty="0"/>
              <a:t>that has two </a:t>
            </a:r>
            <a:r>
              <a:rPr lang="en-GB" sz="3500" b="1" dirty="0"/>
              <a:t>foreign keys</a:t>
            </a:r>
          </a:p>
          <a:p>
            <a:pPr marL="0" indent="0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sz="3500" dirty="0"/>
              <a:t>We will call it </a:t>
            </a:r>
            <a:r>
              <a:rPr lang="en-GB" sz="3500" b="1" dirty="0" err="1"/>
              <a:t>BelongstoCategory</a:t>
            </a: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B18100-5CF0-A9D5-4662-17C01618938B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71D624-C5F2-4278-ABCD-D273F3DB3B42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AA7DD66-8310-EC76-C542-7CA0D496B0B0}"/>
              </a:ext>
            </a:extLst>
          </p:cNvPr>
          <p:cNvSpPr/>
          <p:nvPr/>
        </p:nvSpPr>
        <p:spPr>
          <a:xfrm>
            <a:off x="7188691" y="4309537"/>
            <a:ext cx="1173018" cy="24624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15947D-E192-934E-B4AC-3A3B8364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80203"/>
              </p:ext>
            </p:extLst>
          </p:nvPr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D7A3C98-1C90-0D1C-C8D1-B2BC62502A48}"/>
              </a:ext>
            </a:extLst>
          </p:cNvPr>
          <p:cNvSpPr/>
          <p:nvPr/>
        </p:nvSpPr>
        <p:spPr>
          <a:xfrm>
            <a:off x="4056731" y="1086607"/>
            <a:ext cx="1563646" cy="17364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EAAA2-6303-1F26-B35F-DCF2B48B0BB3}"/>
              </a:ext>
            </a:extLst>
          </p:cNvPr>
          <p:cNvSpPr/>
          <p:nvPr/>
        </p:nvSpPr>
        <p:spPr>
          <a:xfrm>
            <a:off x="8761675" y="1174353"/>
            <a:ext cx="1563646" cy="1916492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5AE6D-FE02-3A93-5ED4-131EE7E79AC7}"/>
              </a:ext>
            </a:extLst>
          </p:cNvPr>
          <p:cNvSpPr/>
          <p:nvPr/>
        </p:nvSpPr>
        <p:spPr>
          <a:xfrm>
            <a:off x="5625046" y="1110261"/>
            <a:ext cx="1563646" cy="171280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232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096424-3487-8378-472A-38220E61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3FDA8-8271-8CD0-63C6-8BB6D98FD3CF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b="1" dirty="0" err="1"/>
              <a:t>BelongstoCategory</a:t>
            </a:r>
            <a:r>
              <a:rPr lang="en-GB" sz="3500" b="1" dirty="0"/>
              <a:t> </a:t>
            </a:r>
            <a:r>
              <a:rPr lang="en-GB" sz="3500" dirty="0"/>
              <a:t>contains two foreign keys</a:t>
            </a:r>
          </a:p>
          <a:p>
            <a:pPr marL="0" indent="0">
              <a:buNone/>
            </a:pPr>
            <a:endParaRPr lang="en-GB" sz="3500" b="1" dirty="0"/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Values from the primary key of </a:t>
            </a:r>
            <a:r>
              <a:rPr lang="en-GB" sz="3500" b="1" dirty="0"/>
              <a:t>Product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Values from the primary key of </a:t>
            </a:r>
            <a:r>
              <a:rPr lang="en-GB" sz="3500" b="1" dirty="0"/>
              <a:t>Category</a:t>
            </a:r>
          </a:p>
          <a:p>
            <a:pPr marL="0" indent="0">
              <a:buNone/>
            </a:pPr>
            <a:endParaRPr lang="en-GB" sz="35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0D3ADB-8FDF-665A-CA39-526527BCDF99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A8D980-BD97-141C-59AC-B05F330EF1AA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F5D098C-63AA-02AE-B6B7-92B6F6CD1C3D}"/>
              </a:ext>
            </a:extLst>
          </p:cNvPr>
          <p:cNvSpPr/>
          <p:nvPr/>
        </p:nvSpPr>
        <p:spPr>
          <a:xfrm>
            <a:off x="7188691" y="4309537"/>
            <a:ext cx="1173018" cy="246241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A5A36F-D83B-017E-3852-368FD15BCA21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10809E-43F5-702D-1B0E-054FE6A9C7B2}"/>
              </a:ext>
            </a:extLst>
          </p:cNvPr>
          <p:cNvSpPr/>
          <p:nvPr/>
        </p:nvSpPr>
        <p:spPr>
          <a:xfrm>
            <a:off x="4056731" y="1086607"/>
            <a:ext cx="1563646" cy="17364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38-6161-7CC3-1955-347AC580DE6E}"/>
              </a:ext>
            </a:extLst>
          </p:cNvPr>
          <p:cNvSpPr/>
          <p:nvPr/>
        </p:nvSpPr>
        <p:spPr>
          <a:xfrm>
            <a:off x="8761675" y="1174353"/>
            <a:ext cx="1563646" cy="1916492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55B832-9111-2EB8-A03E-2A4F9218A32A}"/>
              </a:ext>
            </a:extLst>
          </p:cNvPr>
          <p:cNvSpPr/>
          <p:nvPr/>
        </p:nvSpPr>
        <p:spPr>
          <a:xfrm>
            <a:off x="5625046" y="1110261"/>
            <a:ext cx="1563646" cy="1712804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652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A34D24-71F3-879F-C5D3-63B812C1C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70ADCB-66B9-E1A9-B146-7E60555F092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will then remove the </a:t>
            </a:r>
            <a:r>
              <a:rPr lang="en-GB" sz="3500" b="1" dirty="0" err="1"/>
              <a:t>CategoryID</a:t>
            </a:r>
            <a:r>
              <a:rPr lang="en-GB" sz="3500" dirty="0"/>
              <a:t> column from the </a:t>
            </a:r>
            <a:r>
              <a:rPr lang="en-GB" sz="3500" b="1" dirty="0"/>
              <a:t>Product</a:t>
            </a:r>
            <a:r>
              <a:rPr lang="en-GB" sz="3500" dirty="0"/>
              <a:t>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2192B7-1324-1022-4DBD-AD21FF3C7B71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9EF50C-1214-05D4-4D86-264E92538CD5}"/>
              </a:ext>
            </a:extLst>
          </p:cNvPr>
          <p:cNvGraphicFramePr>
            <a:graphicFrameLocks noGrp="1"/>
          </p:cNvGraphicFramePr>
          <p:nvPr/>
        </p:nvGraphicFramePr>
        <p:xfrm>
          <a:off x="7188691" y="3519617"/>
          <a:ext cx="4704944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002,003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8A9E19B-40C2-7F59-1E59-B47605C35831}"/>
              </a:ext>
            </a:extLst>
          </p:cNvPr>
          <p:cNvSpPr/>
          <p:nvPr/>
        </p:nvSpPr>
        <p:spPr>
          <a:xfrm>
            <a:off x="10720617" y="4309538"/>
            <a:ext cx="1173018" cy="2462410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2B533-D8C6-E7C7-5140-D6BE56E6EBD6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30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7C4E6F-6F11-A80B-17D4-C313199D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7A3D2-B57F-6C3F-BAAE-E8BC3497C142}"/>
              </a:ext>
            </a:extLst>
          </p:cNvPr>
          <p:cNvSpPr txBox="1">
            <a:spLocks/>
          </p:cNvSpPr>
          <p:nvPr/>
        </p:nvSpPr>
        <p:spPr>
          <a:xfrm>
            <a:off x="618553" y="3026753"/>
            <a:ext cx="5632881" cy="36603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will then remove the </a:t>
            </a:r>
            <a:r>
              <a:rPr lang="en-GB" sz="3500" b="1" dirty="0" err="1"/>
              <a:t>CategoryID</a:t>
            </a:r>
            <a:r>
              <a:rPr lang="en-GB" sz="3500" dirty="0"/>
              <a:t> column from the </a:t>
            </a:r>
            <a:r>
              <a:rPr lang="en-GB" sz="3500" b="1" dirty="0"/>
              <a:t>Product</a:t>
            </a:r>
            <a:r>
              <a:rPr lang="en-GB" sz="3500" dirty="0"/>
              <a:t> table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D867C-B5F4-C7B6-2044-4CC61AC9C4DA}"/>
              </a:ext>
            </a:extLst>
          </p:cNvPr>
          <p:cNvGraphicFramePr>
            <a:graphicFrameLocks noGrp="1"/>
          </p:cNvGraphicFramePr>
          <p:nvPr/>
        </p:nvGraphicFramePr>
        <p:xfrm>
          <a:off x="8757007" y="387154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4E767D-335A-F071-3EF6-E7010D743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54471"/>
              </p:ext>
            </p:extLst>
          </p:nvPr>
        </p:nvGraphicFramePr>
        <p:xfrm>
          <a:off x="8364927" y="3434796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50F5AA-5A90-2C7E-85BF-58F27E726756}"/>
              </a:ext>
            </a:extLst>
          </p:cNvPr>
          <p:cNvGraphicFramePr>
            <a:graphicFrameLocks noGrp="1"/>
          </p:cNvGraphicFramePr>
          <p:nvPr/>
        </p:nvGraphicFramePr>
        <p:xfrm>
          <a:off x="4052063" y="387154"/>
          <a:ext cx="3136628" cy="2435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04367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BelongstoCategory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4758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Product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Category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42843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4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39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EF2A-BB36-9CF4-CCD8-4BBD2121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57127-B63F-23C2-B582-9E1C50353062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Constraints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63CD7F6B-4138-7698-62BF-4D93E9FB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68B37851-7930-F8F6-F131-1B0B91A9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533D9344-6E6F-147C-12F8-E5062126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2684" y="3858661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73032A91-C106-368D-40FE-1F07248B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0" y="4462538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F1577BB0-4420-E41A-5EBA-2FE01EFC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9220" y="5106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66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21F8-298A-0387-8665-BC8184D6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6C23-B105-D8CF-8A1A-5329F39D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Constraints are the </a:t>
            </a:r>
            <a:r>
              <a:rPr lang="en-GB" sz="4000" b="1" dirty="0">
                <a:solidFill>
                  <a:srgbClr val="0070C0"/>
                </a:solidFill>
              </a:rPr>
              <a:t>criteria</a:t>
            </a:r>
            <a:r>
              <a:rPr lang="en-GB" sz="4000" dirty="0"/>
              <a:t> that the values in a column must meet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If we attempt to add a new data into a table that would violate a constraint. The DBMS will prevent us from doing so</a:t>
            </a:r>
          </a:p>
        </p:txBody>
      </p:sp>
    </p:spTree>
    <p:extLst>
      <p:ext uri="{BB962C8B-B14F-4D97-AF65-F5344CB8AC3E}">
        <p14:creationId xmlns:p14="http://schemas.microsoft.com/office/powerpoint/2010/main" val="3608842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67E7E-5CCA-A8ED-4939-48A5CFF16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9169"/>
              </p:ext>
            </p:extLst>
          </p:nvPr>
        </p:nvGraphicFramePr>
        <p:xfrm>
          <a:off x="6549066" y="954212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619617" y="4616520"/>
            <a:ext cx="1119384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When we specify a primary key, the DBMS imposes a </a:t>
            </a:r>
            <a:r>
              <a:rPr lang="en-GB" sz="3300" b="1" dirty="0">
                <a:solidFill>
                  <a:srgbClr val="002060"/>
                </a:solidFill>
              </a:rPr>
              <a:t>uniqueness constraint </a:t>
            </a:r>
            <a:r>
              <a:rPr lang="en-GB" sz="3300" dirty="0"/>
              <a:t>on that attribute</a:t>
            </a:r>
          </a:p>
          <a:p>
            <a:pPr marL="0" indent="0">
              <a:buNone/>
            </a:pPr>
            <a:r>
              <a:rPr lang="en-GB" sz="3300" dirty="0"/>
              <a:t>Each row must have a unique value for that attribute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CDE9D-97EE-0A2A-C884-AE95689658C3}"/>
              </a:ext>
            </a:extLst>
          </p:cNvPr>
          <p:cNvSpPr txBox="1"/>
          <p:nvPr/>
        </p:nvSpPr>
        <p:spPr>
          <a:xfrm>
            <a:off x="1402325" y="2341850"/>
            <a:ext cx="46936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Product(</a:t>
            </a:r>
            <a:r>
              <a:rPr lang="en-GB" sz="2500" i="1" u="sng" dirty="0" err="1"/>
              <a:t>ProductID</a:t>
            </a:r>
            <a:r>
              <a:rPr lang="en-GB" sz="2500" i="1" dirty="0"/>
              <a:t>, Name, Price)</a:t>
            </a:r>
          </a:p>
        </p:txBody>
      </p:sp>
    </p:spTree>
    <p:extLst>
      <p:ext uri="{BB962C8B-B14F-4D97-AF65-F5344CB8AC3E}">
        <p14:creationId xmlns:p14="http://schemas.microsoft.com/office/powerpoint/2010/main" val="301390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619617" y="4616520"/>
            <a:ext cx="1119384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For example, we cannot add this row to the </a:t>
            </a:r>
            <a:r>
              <a:rPr lang="en-GB" sz="3300" b="1" dirty="0">
                <a:solidFill>
                  <a:srgbClr val="002060"/>
                </a:solidFill>
              </a:rPr>
              <a:t>Product </a:t>
            </a:r>
            <a:r>
              <a:rPr lang="en-GB" sz="3300" dirty="0"/>
              <a:t>table</a:t>
            </a:r>
          </a:p>
          <a:p>
            <a:pPr marL="0" indent="0">
              <a:buNone/>
            </a:pPr>
            <a:r>
              <a:rPr lang="en-GB" sz="3300" b="1" dirty="0"/>
              <a:t>(</a:t>
            </a:r>
            <a:r>
              <a:rPr lang="en-GB" sz="3300" b="1" dirty="0">
                <a:solidFill>
                  <a:srgbClr val="FF0000"/>
                </a:solidFill>
              </a:rPr>
              <a:t>001</a:t>
            </a:r>
            <a:r>
              <a:rPr lang="en-GB" sz="3300" b="1" dirty="0"/>
              <a:t>, Nike Air Jordan 2, 12000)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3D558-3A4C-2981-BDB6-37021B809C92}"/>
              </a:ext>
            </a:extLst>
          </p:cNvPr>
          <p:cNvSpPr/>
          <p:nvPr/>
        </p:nvSpPr>
        <p:spPr>
          <a:xfrm>
            <a:off x="6549066" y="1768267"/>
            <a:ext cx="3528708" cy="621877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2FC717-1405-DF78-84F4-EA4E70B7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73750"/>
              </p:ext>
            </p:extLst>
          </p:nvPr>
        </p:nvGraphicFramePr>
        <p:xfrm>
          <a:off x="6549066" y="954212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AC162F-B550-6733-5E3A-123F062E4BE5}"/>
              </a:ext>
            </a:extLst>
          </p:cNvPr>
          <p:cNvSpPr txBox="1"/>
          <p:nvPr/>
        </p:nvSpPr>
        <p:spPr>
          <a:xfrm>
            <a:off x="1402325" y="2341850"/>
            <a:ext cx="46936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Product(</a:t>
            </a:r>
            <a:r>
              <a:rPr lang="en-GB" sz="2500" i="1" u="sng" dirty="0" err="1"/>
              <a:t>ProductID</a:t>
            </a:r>
            <a:r>
              <a:rPr lang="en-GB" sz="2500" i="1" dirty="0"/>
              <a:t>, Name, Price)</a:t>
            </a:r>
          </a:p>
        </p:txBody>
      </p:sp>
    </p:spTree>
    <p:extLst>
      <p:ext uri="{BB962C8B-B14F-4D97-AF65-F5344CB8AC3E}">
        <p14:creationId xmlns:p14="http://schemas.microsoft.com/office/powerpoint/2010/main" val="592663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67E7E-5CCA-A8ED-4939-48A5CFF16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1975"/>
              </p:ext>
            </p:extLst>
          </p:nvPr>
        </p:nvGraphicFramePr>
        <p:xfrm>
          <a:off x="1794510" y="954212"/>
          <a:ext cx="8686800" cy="297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364155858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Movie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Year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Rating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Runtime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Star Wars: The Force Awakens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Titanic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Ocean’s Eleven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6219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540990" y="4348090"/>
            <a:ext cx="1119384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If the primary key is a combination of attributes, each row must have a unique combination of values for those attributes.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CDE9D-97EE-0A2A-C884-AE95689658C3}"/>
              </a:ext>
            </a:extLst>
          </p:cNvPr>
          <p:cNvSpPr txBox="1"/>
          <p:nvPr/>
        </p:nvSpPr>
        <p:spPr>
          <a:xfrm>
            <a:off x="3869700" y="308592"/>
            <a:ext cx="48971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Movie(</a:t>
            </a:r>
            <a:r>
              <a:rPr lang="en-GB" sz="2500" i="1" u="sng" dirty="0"/>
              <a:t>name</a:t>
            </a:r>
            <a:r>
              <a:rPr lang="en-GB" sz="2500" i="1" dirty="0"/>
              <a:t>, </a:t>
            </a:r>
            <a:r>
              <a:rPr lang="en-GB" sz="2500" i="1" u="sng" dirty="0"/>
              <a:t>year,</a:t>
            </a:r>
            <a:r>
              <a:rPr lang="en-GB" sz="2500" i="1" dirty="0"/>
              <a:t> rating, runtime)</a:t>
            </a:r>
          </a:p>
        </p:txBody>
      </p:sp>
    </p:spTree>
    <p:extLst>
      <p:ext uri="{BB962C8B-B14F-4D97-AF65-F5344CB8AC3E}">
        <p14:creationId xmlns:p14="http://schemas.microsoft.com/office/powerpoint/2010/main" val="42766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14D13-91C4-1356-40DE-8F0126EE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36E7D-EA78-96C0-854B-F1E3FA17A8C3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1E1CFCC-1E3C-6BD3-05E4-84CE3AE04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2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67E7E-5CCA-A8ED-4939-48A5CFF16103}"/>
              </a:ext>
            </a:extLst>
          </p:cNvPr>
          <p:cNvGraphicFramePr>
            <a:graphicFrameLocks noGrp="1"/>
          </p:cNvGraphicFramePr>
          <p:nvPr/>
        </p:nvGraphicFramePr>
        <p:xfrm>
          <a:off x="1794510" y="954212"/>
          <a:ext cx="8686800" cy="297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364155858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Movie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Year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Rating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Runtime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Star Wars: The Force Awakens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Titanic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Ocean’s Eleven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6219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540990" y="4348090"/>
            <a:ext cx="1119384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For example, we can add these rows to Movie</a:t>
            </a:r>
          </a:p>
          <a:p>
            <a:pPr marL="0" indent="0">
              <a:buNone/>
            </a:pPr>
            <a:r>
              <a:rPr lang="en-GB" sz="3300" b="1" dirty="0"/>
              <a:t>(</a:t>
            </a:r>
            <a:r>
              <a:rPr lang="en-GB" sz="3300" b="1" dirty="0">
                <a:solidFill>
                  <a:srgbClr val="00B050"/>
                </a:solidFill>
              </a:rPr>
              <a:t>Ocean’s Eleven</a:t>
            </a:r>
            <a:r>
              <a:rPr lang="en-GB" sz="3300" b="1" dirty="0"/>
              <a:t>, </a:t>
            </a:r>
            <a:r>
              <a:rPr lang="en-GB" sz="3300" b="1" dirty="0">
                <a:solidFill>
                  <a:srgbClr val="00B050"/>
                </a:solidFill>
              </a:rPr>
              <a:t>1960</a:t>
            </a:r>
            <a:r>
              <a:rPr lang="en-GB" sz="3300" b="1" dirty="0"/>
              <a:t>, PG-13, 127)</a:t>
            </a:r>
          </a:p>
          <a:p>
            <a:pPr marL="0" indent="0">
              <a:buNone/>
            </a:pPr>
            <a:r>
              <a:rPr lang="en-GB" sz="3300" b="1" dirty="0"/>
              <a:t>(</a:t>
            </a:r>
            <a:r>
              <a:rPr lang="en-GB" sz="3300" b="1" dirty="0">
                <a:solidFill>
                  <a:srgbClr val="00B050"/>
                </a:solidFill>
              </a:rPr>
              <a:t>American Sniper</a:t>
            </a:r>
            <a:r>
              <a:rPr lang="en-GB" sz="3300" b="1" dirty="0"/>
              <a:t>, </a:t>
            </a:r>
            <a:r>
              <a:rPr lang="en-GB" sz="3300" b="1" dirty="0">
                <a:solidFill>
                  <a:srgbClr val="00B050"/>
                </a:solidFill>
              </a:rPr>
              <a:t>2015</a:t>
            </a:r>
            <a:r>
              <a:rPr lang="en-GB" sz="3300" b="1" dirty="0"/>
              <a:t>, R, 133)</a:t>
            </a:r>
          </a:p>
          <a:p>
            <a:pPr marL="0" indent="0">
              <a:buNone/>
            </a:pPr>
            <a:endParaRPr lang="en-GB" sz="3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CDE9D-97EE-0A2A-C884-AE95689658C3}"/>
              </a:ext>
            </a:extLst>
          </p:cNvPr>
          <p:cNvSpPr txBox="1"/>
          <p:nvPr/>
        </p:nvSpPr>
        <p:spPr>
          <a:xfrm>
            <a:off x="3869700" y="308592"/>
            <a:ext cx="48971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Movie(</a:t>
            </a:r>
            <a:r>
              <a:rPr lang="en-GB" sz="2500" i="1" u="sng" dirty="0"/>
              <a:t>name</a:t>
            </a:r>
            <a:r>
              <a:rPr lang="en-GB" sz="2500" i="1" dirty="0"/>
              <a:t>, </a:t>
            </a:r>
            <a:r>
              <a:rPr lang="en-GB" sz="2500" i="1" u="sng" dirty="0"/>
              <a:t>year,</a:t>
            </a:r>
            <a:r>
              <a:rPr lang="en-GB" sz="2500" i="1" dirty="0"/>
              <a:t> rating, runtime)</a:t>
            </a:r>
          </a:p>
        </p:txBody>
      </p:sp>
    </p:spTree>
    <p:extLst>
      <p:ext uri="{BB962C8B-B14F-4D97-AF65-F5344CB8AC3E}">
        <p14:creationId xmlns:p14="http://schemas.microsoft.com/office/powerpoint/2010/main" val="2487384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67E7E-5CCA-A8ED-4939-48A5CFF16103}"/>
              </a:ext>
            </a:extLst>
          </p:cNvPr>
          <p:cNvGraphicFramePr>
            <a:graphicFrameLocks noGrp="1"/>
          </p:cNvGraphicFramePr>
          <p:nvPr/>
        </p:nvGraphicFramePr>
        <p:xfrm>
          <a:off x="1794510" y="954212"/>
          <a:ext cx="8686800" cy="297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364155858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Movie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Year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Rating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Runtime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Star Wars: The Force Awakens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Avatar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Titanic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Ocean’s Eleven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PG-13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6219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540990" y="4348090"/>
            <a:ext cx="1119384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We cannot add these row to Movie</a:t>
            </a:r>
          </a:p>
          <a:p>
            <a:pPr marL="0" indent="0">
              <a:buNone/>
            </a:pPr>
            <a:r>
              <a:rPr lang="en-GB" sz="3300" b="1" dirty="0"/>
              <a:t>(</a:t>
            </a:r>
            <a:r>
              <a:rPr lang="en-GB" sz="3300" b="1" dirty="0">
                <a:solidFill>
                  <a:srgbClr val="FF0000"/>
                </a:solidFill>
              </a:rPr>
              <a:t>Avatar</a:t>
            </a:r>
            <a:r>
              <a:rPr lang="en-GB" sz="3300" b="1" dirty="0"/>
              <a:t>, </a:t>
            </a:r>
            <a:r>
              <a:rPr lang="en-GB" sz="3300" b="1" dirty="0">
                <a:solidFill>
                  <a:srgbClr val="FF0000"/>
                </a:solidFill>
              </a:rPr>
              <a:t>2009</a:t>
            </a:r>
            <a:r>
              <a:rPr lang="en-GB" sz="3300" b="1" dirty="0"/>
              <a:t>, R, 170)</a:t>
            </a:r>
          </a:p>
          <a:p>
            <a:pPr marL="0" indent="0">
              <a:buNone/>
            </a:pPr>
            <a:endParaRPr lang="en-GB" sz="3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CDE9D-97EE-0A2A-C884-AE95689658C3}"/>
              </a:ext>
            </a:extLst>
          </p:cNvPr>
          <p:cNvSpPr txBox="1"/>
          <p:nvPr/>
        </p:nvSpPr>
        <p:spPr>
          <a:xfrm>
            <a:off x="3869700" y="308592"/>
            <a:ext cx="48971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Movie(</a:t>
            </a:r>
            <a:r>
              <a:rPr lang="en-GB" sz="2500" i="1" u="sng" dirty="0"/>
              <a:t>name</a:t>
            </a:r>
            <a:r>
              <a:rPr lang="en-GB" sz="2500" i="1" dirty="0"/>
              <a:t>, </a:t>
            </a:r>
            <a:r>
              <a:rPr lang="en-GB" sz="2500" i="1" u="sng" dirty="0"/>
              <a:t>year,</a:t>
            </a:r>
            <a:r>
              <a:rPr lang="en-GB" sz="2500" i="1" dirty="0"/>
              <a:t> rating, runtime)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350C7-1704-5AAA-13AD-DED8DD63EE70}"/>
              </a:ext>
            </a:extLst>
          </p:cNvPr>
          <p:cNvSpPr/>
          <p:nvPr/>
        </p:nvSpPr>
        <p:spPr>
          <a:xfrm>
            <a:off x="1794510" y="2371724"/>
            <a:ext cx="4353878" cy="528639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512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298365" y="3684958"/>
            <a:ext cx="639321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When we specify a foreign key, the DBMS imposes a </a:t>
            </a:r>
            <a:r>
              <a:rPr lang="en-GB" sz="3300" b="1" dirty="0">
                <a:solidFill>
                  <a:srgbClr val="0070C0"/>
                </a:solidFill>
              </a:rPr>
              <a:t>referential integrity constraint </a:t>
            </a:r>
            <a:r>
              <a:rPr lang="en-GB" sz="3300" dirty="0"/>
              <a:t>on that attribute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CB341-EB0A-1291-9FE6-B87E2A6AEE39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DF8A36-9C26-205D-06B5-0B6B0D5C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99305"/>
              </p:ext>
            </p:extLst>
          </p:nvPr>
        </p:nvGraphicFramePr>
        <p:xfrm>
          <a:off x="8364927" y="3519617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95B305A-CE33-402D-81F5-1212FCB15BDD}"/>
              </a:ext>
            </a:extLst>
          </p:cNvPr>
          <p:cNvSpPr/>
          <p:nvPr/>
        </p:nvSpPr>
        <p:spPr>
          <a:xfrm>
            <a:off x="4103370" y="1240154"/>
            <a:ext cx="1108710" cy="2188846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3B556-FC09-70FB-7624-3856FF64D74A}"/>
              </a:ext>
            </a:extLst>
          </p:cNvPr>
          <p:cNvSpPr/>
          <p:nvPr/>
        </p:nvSpPr>
        <p:spPr>
          <a:xfrm>
            <a:off x="8364927" y="4280534"/>
            <a:ext cx="1185689" cy="2491414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3564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298365" y="3684958"/>
            <a:ext cx="639321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The values in the </a:t>
            </a:r>
            <a:r>
              <a:rPr lang="en-GB" sz="3300" b="1" dirty="0" err="1"/>
              <a:t>ProductID</a:t>
            </a:r>
            <a:r>
              <a:rPr lang="en-GB" sz="3300" dirty="0"/>
              <a:t> in the Order table must already be in the </a:t>
            </a:r>
            <a:r>
              <a:rPr lang="en-GB" sz="3300" b="1" dirty="0"/>
              <a:t>ID</a:t>
            </a:r>
            <a:r>
              <a:rPr lang="en-GB" sz="3300" dirty="0"/>
              <a:t> column in the Product Table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CB341-EB0A-1291-9FE6-B87E2A6AEE39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DF8A36-9C26-205D-06B5-0B6B0D5CF728}"/>
              </a:ext>
            </a:extLst>
          </p:cNvPr>
          <p:cNvGraphicFramePr>
            <a:graphicFrameLocks noGrp="1"/>
          </p:cNvGraphicFramePr>
          <p:nvPr/>
        </p:nvGraphicFramePr>
        <p:xfrm>
          <a:off x="8364927" y="3519617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95B305A-CE33-402D-81F5-1212FCB15BDD}"/>
              </a:ext>
            </a:extLst>
          </p:cNvPr>
          <p:cNvSpPr/>
          <p:nvPr/>
        </p:nvSpPr>
        <p:spPr>
          <a:xfrm>
            <a:off x="4103370" y="1240154"/>
            <a:ext cx="1108710" cy="2188846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3B556-FC09-70FB-7624-3856FF64D74A}"/>
              </a:ext>
            </a:extLst>
          </p:cNvPr>
          <p:cNvSpPr/>
          <p:nvPr/>
        </p:nvSpPr>
        <p:spPr>
          <a:xfrm>
            <a:off x="8364927" y="4280534"/>
            <a:ext cx="1185689" cy="2491414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868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7B703A-3FD1-560C-3C14-6D4E7FA8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4FA0D4-3C90-7A96-EF97-50A552FDFEF6}"/>
              </a:ext>
            </a:extLst>
          </p:cNvPr>
          <p:cNvSpPr txBox="1">
            <a:spLocks/>
          </p:cNvSpPr>
          <p:nvPr/>
        </p:nvSpPr>
        <p:spPr>
          <a:xfrm>
            <a:off x="298365" y="3684958"/>
            <a:ext cx="6393210" cy="1932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300" dirty="0"/>
              <a:t>For example, we cannot add this row to the Order table because Product ID 004 </a:t>
            </a:r>
            <a:r>
              <a:rPr lang="en-GB" sz="3300" b="1" dirty="0"/>
              <a:t>does not exist </a:t>
            </a:r>
            <a:r>
              <a:rPr lang="en-GB" sz="3300" dirty="0"/>
              <a:t>in the Product table.</a:t>
            </a:r>
          </a:p>
          <a:p>
            <a:pPr marL="0" indent="0">
              <a:buNone/>
            </a:pPr>
            <a:r>
              <a:rPr lang="en-GB" sz="3300" dirty="0"/>
              <a:t>(001</a:t>
            </a:r>
            <a:r>
              <a:rPr lang="en-GB" sz="3300" b="1" dirty="0"/>
              <a:t>, </a:t>
            </a:r>
            <a:r>
              <a:rPr lang="en-GB" sz="3300" b="1" dirty="0">
                <a:solidFill>
                  <a:srgbClr val="FF0000"/>
                </a:solidFill>
              </a:rPr>
              <a:t>004</a:t>
            </a:r>
            <a:r>
              <a:rPr lang="en-GB" sz="3300" dirty="0"/>
              <a:t>, Elizer Ponio, 12</a:t>
            </a:r>
            <a:r>
              <a:rPr lang="en-GB" sz="3300" baseline="30000" dirty="0"/>
              <a:t>th</a:t>
            </a:r>
            <a:r>
              <a:rPr lang="en-GB" sz="3300" dirty="0"/>
              <a:t> Ave, Taguig, NCR, 1234, 01-01-25)</a:t>
            </a:r>
          </a:p>
          <a:p>
            <a:pPr marL="0" indent="0">
              <a:buNone/>
            </a:pPr>
            <a:endParaRPr lang="en-GB" sz="3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CB341-EB0A-1291-9FE6-B87E2A6AEE39}"/>
              </a:ext>
            </a:extLst>
          </p:cNvPr>
          <p:cNvGraphicFramePr>
            <a:graphicFrameLocks noGrp="1"/>
          </p:cNvGraphicFramePr>
          <p:nvPr/>
        </p:nvGraphicFramePr>
        <p:xfrm>
          <a:off x="2975619" y="320040"/>
          <a:ext cx="8918016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5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66877008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14752">
                  <a:extLst>
                    <a:ext uri="{9D8B030D-6E8A-4147-A177-3AD203B41FA5}">
                      <a16:colId xmlns:a16="http://schemas.microsoft.com/office/drawing/2014/main" val="2329035043"/>
                    </a:ext>
                  </a:extLst>
                </a:gridCol>
              </a:tblGrid>
              <a:tr h="265048">
                <a:tc gridSpan="8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Order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397573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ToStreet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ToCity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ToState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ToZip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ShipDate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Juan</a:t>
                      </a:r>
                    </a:p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01-02-25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46383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 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DF8A36-9C26-205D-06B5-0B6B0D5CF728}"/>
              </a:ext>
            </a:extLst>
          </p:cNvPr>
          <p:cNvGraphicFramePr>
            <a:graphicFrameLocks noGrp="1"/>
          </p:cNvGraphicFramePr>
          <p:nvPr/>
        </p:nvGraphicFramePr>
        <p:xfrm>
          <a:off x="8364927" y="3519617"/>
          <a:ext cx="3528708" cy="3252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95B305A-CE33-402D-81F5-1212FCB15BDD}"/>
              </a:ext>
            </a:extLst>
          </p:cNvPr>
          <p:cNvSpPr/>
          <p:nvPr/>
        </p:nvSpPr>
        <p:spPr>
          <a:xfrm>
            <a:off x="4103370" y="1240154"/>
            <a:ext cx="1108710" cy="2188846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3B556-FC09-70FB-7624-3856FF64D74A}"/>
              </a:ext>
            </a:extLst>
          </p:cNvPr>
          <p:cNvSpPr/>
          <p:nvPr/>
        </p:nvSpPr>
        <p:spPr>
          <a:xfrm>
            <a:off x="8364927" y="4280534"/>
            <a:ext cx="1185689" cy="2491414"/>
          </a:xfrm>
          <a:prstGeom prst="rect">
            <a:avLst/>
          </a:prstGeom>
          <a:solidFill>
            <a:srgbClr val="FB7275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4482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21F8-298A-0387-8665-BC8184D6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6C23-B105-D8CF-8A1A-5329F39D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By default, most data types include a special value called </a:t>
            </a:r>
            <a:r>
              <a:rPr lang="en-GB" sz="4000" i="1" dirty="0"/>
              <a:t>null</a:t>
            </a:r>
          </a:p>
          <a:p>
            <a:pPr marL="0" indent="0">
              <a:buNone/>
            </a:pP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2964508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21F8-298A-0387-8665-BC8184D6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6C23-B105-D8CF-8A1A-5329F39D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Null values can be used to indicate: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dirty="0"/>
              <a:t> That the value of an attribute is </a:t>
            </a:r>
            <a:r>
              <a:rPr lang="en-GB" sz="4000" b="1" dirty="0"/>
              <a:t>unknown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dirty="0"/>
              <a:t> That there is </a:t>
            </a:r>
            <a:r>
              <a:rPr lang="en-GB" sz="4000" b="1" dirty="0"/>
              <a:t>no value </a:t>
            </a:r>
            <a:r>
              <a:rPr lang="en-GB" sz="4000" dirty="0"/>
              <a:t>for that attribute in a given row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830452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A0679-A89D-F4A1-B7DF-9E9BA53F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80134"/>
              </p:ext>
            </p:extLst>
          </p:nvPr>
        </p:nvGraphicFramePr>
        <p:xfrm>
          <a:off x="1740846" y="1482794"/>
          <a:ext cx="3528708" cy="3892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Force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99338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63BB0C-440B-905A-1D5D-ABE6F656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300" y="1482794"/>
            <a:ext cx="47498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For example, we can put null to indicate that Nike Air Force 1 </a:t>
            </a:r>
            <a:r>
              <a:rPr lang="en-GB" sz="4000" b="1" dirty="0"/>
              <a:t>does not have a price yet</a:t>
            </a:r>
            <a:r>
              <a:rPr lang="en-GB" sz="4000" dirty="0"/>
              <a:t>.</a:t>
            </a:r>
            <a:endParaRPr lang="en-GB" sz="4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EAB2D-8FF0-22CE-1EAE-F3E90AFEB837}"/>
              </a:ext>
            </a:extLst>
          </p:cNvPr>
          <p:cNvSpPr/>
          <p:nvPr/>
        </p:nvSpPr>
        <p:spPr>
          <a:xfrm>
            <a:off x="4096536" y="4741338"/>
            <a:ext cx="1173018" cy="63386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62CF0-30D8-74EC-C31E-38BA67AA0728}"/>
              </a:ext>
            </a:extLst>
          </p:cNvPr>
          <p:cNvSpPr txBox="1"/>
          <p:nvPr/>
        </p:nvSpPr>
        <p:spPr>
          <a:xfrm>
            <a:off x="1262625" y="894050"/>
            <a:ext cx="46936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Product(</a:t>
            </a:r>
            <a:r>
              <a:rPr lang="en-GB" sz="2500" i="1" u="sng" dirty="0" err="1"/>
              <a:t>ProductID</a:t>
            </a:r>
            <a:r>
              <a:rPr lang="en-GB" sz="2500" i="1" dirty="0"/>
              <a:t>, Name, Price)</a:t>
            </a:r>
          </a:p>
        </p:txBody>
      </p:sp>
    </p:spTree>
    <p:extLst>
      <p:ext uri="{BB962C8B-B14F-4D97-AF65-F5344CB8AC3E}">
        <p14:creationId xmlns:p14="http://schemas.microsoft.com/office/powerpoint/2010/main" val="2278725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A0679-A89D-F4A1-B7DF-9E9BA53F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23252"/>
              </p:ext>
            </p:extLst>
          </p:nvPr>
        </p:nvGraphicFramePr>
        <p:xfrm>
          <a:off x="1740846" y="1482794"/>
          <a:ext cx="3528708" cy="3892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65479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Force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99338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63BB0C-440B-905A-1D5D-ABE6F656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300" y="1482794"/>
            <a:ext cx="4749800" cy="3744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/>
              <a:t>But we cannot put a null value in a primary-key column</a:t>
            </a:r>
            <a:endParaRPr lang="en-GB" sz="4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EAB2D-8FF0-22CE-1EAE-F3E90AFEB837}"/>
              </a:ext>
            </a:extLst>
          </p:cNvPr>
          <p:cNvSpPr/>
          <p:nvPr/>
        </p:nvSpPr>
        <p:spPr>
          <a:xfrm>
            <a:off x="1740846" y="4741338"/>
            <a:ext cx="1173018" cy="63386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90A81C-2350-7242-0D29-9A131F505B09}"/>
              </a:ext>
            </a:extLst>
          </p:cNvPr>
          <p:cNvSpPr txBox="1"/>
          <p:nvPr/>
        </p:nvSpPr>
        <p:spPr>
          <a:xfrm>
            <a:off x="1262625" y="894050"/>
            <a:ext cx="46936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Product(</a:t>
            </a:r>
            <a:r>
              <a:rPr lang="en-GB" sz="2500" i="1" u="sng" dirty="0" err="1"/>
              <a:t>ProductID</a:t>
            </a:r>
            <a:r>
              <a:rPr lang="en-GB" sz="2500" i="1" dirty="0"/>
              <a:t>, Name, Price)</a:t>
            </a:r>
          </a:p>
        </p:txBody>
      </p:sp>
    </p:spTree>
    <p:extLst>
      <p:ext uri="{BB962C8B-B14F-4D97-AF65-F5344CB8AC3E}">
        <p14:creationId xmlns:p14="http://schemas.microsoft.com/office/powerpoint/2010/main" val="950481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7D655-2CA7-258B-5473-D34A9B0FC662}"/>
              </a:ext>
            </a:extLst>
          </p:cNvPr>
          <p:cNvSpPr txBox="1">
            <a:spLocks/>
          </p:cNvSpPr>
          <p:nvPr/>
        </p:nvSpPr>
        <p:spPr>
          <a:xfrm>
            <a:off x="1302156" y="4706574"/>
            <a:ext cx="5632881" cy="17717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are allowed to put a null value in a foreign-key column</a:t>
            </a:r>
            <a:endParaRPr lang="en-GB" sz="35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164EE-39D9-9928-6ED5-8A63FFD43F34}"/>
              </a:ext>
            </a:extLst>
          </p:cNvPr>
          <p:cNvSpPr/>
          <p:nvPr/>
        </p:nvSpPr>
        <p:spPr>
          <a:xfrm>
            <a:off x="4902200" y="3636910"/>
            <a:ext cx="1193800" cy="63386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F7BFFC-B5C6-C60F-BCA2-B3AD9AED5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3386"/>
              </p:ext>
            </p:extLst>
          </p:nvPr>
        </p:nvGraphicFramePr>
        <p:xfrm>
          <a:off x="7677507" y="379683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50C7E-FCEA-9675-0E46-FE75355AD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93412"/>
              </p:ext>
            </p:extLst>
          </p:nvPr>
        </p:nvGraphicFramePr>
        <p:xfrm>
          <a:off x="1391056" y="378366"/>
          <a:ext cx="4704944" cy="3892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Force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null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49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9FC-65D4-789D-C136-99D1CFF3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652-8065-A4B6-D71D-0A28B19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Mathematical Terms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97C0-06F6-674C-CC5C-0CC1BA07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38" y="2506662"/>
            <a:ext cx="1942652" cy="613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/>
              <a:t>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41C632-DB53-9177-1496-93DCB6844833}"/>
              </a:ext>
            </a:extLst>
          </p:cNvPr>
          <p:cNvSpPr txBox="1">
            <a:spLocks/>
          </p:cNvSpPr>
          <p:nvPr/>
        </p:nvSpPr>
        <p:spPr>
          <a:xfrm>
            <a:off x="5124674" y="2506662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1E58EA-5966-5884-8395-B4AE30898692}"/>
              </a:ext>
            </a:extLst>
          </p:cNvPr>
          <p:cNvSpPr txBox="1">
            <a:spLocks/>
          </p:cNvSpPr>
          <p:nvPr/>
        </p:nvSpPr>
        <p:spPr>
          <a:xfrm>
            <a:off x="7440706" y="2506662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Relation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FF1283-99CA-1454-0FBC-43C70F188747}"/>
              </a:ext>
            </a:extLst>
          </p:cNvPr>
          <p:cNvSpPr txBox="1">
            <a:spLocks/>
          </p:cNvSpPr>
          <p:nvPr/>
        </p:nvSpPr>
        <p:spPr>
          <a:xfrm>
            <a:off x="2390438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F55171-7935-705F-61BE-E4C4B368E209}"/>
              </a:ext>
            </a:extLst>
          </p:cNvPr>
          <p:cNvSpPr txBox="1">
            <a:spLocks/>
          </p:cNvSpPr>
          <p:nvPr/>
        </p:nvSpPr>
        <p:spPr>
          <a:xfrm>
            <a:off x="5124674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FCEF0F-38B5-E641-1EB3-B5C0BAFE4A4E}"/>
              </a:ext>
            </a:extLst>
          </p:cNvPr>
          <p:cNvSpPr txBox="1">
            <a:spLocks/>
          </p:cNvSpPr>
          <p:nvPr/>
        </p:nvSpPr>
        <p:spPr>
          <a:xfrm>
            <a:off x="7440706" y="3517621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Tuple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A16A2-0834-0ECD-1A66-C8ED53EB80D0}"/>
              </a:ext>
            </a:extLst>
          </p:cNvPr>
          <p:cNvSpPr txBox="1">
            <a:spLocks/>
          </p:cNvSpPr>
          <p:nvPr/>
        </p:nvSpPr>
        <p:spPr>
          <a:xfrm>
            <a:off x="2151529" y="4528580"/>
            <a:ext cx="2181561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Column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AF8A20-1ABB-4DFD-C8C4-6F6AD7ED0233}"/>
              </a:ext>
            </a:extLst>
          </p:cNvPr>
          <p:cNvSpPr txBox="1">
            <a:spLocks/>
          </p:cNvSpPr>
          <p:nvPr/>
        </p:nvSpPr>
        <p:spPr>
          <a:xfrm>
            <a:off x="5124674" y="4528580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AE193B-F77D-7600-00D0-8F7FB00F452A}"/>
              </a:ext>
            </a:extLst>
          </p:cNvPr>
          <p:cNvSpPr txBox="1">
            <a:spLocks/>
          </p:cNvSpPr>
          <p:nvPr/>
        </p:nvSpPr>
        <p:spPr>
          <a:xfrm>
            <a:off x="7440705" y="4528580"/>
            <a:ext cx="2599766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3410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6EDA04-E89E-4B84-60B0-EA35CA1F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7D655-2CA7-258B-5473-D34A9B0FC662}"/>
              </a:ext>
            </a:extLst>
          </p:cNvPr>
          <p:cNvSpPr txBox="1">
            <a:spLocks/>
          </p:cNvSpPr>
          <p:nvPr/>
        </p:nvSpPr>
        <p:spPr>
          <a:xfrm>
            <a:off x="1302156" y="4706574"/>
            <a:ext cx="10458044" cy="17717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Null values allows us to indicate the </a:t>
            </a:r>
            <a:r>
              <a:rPr lang="en-GB" sz="3500" b="1" dirty="0"/>
              <a:t>absence of a relationship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In this example, Nike Air Force 1 is not categorized yet.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164EE-39D9-9928-6ED5-8A63FFD43F34}"/>
              </a:ext>
            </a:extLst>
          </p:cNvPr>
          <p:cNvSpPr/>
          <p:nvPr/>
        </p:nvSpPr>
        <p:spPr>
          <a:xfrm>
            <a:off x="4902200" y="3636910"/>
            <a:ext cx="1193800" cy="633867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F7BFFC-B5C6-C60F-BCA2-B3AD9AED5DEE}"/>
              </a:ext>
            </a:extLst>
          </p:cNvPr>
          <p:cNvGraphicFramePr>
            <a:graphicFrameLocks noGrp="1"/>
          </p:cNvGraphicFramePr>
          <p:nvPr/>
        </p:nvGraphicFramePr>
        <p:xfrm>
          <a:off x="7677507" y="379683"/>
          <a:ext cx="3136628" cy="270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314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68314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365479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Category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Basketball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Lifestyle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Running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50C7E-FCEA-9675-0E46-FE75355ADD56}"/>
              </a:ext>
            </a:extLst>
          </p:cNvPr>
          <p:cNvGraphicFramePr>
            <a:graphicFrameLocks noGrp="1"/>
          </p:cNvGraphicFramePr>
          <p:nvPr/>
        </p:nvGraphicFramePr>
        <p:xfrm>
          <a:off x="1391056" y="378366"/>
          <a:ext cx="4704944" cy="3892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3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76236">
                  <a:extLst>
                    <a:ext uri="{9D8B030D-6E8A-4147-A177-3AD203B41FA5}">
                      <a16:colId xmlns:a16="http://schemas.microsoft.com/office/drawing/2014/main" val="3703388414"/>
                    </a:ext>
                  </a:extLst>
                </a:gridCol>
              </a:tblGrid>
              <a:tr h="365479">
                <a:tc gridSpan="4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Product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1769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ProductID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CategoryID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Jordan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2545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Yeezy Boost 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Adidas Ultra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Nike Air Force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null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49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5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20B0-6CDB-A1B8-C5E8-E9130622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71420-D3F0-FFF3-0A47-45187033D27F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22B65AA6-73FC-68A6-7752-CBA31E819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5CE0DBA0-96C9-1CA6-B3CC-25D7D2E0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5ACBC-7A0D-F6AB-94EA-E9A304CA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4D430C-4EDB-8DE4-81E0-6B708F4FFDAE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1. Each column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must have a </a:t>
            </a:r>
            <a:r>
              <a:rPr lang="en-US" sz="3500" b="1" dirty="0">
                <a:solidFill>
                  <a:srgbClr val="0070C0"/>
                </a:solidFill>
              </a:rPr>
              <a:t>unique name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B4715-2378-9A76-9512-4C09C1B1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8405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75922350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1" name="Picture 10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45203AC-AC4F-CA6A-9FA4-6EC6363D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562597" y="1562321"/>
            <a:ext cx="1440000" cy="1440000"/>
          </a:xfrm>
          <a:prstGeom prst="rect">
            <a:avLst/>
          </a:prstGeom>
        </p:spPr>
      </p:pic>
      <p:pic>
        <p:nvPicPr>
          <p:cNvPr id="12" name="Picture 1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42456EA8-624E-6E8C-BBBA-EC9E0865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819402" y="1673186"/>
            <a:ext cx="1440000" cy="1440000"/>
          </a:xfrm>
          <a:prstGeom prst="rect">
            <a:avLst/>
          </a:prstGeom>
        </p:spPr>
      </p:pic>
      <p:pic>
        <p:nvPicPr>
          <p:cNvPr id="13" name="Picture 12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ED6F4FF-0436-0AE6-2C8E-D725DA1B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076207" y="1673186"/>
            <a:ext cx="1440000" cy="1440000"/>
          </a:xfrm>
          <a:prstGeom prst="rect">
            <a:avLst/>
          </a:prstGeom>
        </p:spPr>
      </p:pic>
      <p:pic>
        <p:nvPicPr>
          <p:cNvPr id="14" name="Picture 1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55CF778-B8D8-E333-51BC-99F51E13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5376000" y="1617754"/>
            <a:ext cx="1440000" cy="1440000"/>
          </a:xfrm>
          <a:prstGeom prst="rect">
            <a:avLst/>
          </a:prstGeom>
        </p:spPr>
      </p:pic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049EAD3-4645-220B-164A-68461DC5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6697282" y="1617754"/>
            <a:ext cx="1440000" cy="144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858AC0D-99D2-F4AD-0AA0-C07D2126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991135" y="1620369"/>
            <a:ext cx="1440000" cy="1440000"/>
          </a:xfrm>
          <a:prstGeom prst="rect">
            <a:avLst/>
          </a:prstGeom>
        </p:spPr>
      </p:pic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A1D0945-3D1E-8916-9881-3625D036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9318357" y="164017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3620</Words>
  <Application>Microsoft Office PowerPoint</Application>
  <PresentationFormat>Widescreen</PresentationFormat>
  <Paragraphs>1797</Paragraphs>
  <Slides>70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Aptos</vt:lpstr>
      <vt:lpstr>Aptos Display</vt:lpstr>
      <vt:lpstr>Arial</vt:lpstr>
      <vt:lpstr>Wingdings</vt:lpstr>
      <vt:lpstr>Office Theme</vt:lpstr>
      <vt:lpstr>The 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Terms </vt:lpstr>
      <vt:lpstr>PowerPoint Presentation</vt:lpstr>
      <vt:lpstr>PowerPoint Presentation</vt:lpstr>
      <vt:lpstr>PowerPoint Presentation</vt:lpstr>
      <vt:lpstr>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Primary Key</vt:lpstr>
      <vt:lpstr>Foreign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Values</vt:lpstr>
      <vt:lpstr>Null Values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353</cp:revision>
  <dcterms:created xsi:type="dcterms:W3CDTF">2024-08-08T01:29:50Z</dcterms:created>
  <dcterms:modified xsi:type="dcterms:W3CDTF">2024-12-09T13:06:43Z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