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63" r:id="rId3"/>
    <p:sldId id="304" r:id="rId4"/>
    <p:sldId id="311" r:id="rId5"/>
    <p:sldId id="314" r:id="rId6"/>
    <p:sldId id="315" r:id="rId7"/>
    <p:sldId id="305" r:id="rId8"/>
    <p:sldId id="306" r:id="rId9"/>
    <p:sldId id="308" r:id="rId10"/>
    <p:sldId id="309" r:id="rId11"/>
    <p:sldId id="310" r:id="rId12"/>
    <p:sldId id="312" r:id="rId13"/>
    <p:sldId id="313" r:id="rId14"/>
    <p:sldId id="316" r:id="rId15"/>
    <p:sldId id="319" r:id="rId16"/>
    <p:sldId id="317" r:id="rId17"/>
    <p:sldId id="318" r:id="rId18"/>
    <p:sldId id="320" r:id="rId19"/>
    <p:sldId id="321" r:id="rId20"/>
    <p:sldId id="322" r:id="rId21"/>
    <p:sldId id="323" r:id="rId22"/>
    <p:sldId id="324" r:id="rId23"/>
    <p:sldId id="325" r:id="rId24"/>
    <p:sldId id="326" r:id="rId25"/>
    <p:sldId id="327" r:id="rId26"/>
    <p:sldId id="328" r:id="rId27"/>
    <p:sldId id="329" r:id="rId28"/>
    <p:sldId id="330" r:id="rId29"/>
    <p:sldId id="332" r:id="rId30"/>
    <p:sldId id="331" r:id="rId31"/>
    <p:sldId id="334" r:id="rId32"/>
    <p:sldId id="333" r:id="rId33"/>
    <p:sldId id="335" r:id="rId34"/>
    <p:sldId id="336" r:id="rId35"/>
    <p:sldId id="337" r:id="rId36"/>
    <p:sldId id="338" r:id="rId37"/>
    <p:sldId id="339"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3"/>
    <p:restoredTop sz="94444"/>
  </p:normalViewPr>
  <p:slideViewPr>
    <p:cSldViewPr snapToGrid="0">
      <p:cViewPr varScale="1">
        <p:scale>
          <a:sx n="150" d="100"/>
          <a:sy n="150" d="100"/>
        </p:scale>
        <p:origin x="1332" y="12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rgbClr val="002060"/>
                </a:solidFill>
                <a:latin typeface="+mn-lt"/>
                <a:ea typeface="+mn-ea"/>
                <a:cs typeface="+mn-cs"/>
              </a:defRPr>
            </a:pPr>
            <a:r>
              <a:rPr lang="en-US" sz="2200" b="1" dirty="0">
                <a:solidFill>
                  <a:srgbClr val="002060"/>
                </a:solidFill>
              </a:rPr>
              <a:t>Information</a:t>
            </a:r>
            <a:r>
              <a:rPr lang="en-US" sz="2200" b="1" baseline="0" dirty="0">
                <a:solidFill>
                  <a:srgbClr val="002060"/>
                </a:solidFill>
              </a:rPr>
              <a:t> about where my allowance goes </a:t>
            </a:r>
            <a:endParaRPr lang="en-US" sz="2200" b="1" dirty="0">
              <a:solidFill>
                <a:srgbClr val="002060"/>
              </a:solidFill>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rgbClr val="002060"/>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Food </c:v>
                </c:pt>
                <c:pt idx="1">
                  <c:v>Transportation</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0-D634-4D7E-A521-AA7E2F0A282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r>
              <a:rPr lang="en-US" sz="2200" b="1" i="0" u="none" strike="noStrike" kern="1200" spc="0" baseline="0" dirty="0">
                <a:solidFill>
                  <a:srgbClr val="002060"/>
                </a:solidFill>
              </a:rPr>
              <a:t>Information about the increase/decrease in spending on food and transportation every month</a:t>
            </a:r>
          </a:p>
        </c:rich>
      </c:tx>
      <c:layout>
        <c:manualLayout>
          <c:xMode val="edge"/>
          <c:yMode val="edge"/>
          <c:x val="0.10571500759702918"/>
          <c:y val="1.8560308790091257E-2"/>
        </c:manualLayout>
      </c:layout>
      <c:overlay val="0"/>
      <c:spPr>
        <a:noFill/>
        <a:ln>
          <a:noFill/>
        </a:ln>
        <a:effectLst/>
      </c:spPr>
      <c:txPr>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Food</c:v>
                </c:pt>
              </c:strCache>
            </c:strRef>
          </c:tx>
          <c:spPr>
            <a:ln w="28575" cap="rnd">
              <a:solidFill>
                <a:schemeClr val="accent1"/>
              </a:solidFill>
              <a:round/>
            </a:ln>
            <a:effectLst/>
          </c:spPr>
          <c:marker>
            <c:symbol val="none"/>
          </c:marker>
          <c:cat>
            <c:strRef>
              <c:f>Sheet1!$A$2:$A$5</c:f>
              <c:strCache>
                <c:ptCount val="4"/>
                <c:pt idx="0">
                  <c:v>January</c:v>
                </c:pt>
                <c:pt idx="1">
                  <c:v>February</c:v>
                </c:pt>
                <c:pt idx="2">
                  <c:v>March</c:v>
                </c:pt>
                <c:pt idx="3">
                  <c:v>April</c:v>
                </c:pt>
              </c:strCache>
            </c:strRef>
          </c:cat>
          <c:val>
            <c:numRef>
              <c:f>Sheet1!$B$2:$B$5</c:f>
              <c:numCache>
                <c:formatCode>General</c:formatCode>
                <c:ptCount val="4"/>
                <c:pt idx="0">
                  <c:v>40</c:v>
                </c:pt>
                <c:pt idx="1">
                  <c:v>20</c:v>
                </c:pt>
                <c:pt idx="2">
                  <c:v>35</c:v>
                </c:pt>
                <c:pt idx="3">
                  <c:v>45</c:v>
                </c:pt>
              </c:numCache>
            </c:numRef>
          </c:val>
          <c:smooth val="0"/>
          <c:extLst>
            <c:ext xmlns:c16="http://schemas.microsoft.com/office/drawing/2014/chart" uri="{C3380CC4-5D6E-409C-BE32-E72D297353CC}">
              <c16:uniqueId val="{00000000-D6F8-4605-A130-BE42FF37E1EE}"/>
            </c:ext>
          </c:extLst>
        </c:ser>
        <c:ser>
          <c:idx val="1"/>
          <c:order val="1"/>
          <c:tx>
            <c:strRef>
              <c:f>Sheet1!$C$1</c:f>
              <c:strCache>
                <c:ptCount val="1"/>
                <c:pt idx="0">
                  <c:v>Transportation</c:v>
                </c:pt>
              </c:strCache>
            </c:strRef>
          </c:tx>
          <c:spPr>
            <a:ln w="28575" cap="rnd">
              <a:solidFill>
                <a:schemeClr val="accent2"/>
              </a:solidFill>
              <a:round/>
            </a:ln>
            <a:effectLst/>
          </c:spPr>
          <c:marker>
            <c:symbol val="none"/>
          </c:marker>
          <c:cat>
            <c:strRef>
              <c:f>Sheet1!$A$2:$A$5</c:f>
              <c:strCache>
                <c:ptCount val="4"/>
                <c:pt idx="0">
                  <c:v>January</c:v>
                </c:pt>
                <c:pt idx="1">
                  <c:v>February</c:v>
                </c:pt>
                <c:pt idx="2">
                  <c:v>March</c:v>
                </c:pt>
                <c:pt idx="3">
                  <c:v>April</c:v>
                </c:pt>
              </c:strCache>
            </c:strRef>
          </c:cat>
          <c:val>
            <c:numRef>
              <c:f>Sheet1!$C$2:$C$5</c:f>
              <c:numCache>
                <c:formatCode>General</c:formatCode>
                <c:ptCount val="4"/>
                <c:pt idx="0">
                  <c:v>20</c:v>
                </c:pt>
                <c:pt idx="1">
                  <c:v>44</c:v>
                </c:pt>
                <c:pt idx="2">
                  <c:v>18</c:v>
                </c:pt>
                <c:pt idx="3">
                  <c:v>28</c:v>
                </c:pt>
              </c:numCache>
            </c:numRef>
          </c:val>
          <c:smooth val="0"/>
          <c:extLst>
            <c:ext xmlns:c16="http://schemas.microsoft.com/office/drawing/2014/chart" uri="{C3380CC4-5D6E-409C-BE32-E72D297353CC}">
              <c16:uniqueId val="{00000001-D6F8-4605-A130-BE42FF37E1EE}"/>
            </c:ext>
          </c:extLst>
        </c:ser>
        <c:dLbls>
          <c:showLegendKey val="0"/>
          <c:showVal val="0"/>
          <c:showCatName val="0"/>
          <c:showSerName val="0"/>
          <c:showPercent val="0"/>
          <c:showBubbleSize val="0"/>
        </c:dLbls>
        <c:smooth val="0"/>
        <c:axId val="1928102032"/>
        <c:axId val="1928108272"/>
      </c:lineChart>
      <c:catAx>
        <c:axId val="19281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108272"/>
        <c:crosses val="autoZero"/>
        <c:auto val="1"/>
        <c:lblAlgn val="ctr"/>
        <c:lblOffset val="100"/>
        <c:noMultiLvlLbl val="0"/>
      </c:catAx>
      <c:valAx>
        <c:axId val="192810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10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12</a:t>
            </a:fld>
            <a:endParaRPr lang="en-US"/>
          </a:p>
        </p:txBody>
      </p:sp>
    </p:spTree>
    <p:extLst>
      <p:ext uri="{BB962C8B-B14F-4D97-AF65-F5344CB8AC3E}">
        <p14:creationId xmlns:p14="http://schemas.microsoft.com/office/powerpoint/2010/main" val="277365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22</a:t>
            </a:fld>
            <a:endParaRPr lang="en-US"/>
          </a:p>
        </p:txBody>
      </p:sp>
    </p:spTree>
    <p:extLst>
      <p:ext uri="{BB962C8B-B14F-4D97-AF65-F5344CB8AC3E}">
        <p14:creationId xmlns:p14="http://schemas.microsoft.com/office/powerpoint/2010/main" val="255296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29</a:t>
            </a:fld>
            <a:endParaRPr lang="en-US"/>
          </a:p>
        </p:txBody>
      </p:sp>
    </p:spTree>
    <p:extLst>
      <p:ext uri="{BB962C8B-B14F-4D97-AF65-F5344CB8AC3E}">
        <p14:creationId xmlns:p14="http://schemas.microsoft.com/office/powerpoint/2010/main" val="255198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33</a:t>
            </a:fld>
            <a:endParaRPr lang="en-US"/>
          </a:p>
        </p:txBody>
      </p:sp>
    </p:spTree>
    <p:extLst>
      <p:ext uri="{BB962C8B-B14F-4D97-AF65-F5344CB8AC3E}">
        <p14:creationId xmlns:p14="http://schemas.microsoft.com/office/powerpoint/2010/main" val="289390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00AAB-C3D0-F932-2FE1-A16EA14C0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48070-313E-B546-01BB-DA058EDB2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7FA7E-35A4-6A10-390C-41A9F79CAF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04568B-9DBA-5D56-4FFA-B57DE3661559}"/>
              </a:ext>
            </a:extLst>
          </p:cNvPr>
          <p:cNvSpPr>
            <a:spLocks noGrp="1"/>
          </p:cNvSpPr>
          <p:nvPr>
            <p:ph type="sldNum" sz="quarter" idx="5"/>
          </p:nvPr>
        </p:nvSpPr>
        <p:spPr/>
        <p:txBody>
          <a:bodyPr/>
          <a:lstStyle/>
          <a:p>
            <a:fld id="{C976209C-F82F-8948-8964-C389942C0FEE}" type="slidenum">
              <a:rPr lang="en-US" smtClean="0"/>
              <a:t>38</a:t>
            </a:fld>
            <a:endParaRPr lang="en-US"/>
          </a:p>
        </p:txBody>
      </p:sp>
    </p:spTree>
    <p:extLst>
      <p:ext uri="{BB962C8B-B14F-4D97-AF65-F5344CB8AC3E}">
        <p14:creationId xmlns:p14="http://schemas.microsoft.com/office/powerpoint/2010/main" val="3225791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11/21/2024</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11/21/2024</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11/21/2024</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11/21/2024</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11/21/2024</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uru99.com/dbms-architectur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fontScale="90000"/>
          </a:bodyPr>
          <a:lstStyle/>
          <a:p>
            <a:r>
              <a:rPr lang="en-US" sz="7000" dirty="0">
                <a:solidFill>
                  <a:srgbClr val="32418C"/>
                </a:solidFill>
                <a:latin typeface="Aptos" panose="020B0004020202020204" pitchFamily="34" charset="0"/>
              </a:rPr>
              <a:t>Data versus Information</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3BBB06-E60A-7269-0B5E-6FBE1BC53575}"/>
              </a:ext>
            </a:extLst>
          </p:cNvPr>
          <p:cNvGraphicFramePr>
            <a:graphicFrameLocks noGrp="1"/>
          </p:cNvGraphicFramePr>
          <p:nvPr>
            <p:extLst>
              <p:ext uri="{D42A27DB-BD31-4B8C-83A1-F6EECF244321}">
                <p14:modId xmlns:p14="http://schemas.microsoft.com/office/powerpoint/2010/main" val="3785702031"/>
              </p:ext>
            </p:extLst>
          </p:nvPr>
        </p:nvGraphicFramePr>
        <p:xfrm>
          <a:off x="844999" y="2119461"/>
          <a:ext cx="4203252" cy="3389095"/>
        </p:xfrm>
        <a:graphic>
          <a:graphicData uri="http://schemas.openxmlformats.org/drawingml/2006/table">
            <a:tbl>
              <a:tblPr firstRow="1" bandRow="1">
                <a:tableStyleId>{5940675A-B579-460E-94D1-54222C63F5DA}</a:tableStyleId>
              </a:tblPr>
              <a:tblGrid>
                <a:gridCol w="1401084">
                  <a:extLst>
                    <a:ext uri="{9D8B030D-6E8A-4147-A177-3AD203B41FA5}">
                      <a16:colId xmlns:a16="http://schemas.microsoft.com/office/drawing/2014/main" val="2150653165"/>
                    </a:ext>
                  </a:extLst>
                </a:gridCol>
                <a:gridCol w="1401084">
                  <a:extLst>
                    <a:ext uri="{9D8B030D-6E8A-4147-A177-3AD203B41FA5}">
                      <a16:colId xmlns:a16="http://schemas.microsoft.com/office/drawing/2014/main" val="1700849257"/>
                    </a:ext>
                  </a:extLst>
                </a:gridCol>
                <a:gridCol w="1401084">
                  <a:extLst>
                    <a:ext uri="{9D8B030D-6E8A-4147-A177-3AD203B41FA5}">
                      <a16:colId xmlns:a16="http://schemas.microsoft.com/office/drawing/2014/main" val="2342170205"/>
                    </a:ext>
                  </a:extLst>
                </a:gridCol>
              </a:tblGrid>
              <a:tr h="677819">
                <a:tc>
                  <a:txBody>
                    <a:bodyPr/>
                    <a:lstStyle/>
                    <a:p>
                      <a:pPr algn="ctr"/>
                      <a:r>
                        <a:rPr lang="en-PH" sz="1500" dirty="0">
                          <a:solidFill>
                            <a:schemeClr val="bg1"/>
                          </a:solidFill>
                        </a:rPr>
                        <a:t>Date</a:t>
                      </a:r>
                    </a:p>
                  </a:txBody>
                  <a:tcPr anchor="ctr">
                    <a:solidFill>
                      <a:schemeClr val="tx1"/>
                    </a:solidFill>
                  </a:tcPr>
                </a:tc>
                <a:tc>
                  <a:txBody>
                    <a:bodyPr/>
                    <a:lstStyle/>
                    <a:p>
                      <a:pPr algn="ctr"/>
                      <a:r>
                        <a:rPr lang="en-PH" sz="1500" dirty="0">
                          <a:solidFill>
                            <a:schemeClr val="bg1"/>
                          </a:solidFill>
                        </a:rPr>
                        <a:t>Food </a:t>
                      </a:r>
                    </a:p>
                  </a:txBody>
                  <a:tcPr anchor="ctr">
                    <a:solidFill>
                      <a:schemeClr val="tx1"/>
                    </a:solidFill>
                  </a:tcPr>
                </a:tc>
                <a:tc>
                  <a:txBody>
                    <a:bodyPr/>
                    <a:lstStyle/>
                    <a:p>
                      <a:pPr algn="ctr"/>
                      <a:r>
                        <a:rPr lang="en-PH" sz="1500" dirty="0">
                          <a:solidFill>
                            <a:schemeClr val="bg1"/>
                          </a:solidFill>
                        </a:rPr>
                        <a:t>Transportation</a:t>
                      </a:r>
                    </a:p>
                  </a:txBody>
                  <a:tcPr anchor="ctr">
                    <a:solidFill>
                      <a:schemeClr val="tx1"/>
                    </a:solidFill>
                  </a:tcPr>
                </a:tc>
                <a:extLst>
                  <a:ext uri="{0D108BD9-81ED-4DB2-BD59-A6C34878D82A}">
                    <a16:rowId xmlns:a16="http://schemas.microsoft.com/office/drawing/2014/main" val="1809483110"/>
                  </a:ext>
                </a:extLst>
              </a:tr>
              <a:tr h="677819">
                <a:tc>
                  <a:txBody>
                    <a:bodyPr/>
                    <a:lstStyle/>
                    <a:p>
                      <a:pPr algn="ctr"/>
                      <a:r>
                        <a:rPr lang="en-PH" sz="1900" dirty="0"/>
                        <a:t>2024-11-19</a:t>
                      </a:r>
                    </a:p>
                  </a:txBody>
                  <a:tcPr anchor="ctr"/>
                </a:tc>
                <a:tc>
                  <a:txBody>
                    <a:bodyPr/>
                    <a:lstStyle/>
                    <a:p>
                      <a:pPr algn="ctr"/>
                      <a:r>
                        <a:rPr lang="en-PH" sz="1900" dirty="0"/>
                        <a:t>15</a:t>
                      </a:r>
                    </a:p>
                  </a:txBody>
                  <a:tcPr anchor="ctr"/>
                </a:tc>
                <a:tc>
                  <a:txBody>
                    <a:bodyPr/>
                    <a:lstStyle/>
                    <a:p>
                      <a:pPr algn="ctr"/>
                      <a:r>
                        <a:rPr lang="en-PH" sz="1900" dirty="0"/>
                        <a:t>10</a:t>
                      </a:r>
                    </a:p>
                  </a:txBody>
                  <a:tcPr anchor="ctr"/>
                </a:tc>
                <a:extLst>
                  <a:ext uri="{0D108BD9-81ED-4DB2-BD59-A6C34878D82A}">
                    <a16:rowId xmlns:a16="http://schemas.microsoft.com/office/drawing/2014/main" val="1570509143"/>
                  </a:ext>
                </a:extLst>
              </a:tr>
              <a:tr h="677819">
                <a:tc>
                  <a:txBody>
                    <a:bodyPr/>
                    <a:lstStyle/>
                    <a:p>
                      <a:pPr algn="ctr"/>
                      <a:r>
                        <a:rPr lang="en-PH" sz="1900" dirty="0"/>
                        <a:t>2024-11-20</a:t>
                      </a:r>
                    </a:p>
                  </a:txBody>
                  <a:tcPr anchor="ctr"/>
                </a:tc>
                <a:tc>
                  <a:txBody>
                    <a:bodyPr/>
                    <a:lstStyle/>
                    <a:p>
                      <a:pPr algn="ctr"/>
                      <a:r>
                        <a:rPr lang="en-PH" sz="1900" dirty="0"/>
                        <a:t>20</a:t>
                      </a:r>
                    </a:p>
                  </a:txBody>
                  <a:tcPr anchor="ctr"/>
                </a:tc>
                <a:tc>
                  <a:txBody>
                    <a:bodyPr/>
                    <a:lstStyle/>
                    <a:p>
                      <a:pPr algn="ctr"/>
                      <a:r>
                        <a:rPr lang="en-PH" sz="1900" dirty="0"/>
                        <a:t>12</a:t>
                      </a:r>
                    </a:p>
                  </a:txBody>
                  <a:tcPr anchor="ctr"/>
                </a:tc>
                <a:extLst>
                  <a:ext uri="{0D108BD9-81ED-4DB2-BD59-A6C34878D82A}">
                    <a16:rowId xmlns:a16="http://schemas.microsoft.com/office/drawing/2014/main" val="727280828"/>
                  </a:ext>
                </a:extLst>
              </a:tr>
              <a:tr h="677819">
                <a:tc>
                  <a:txBody>
                    <a:bodyPr/>
                    <a:lstStyle/>
                    <a:p>
                      <a:pPr algn="ctr"/>
                      <a:r>
                        <a:rPr lang="en-PH" sz="1900" dirty="0"/>
                        <a:t>2024-11-21</a:t>
                      </a:r>
                    </a:p>
                  </a:txBody>
                  <a:tcPr anchor="ctr"/>
                </a:tc>
                <a:tc>
                  <a:txBody>
                    <a:bodyPr/>
                    <a:lstStyle/>
                    <a:p>
                      <a:pPr algn="ctr"/>
                      <a:r>
                        <a:rPr lang="en-PH" sz="1900" dirty="0"/>
                        <a:t>18</a:t>
                      </a:r>
                    </a:p>
                  </a:txBody>
                  <a:tcPr anchor="ctr"/>
                </a:tc>
                <a:tc>
                  <a:txBody>
                    <a:bodyPr/>
                    <a:lstStyle/>
                    <a:p>
                      <a:pPr algn="ctr"/>
                      <a:r>
                        <a:rPr lang="en-PH" sz="1900" dirty="0"/>
                        <a:t>8</a:t>
                      </a:r>
                    </a:p>
                  </a:txBody>
                  <a:tcPr anchor="ctr"/>
                </a:tc>
                <a:extLst>
                  <a:ext uri="{0D108BD9-81ED-4DB2-BD59-A6C34878D82A}">
                    <a16:rowId xmlns:a16="http://schemas.microsoft.com/office/drawing/2014/main" val="380457343"/>
                  </a:ext>
                </a:extLst>
              </a:tr>
              <a:tr h="677819">
                <a:tc>
                  <a:txBody>
                    <a:bodyPr/>
                    <a:lstStyle/>
                    <a:p>
                      <a:pPr algn="ctr"/>
                      <a:r>
                        <a:rPr lang="en-PH" sz="1900" dirty="0"/>
                        <a:t>…</a:t>
                      </a:r>
                    </a:p>
                  </a:txBody>
                  <a:tcPr anchor="ctr"/>
                </a:tc>
                <a:tc>
                  <a:txBody>
                    <a:bodyPr/>
                    <a:lstStyle/>
                    <a:p>
                      <a:pPr algn="ctr"/>
                      <a:r>
                        <a:rPr lang="en-PH" sz="1900" dirty="0"/>
                        <a:t>…</a:t>
                      </a:r>
                    </a:p>
                  </a:txBody>
                  <a:tcPr anchor="ctr"/>
                </a:tc>
                <a:tc>
                  <a:txBody>
                    <a:bodyPr/>
                    <a:lstStyle/>
                    <a:p>
                      <a:pPr algn="ctr"/>
                      <a:r>
                        <a:rPr lang="en-PH" sz="1900" dirty="0"/>
                        <a:t>…</a:t>
                      </a:r>
                    </a:p>
                  </a:txBody>
                  <a:tcPr anchor="ctr"/>
                </a:tc>
                <a:extLst>
                  <a:ext uri="{0D108BD9-81ED-4DB2-BD59-A6C34878D82A}">
                    <a16:rowId xmlns:a16="http://schemas.microsoft.com/office/drawing/2014/main" val="3650149795"/>
                  </a:ext>
                </a:extLst>
              </a:tr>
            </a:tbl>
          </a:graphicData>
        </a:graphic>
      </p:graphicFrame>
      <p:sp>
        <p:nvSpPr>
          <p:cNvPr id="3" name="Title 1">
            <a:extLst>
              <a:ext uri="{FF2B5EF4-FFF2-40B4-BE49-F238E27FC236}">
                <a16:creationId xmlns:a16="http://schemas.microsoft.com/office/drawing/2014/main" id="{1C3F2DC3-06C5-3839-F509-4156ED095739}"/>
              </a:ext>
            </a:extLst>
          </p:cNvPr>
          <p:cNvSpPr txBox="1">
            <a:spLocks/>
          </p:cNvSpPr>
          <p:nvPr/>
        </p:nvSpPr>
        <p:spPr>
          <a:xfrm>
            <a:off x="1216362" y="1594025"/>
            <a:ext cx="3460525" cy="387176"/>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PH" sz="2500" dirty="0">
                <a:solidFill>
                  <a:srgbClr val="002060"/>
                </a:solidFill>
              </a:rPr>
              <a:t>My Daily Expenses Data</a:t>
            </a:r>
          </a:p>
        </p:txBody>
      </p:sp>
      <p:graphicFrame>
        <p:nvGraphicFramePr>
          <p:cNvPr id="6" name="Chart 5">
            <a:extLst>
              <a:ext uri="{FF2B5EF4-FFF2-40B4-BE49-F238E27FC236}">
                <a16:creationId xmlns:a16="http://schemas.microsoft.com/office/drawing/2014/main" id="{272972B0-07D3-33A4-8CC5-98EE642C376F}"/>
              </a:ext>
            </a:extLst>
          </p:cNvPr>
          <p:cNvGraphicFramePr/>
          <p:nvPr>
            <p:extLst>
              <p:ext uri="{D42A27DB-BD31-4B8C-83A1-F6EECF244321}">
                <p14:modId xmlns:p14="http://schemas.microsoft.com/office/powerpoint/2010/main" val="4193014186"/>
              </p:ext>
            </p:extLst>
          </p:nvPr>
        </p:nvGraphicFramePr>
        <p:xfrm>
          <a:off x="5245100" y="1219200"/>
          <a:ext cx="6737350" cy="4817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80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3BBB06-E60A-7269-0B5E-6FBE1BC53575}"/>
              </a:ext>
            </a:extLst>
          </p:cNvPr>
          <p:cNvGraphicFramePr>
            <a:graphicFrameLocks noGrp="1"/>
          </p:cNvGraphicFramePr>
          <p:nvPr/>
        </p:nvGraphicFramePr>
        <p:xfrm>
          <a:off x="844999" y="2119461"/>
          <a:ext cx="4203252" cy="3389095"/>
        </p:xfrm>
        <a:graphic>
          <a:graphicData uri="http://schemas.openxmlformats.org/drawingml/2006/table">
            <a:tbl>
              <a:tblPr firstRow="1" bandRow="1">
                <a:tableStyleId>{5940675A-B579-460E-94D1-54222C63F5DA}</a:tableStyleId>
              </a:tblPr>
              <a:tblGrid>
                <a:gridCol w="1401084">
                  <a:extLst>
                    <a:ext uri="{9D8B030D-6E8A-4147-A177-3AD203B41FA5}">
                      <a16:colId xmlns:a16="http://schemas.microsoft.com/office/drawing/2014/main" val="2150653165"/>
                    </a:ext>
                  </a:extLst>
                </a:gridCol>
                <a:gridCol w="1401084">
                  <a:extLst>
                    <a:ext uri="{9D8B030D-6E8A-4147-A177-3AD203B41FA5}">
                      <a16:colId xmlns:a16="http://schemas.microsoft.com/office/drawing/2014/main" val="1700849257"/>
                    </a:ext>
                  </a:extLst>
                </a:gridCol>
                <a:gridCol w="1401084">
                  <a:extLst>
                    <a:ext uri="{9D8B030D-6E8A-4147-A177-3AD203B41FA5}">
                      <a16:colId xmlns:a16="http://schemas.microsoft.com/office/drawing/2014/main" val="2342170205"/>
                    </a:ext>
                  </a:extLst>
                </a:gridCol>
              </a:tblGrid>
              <a:tr h="677819">
                <a:tc>
                  <a:txBody>
                    <a:bodyPr/>
                    <a:lstStyle/>
                    <a:p>
                      <a:pPr algn="ctr"/>
                      <a:r>
                        <a:rPr lang="en-PH" sz="1500" dirty="0">
                          <a:solidFill>
                            <a:schemeClr val="bg1"/>
                          </a:solidFill>
                        </a:rPr>
                        <a:t>Date</a:t>
                      </a:r>
                    </a:p>
                  </a:txBody>
                  <a:tcPr anchor="ctr">
                    <a:solidFill>
                      <a:schemeClr val="tx1"/>
                    </a:solidFill>
                  </a:tcPr>
                </a:tc>
                <a:tc>
                  <a:txBody>
                    <a:bodyPr/>
                    <a:lstStyle/>
                    <a:p>
                      <a:pPr algn="ctr"/>
                      <a:r>
                        <a:rPr lang="en-PH" sz="1500" dirty="0">
                          <a:solidFill>
                            <a:schemeClr val="bg1"/>
                          </a:solidFill>
                        </a:rPr>
                        <a:t>Food </a:t>
                      </a:r>
                    </a:p>
                  </a:txBody>
                  <a:tcPr anchor="ctr">
                    <a:solidFill>
                      <a:schemeClr val="tx1"/>
                    </a:solidFill>
                  </a:tcPr>
                </a:tc>
                <a:tc>
                  <a:txBody>
                    <a:bodyPr/>
                    <a:lstStyle/>
                    <a:p>
                      <a:pPr algn="ctr"/>
                      <a:r>
                        <a:rPr lang="en-PH" sz="1500" dirty="0">
                          <a:solidFill>
                            <a:schemeClr val="bg1"/>
                          </a:solidFill>
                        </a:rPr>
                        <a:t>Transportation</a:t>
                      </a:r>
                    </a:p>
                  </a:txBody>
                  <a:tcPr anchor="ctr">
                    <a:solidFill>
                      <a:schemeClr val="tx1"/>
                    </a:solidFill>
                  </a:tcPr>
                </a:tc>
                <a:extLst>
                  <a:ext uri="{0D108BD9-81ED-4DB2-BD59-A6C34878D82A}">
                    <a16:rowId xmlns:a16="http://schemas.microsoft.com/office/drawing/2014/main" val="1809483110"/>
                  </a:ext>
                </a:extLst>
              </a:tr>
              <a:tr h="677819">
                <a:tc>
                  <a:txBody>
                    <a:bodyPr/>
                    <a:lstStyle/>
                    <a:p>
                      <a:pPr algn="ctr"/>
                      <a:r>
                        <a:rPr lang="en-PH" sz="1900" dirty="0"/>
                        <a:t>2024-11-19</a:t>
                      </a:r>
                    </a:p>
                  </a:txBody>
                  <a:tcPr anchor="ctr"/>
                </a:tc>
                <a:tc>
                  <a:txBody>
                    <a:bodyPr/>
                    <a:lstStyle/>
                    <a:p>
                      <a:pPr algn="ctr"/>
                      <a:r>
                        <a:rPr lang="en-PH" sz="1900" dirty="0"/>
                        <a:t>15</a:t>
                      </a:r>
                    </a:p>
                  </a:txBody>
                  <a:tcPr anchor="ctr"/>
                </a:tc>
                <a:tc>
                  <a:txBody>
                    <a:bodyPr/>
                    <a:lstStyle/>
                    <a:p>
                      <a:pPr algn="ctr"/>
                      <a:r>
                        <a:rPr lang="en-PH" sz="1900" dirty="0"/>
                        <a:t>10</a:t>
                      </a:r>
                    </a:p>
                  </a:txBody>
                  <a:tcPr anchor="ctr"/>
                </a:tc>
                <a:extLst>
                  <a:ext uri="{0D108BD9-81ED-4DB2-BD59-A6C34878D82A}">
                    <a16:rowId xmlns:a16="http://schemas.microsoft.com/office/drawing/2014/main" val="1570509143"/>
                  </a:ext>
                </a:extLst>
              </a:tr>
              <a:tr h="677819">
                <a:tc>
                  <a:txBody>
                    <a:bodyPr/>
                    <a:lstStyle/>
                    <a:p>
                      <a:pPr algn="ctr"/>
                      <a:r>
                        <a:rPr lang="en-PH" sz="1900" dirty="0"/>
                        <a:t>2024-11-20</a:t>
                      </a:r>
                    </a:p>
                  </a:txBody>
                  <a:tcPr anchor="ctr"/>
                </a:tc>
                <a:tc>
                  <a:txBody>
                    <a:bodyPr/>
                    <a:lstStyle/>
                    <a:p>
                      <a:pPr algn="ctr"/>
                      <a:r>
                        <a:rPr lang="en-PH" sz="1900" dirty="0"/>
                        <a:t>20</a:t>
                      </a:r>
                    </a:p>
                  </a:txBody>
                  <a:tcPr anchor="ctr"/>
                </a:tc>
                <a:tc>
                  <a:txBody>
                    <a:bodyPr/>
                    <a:lstStyle/>
                    <a:p>
                      <a:pPr algn="ctr"/>
                      <a:r>
                        <a:rPr lang="en-PH" sz="1900" dirty="0"/>
                        <a:t>12</a:t>
                      </a:r>
                    </a:p>
                  </a:txBody>
                  <a:tcPr anchor="ctr"/>
                </a:tc>
                <a:extLst>
                  <a:ext uri="{0D108BD9-81ED-4DB2-BD59-A6C34878D82A}">
                    <a16:rowId xmlns:a16="http://schemas.microsoft.com/office/drawing/2014/main" val="727280828"/>
                  </a:ext>
                </a:extLst>
              </a:tr>
              <a:tr h="677819">
                <a:tc>
                  <a:txBody>
                    <a:bodyPr/>
                    <a:lstStyle/>
                    <a:p>
                      <a:pPr algn="ctr"/>
                      <a:r>
                        <a:rPr lang="en-PH" sz="1900" dirty="0"/>
                        <a:t>2024-11-21</a:t>
                      </a:r>
                    </a:p>
                  </a:txBody>
                  <a:tcPr anchor="ctr"/>
                </a:tc>
                <a:tc>
                  <a:txBody>
                    <a:bodyPr/>
                    <a:lstStyle/>
                    <a:p>
                      <a:pPr algn="ctr"/>
                      <a:r>
                        <a:rPr lang="en-PH" sz="1900" dirty="0"/>
                        <a:t>18</a:t>
                      </a:r>
                    </a:p>
                  </a:txBody>
                  <a:tcPr anchor="ctr"/>
                </a:tc>
                <a:tc>
                  <a:txBody>
                    <a:bodyPr/>
                    <a:lstStyle/>
                    <a:p>
                      <a:pPr algn="ctr"/>
                      <a:r>
                        <a:rPr lang="en-PH" sz="1900" dirty="0"/>
                        <a:t>8</a:t>
                      </a:r>
                    </a:p>
                  </a:txBody>
                  <a:tcPr anchor="ctr"/>
                </a:tc>
                <a:extLst>
                  <a:ext uri="{0D108BD9-81ED-4DB2-BD59-A6C34878D82A}">
                    <a16:rowId xmlns:a16="http://schemas.microsoft.com/office/drawing/2014/main" val="380457343"/>
                  </a:ext>
                </a:extLst>
              </a:tr>
              <a:tr h="677819">
                <a:tc>
                  <a:txBody>
                    <a:bodyPr/>
                    <a:lstStyle/>
                    <a:p>
                      <a:pPr algn="ctr"/>
                      <a:r>
                        <a:rPr lang="en-PH" sz="1900" dirty="0"/>
                        <a:t>…</a:t>
                      </a:r>
                    </a:p>
                  </a:txBody>
                  <a:tcPr anchor="ctr"/>
                </a:tc>
                <a:tc>
                  <a:txBody>
                    <a:bodyPr/>
                    <a:lstStyle/>
                    <a:p>
                      <a:pPr algn="ctr"/>
                      <a:r>
                        <a:rPr lang="en-PH" sz="1900" dirty="0"/>
                        <a:t>…</a:t>
                      </a:r>
                    </a:p>
                  </a:txBody>
                  <a:tcPr anchor="ctr"/>
                </a:tc>
                <a:tc>
                  <a:txBody>
                    <a:bodyPr/>
                    <a:lstStyle/>
                    <a:p>
                      <a:pPr algn="ctr"/>
                      <a:r>
                        <a:rPr lang="en-PH" sz="1900" dirty="0"/>
                        <a:t>…</a:t>
                      </a:r>
                    </a:p>
                  </a:txBody>
                  <a:tcPr anchor="ctr"/>
                </a:tc>
                <a:extLst>
                  <a:ext uri="{0D108BD9-81ED-4DB2-BD59-A6C34878D82A}">
                    <a16:rowId xmlns:a16="http://schemas.microsoft.com/office/drawing/2014/main" val="3650149795"/>
                  </a:ext>
                </a:extLst>
              </a:tr>
            </a:tbl>
          </a:graphicData>
        </a:graphic>
      </p:graphicFrame>
      <p:sp>
        <p:nvSpPr>
          <p:cNvPr id="3" name="Title 1">
            <a:extLst>
              <a:ext uri="{FF2B5EF4-FFF2-40B4-BE49-F238E27FC236}">
                <a16:creationId xmlns:a16="http://schemas.microsoft.com/office/drawing/2014/main" id="{1C3F2DC3-06C5-3839-F509-4156ED095739}"/>
              </a:ext>
            </a:extLst>
          </p:cNvPr>
          <p:cNvSpPr txBox="1">
            <a:spLocks/>
          </p:cNvSpPr>
          <p:nvPr/>
        </p:nvSpPr>
        <p:spPr>
          <a:xfrm>
            <a:off x="1216362" y="1594025"/>
            <a:ext cx="3460525" cy="387176"/>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PH" sz="2500" dirty="0">
                <a:solidFill>
                  <a:srgbClr val="002060"/>
                </a:solidFill>
              </a:rPr>
              <a:t>My Daily Expenses Data</a:t>
            </a:r>
          </a:p>
        </p:txBody>
      </p:sp>
      <p:graphicFrame>
        <p:nvGraphicFramePr>
          <p:cNvPr id="7" name="Chart 6">
            <a:extLst>
              <a:ext uri="{FF2B5EF4-FFF2-40B4-BE49-F238E27FC236}">
                <a16:creationId xmlns:a16="http://schemas.microsoft.com/office/drawing/2014/main" id="{4B1CE3DE-C77A-3579-BCEE-9869B2DF8E03}"/>
              </a:ext>
            </a:extLst>
          </p:cNvPr>
          <p:cNvGraphicFramePr/>
          <p:nvPr>
            <p:extLst>
              <p:ext uri="{D42A27DB-BD31-4B8C-83A1-F6EECF244321}">
                <p14:modId xmlns:p14="http://schemas.microsoft.com/office/powerpoint/2010/main" val="1346979429"/>
              </p:ext>
            </p:extLst>
          </p:nvPr>
        </p:nvGraphicFramePr>
        <p:xfrm>
          <a:off x="5530851" y="1422400"/>
          <a:ext cx="6083299" cy="4789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489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solidFill>
                  <a:schemeClr val="tx1">
                    <a:lumMod val="50000"/>
                    <a:lumOff val="50000"/>
                  </a:schemeClr>
                </a:solidFill>
              </a:rPr>
              <a:t>Difference between Data and Information</a:t>
            </a:r>
          </a:p>
          <a:p>
            <a:pPr marL="685800" indent="-685800" algn="l">
              <a:buFont typeface="Wingdings" pitchFamily="2" charset="2"/>
              <a:buChar char="Ø"/>
            </a:pPr>
            <a:r>
              <a:rPr lang="en-US" sz="4000" b="1" dirty="0"/>
              <a:t>Introducing the Database</a:t>
            </a:r>
          </a:p>
          <a:p>
            <a:pPr marL="685800" indent="-685800" algn="l">
              <a:buFont typeface="Wingdings" pitchFamily="2" charset="2"/>
              <a:buChar char="Ø"/>
            </a:pPr>
            <a:r>
              <a:rPr lang="en-US" sz="4000" b="1" dirty="0"/>
              <a:t>Types of Database</a:t>
            </a:r>
          </a:p>
          <a:p>
            <a:pPr marL="685800" indent="-685800" algn="l">
              <a:buFont typeface="Wingdings" pitchFamily="2" charset="2"/>
              <a:buChar char="Ø"/>
            </a:pPr>
            <a:r>
              <a:rPr lang="en-US" sz="4000" b="1" dirty="0">
                <a:solidFill>
                  <a:schemeClr val="tx1">
                    <a:lumMod val="50000"/>
                    <a:lumOff val="50000"/>
                  </a:schemeClr>
                </a:solidFill>
              </a:rPr>
              <a:t>Components of a Database</a:t>
            </a:r>
          </a:p>
          <a:p>
            <a:pPr marL="685800" indent="-685800" algn="l">
              <a:buFont typeface="Wingdings" pitchFamily="2" charset="2"/>
              <a:buChar char="Ø"/>
            </a:pPr>
            <a:r>
              <a:rPr lang="en-US" sz="4000" b="1" dirty="0">
                <a:solidFill>
                  <a:schemeClr val="tx1">
                    <a:lumMod val="50000"/>
                    <a:lumOff val="50000"/>
                  </a:schemeClr>
                </a:solidFill>
              </a:rPr>
              <a:t>DBMS</a:t>
            </a:r>
          </a:p>
          <a:p>
            <a:pPr marL="685800" indent="-685800" algn="l">
              <a:buFont typeface="Wingdings" pitchFamily="2" charset="2"/>
              <a:buChar char="Ø"/>
            </a:pPr>
            <a:r>
              <a:rPr lang="en-US" sz="4000" b="1" dirty="0">
                <a:solidFill>
                  <a:schemeClr val="tx1">
                    <a:lumMod val="50000"/>
                    <a:lumOff val="50000"/>
                  </a:schemeClr>
                </a:solidFill>
              </a:rPr>
              <a:t>Database Architecture</a:t>
            </a:r>
          </a:p>
          <a:p>
            <a:pPr marL="685800" indent="-685800" algn="l">
              <a:buFont typeface="Wingdings" pitchFamily="2" charset="2"/>
              <a:buChar char="Ø"/>
            </a:pPr>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63627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What is a Database?</a:t>
            </a:r>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a:xfrm>
            <a:off x="838200" y="2151932"/>
            <a:ext cx="6401696" cy="4351338"/>
          </a:xfrm>
        </p:spPr>
        <p:txBody>
          <a:bodyPr>
            <a:noAutofit/>
          </a:bodyPr>
          <a:lstStyle/>
          <a:p>
            <a:pPr>
              <a:buFont typeface="Wingdings" panose="05000000000000000000" pitchFamily="2" charset="2"/>
              <a:buChar char="§"/>
            </a:pPr>
            <a:r>
              <a:rPr lang="en-US" sz="2900" dirty="0"/>
              <a:t>A database is a structured </a:t>
            </a:r>
            <a:r>
              <a:rPr lang="en-US" sz="2900" b="1" dirty="0">
                <a:solidFill>
                  <a:srgbClr val="002060"/>
                </a:solidFill>
              </a:rPr>
              <a:t>collection of data</a:t>
            </a:r>
            <a:r>
              <a:rPr lang="en-US" sz="2900" dirty="0"/>
              <a:t> that is organized in a way to facilitate efficient storage, retrieval, and management of information.</a:t>
            </a:r>
          </a:p>
          <a:p>
            <a:pPr>
              <a:buFont typeface="Wingdings" panose="05000000000000000000" pitchFamily="2" charset="2"/>
              <a:buChar char="§"/>
            </a:pPr>
            <a:endParaRPr lang="en-US" sz="2900" dirty="0"/>
          </a:p>
          <a:p>
            <a:pPr>
              <a:buFont typeface="Wingdings" panose="05000000000000000000" pitchFamily="2" charset="2"/>
              <a:buChar char="§"/>
            </a:pPr>
            <a:r>
              <a:rPr lang="en-US" sz="2900" dirty="0"/>
              <a:t>It serves as a </a:t>
            </a:r>
            <a:r>
              <a:rPr lang="en-US" sz="2900" b="1" dirty="0">
                <a:solidFill>
                  <a:srgbClr val="002060"/>
                </a:solidFill>
              </a:rPr>
              <a:t>centralized and organized repository </a:t>
            </a:r>
            <a:r>
              <a:rPr lang="en-US" sz="2900" dirty="0"/>
              <a:t>for storing and managing data, making it easier to access, update, and analyze information.</a:t>
            </a:r>
          </a:p>
          <a:p>
            <a:pPr marL="0" indent="0">
              <a:buNone/>
            </a:pPr>
            <a:br>
              <a:rPr lang="en-US" sz="2900" dirty="0"/>
            </a:br>
            <a:endParaRPr lang="en-PH" sz="2900" dirty="0"/>
          </a:p>
        </p:txBody>
      </p:sp>
      <p:pic>
        <p:nvPicPr>
          <p:cNvPr id="5" name="Picture 4" descr="A blue circular object with red dots&#10;&#10;Description automatically generated">
            <a:extLst>
              <a:ext uri="{FF2B5EF4-FFF2-40B4-BE49-F238E27FC236}">
                <a16:creationId xmlns:a16="http://schemas.microsoft.com/office/drawing/2014/main" id="{68E71E2F-FDC8-1AEE-39F2-7489CA47F8FA}"/>
              </a:ext>
            </a:extLst>
          </p:cNvPr>
          <p:cNvPicPr>
            <a:picLocks noChangeAspect="1"/>
          </p:cNvPicPr>
          <p:nvPr/>
        </p:nvPicPr>
        <p:blipFill>
          <a:blip r:embed="rId2"/>
          <a:stretch>
            <a:fillRect/>
          </a:stretch>
        </p:blipFill>
        <p:spPr>
          <a:xfrm>
            <a:off x="7391848" y="1975821"/>
            <a:ext cx="3810000" cy="3810000"/>
          </a:xfrm>
          <a:prstGeom prst="rect">
            <a:avLst/>
          </a:prstGeom>
        </p:spPr>
      </p:pic>
    </p:spTree>
    <p:extLst>
      <p:ext uri="{BB962C8B-B14F-4D97-AF65-F5344CB8AC3E}">
        <p14:creationId xmlns:p14="http://schemas.microsoft.com/office/powerpoint/2010/main" val="422965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Real World Example</a:t>
            </a:r>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a:xfrm>
            <a:off x="838200" y="2151932"/>
            <a:ext cx="4908550" cy="4351338"/>
          </a:xfrm>
        </p:spPr>
        <p:txBody>
          <a:bodyPr>
            <a:noAutofit/>
          </a:bodyPr>
          <a:lstStyle/>
          <a:p>
            <a:pPr marL="0" indent="0">
              <a:buNone/>
            </a:pPr>
            <a:r>
              <a:rPr lang="en-US" dirty="0"/>
              <a:t>Let us also consider Facebook. It needs to </a:t>
            </a:r>
            <a:r>
              <a:rPr lang="en-US" b="1" dirty="0"/>
              <a:t>store</a:t>
            </a:r>
            <a:r>
              <a:rPr lang="en-US" dirty="0"/>
              <a:t>, </a:t>
            </a:r>
            <a:r>
              <a:rPr lang="en-US" b="1" dirty="0"/>
              <a:t>manipulate</a:t>
            </a:r>
            <a:r>
              <a:rPr lang="en-US" dirty="0"/>
              <a:t>, and</a:t>
            </a:r>
            <a:br>
              <a:rPr lang="en-US" dirty="0"/>
            </a:br>
            <a:r>
              <a:rPr lang="en-US" b="1" dirty="0"/>
              <a:t>present</a:t>
            </a:r>
            <a:r>
              <a:rPr lang="en-US" dirty="0"/>
              <a:t> data related to members, their friends, member activities,</a:t>
            </a:r>
            <a:br>
              <a:rPr lang="en-US" dirty="0"/>
            </a:br>
            <a:r>
              <a:rPr lang="en-US" dirty="0"/>
              <a:t>messages, advertisements, and a lot more.</a:t>
            </a:r>
            <a:br>
              <a:rPr lang="en-US" dirty="0"/>
            </a:br>
            <a:endParaRPr lang="en-US" dirty="0"/>
          </a:p>
          <a:p>
            <a:pPr marL="0" indent="0">
              <a:buNone/>
            </a:pPr>
            <a:r>
              <a:rPr lang="en-US" dirty="0"/>
              <a:t>Their database are housed in a building called a </a:t>
            </a:r>
            <a:r>
              <a:rPr lang="en-US" b="1" dirty="0">
                <a:solidFill>
                  <a:srgbClr val="002060"/>
                </a:solidFill>
              </a:rPr>
              <a:t>data center</a:t>
            </a:r>
            <a:endParaRPr lang="en-PH" b="1" dirty="0">
              <a:solidFill>
                <a:srgbClr val="002060"/>
              </a:solidFill>
            </a:endParaRPr>
          </a:p>
        </p:txBody>
      </p:sp>
      <p:pic>
        <p:nvPicPr>
          <p:cNvPr id="8" name="Picture 7" descr="A room with rows of computer servers&#10;&#10;Description automatically generated">
            <a:extLst>
              <a:ext uri="{FF2B5EF4-FFF2-40B4-BE49-F238E27FC236}">
                <a16:creationId xmlns:a16="http://schemas.microsoft.com/office/drawing/2014/main" id="{BAC9FFE0-6ED1-0480-0EAA-3429227E76D1}"/>
              </a:ext>
            </a:extLst>
          </p:cNvPr>
          <p:cNvPicPr>
            <a:picLocks noChangeAspect="1"/>
          </p:cNvPicPr>
          <p:nvPr/>
        </p:nvPicPr>
        <p:blipFill>
          <a:blip r:embed="rId2"/>
          <a:stretch>
            <a:fillRect/>
          </a:stretch>
        </p:blipFill>
        <p:spPr>
          <a:xfrm>
            <a:off x="6096000" y="2401134"/>
            <a:ext cx="5880154" cy="33106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33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Types of Database</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p:txBody>
          <a:bodyPr>
            <a:noAutofit/>
          </a:bodyPr>
          <a:lstStyle/>
          <a:p>
            <a:pPr marL="0" indent="0">
              <a:buNone/>
            </a:pPr>
            <a:r>
              <a:rPr lang="en-US" dirty="0"/>
              <a:t>Databases can be classified into various types based on their structure, functionality, and purpose. Each type serves specific needs. </a:t>
            </a:r>
          </a:p>
          <a:p>
            <a:pPr marL="0" indent="0">
              <a:buNone/>
            </a:pPr>
            <a:endParaRPr lang="en-US" sz="3000" dirty="0"/>
          </a:p>
          <a:p>
            <a:pPr marL="0" indent="0">
              <a:buNone/>
            </a:pPr>
            <a:r>
              <a:rPr lang="en-US" sz="3000" dirty="0"/>
              <a:t>Some of the most popular types include:</a:t>
            </a:r>
          </a:p>
          <a:p>
            <a:pPr>
              <a:buFont typeface="Wingdings" panose="05000000000000000000" pitchFamily="2" charset="2"/>
              <a:buChar char="§"/>
            </a:pPr>
            <a:r>
              <a:rPr lang="en-US" sz="3000" dirty="0"/>
              <a:t>Relational Database</a:t>
            </a:r>
          </a:p>
          <a:p>
            <a:pPr>
              <a:buFont typeface="Wingdings" panose="05000000000000000000" pitchFamily="2" charset="2"/>
              <a:buChar char="§"/>
            </a:pPr>
            <a:r>
              <a:rPr lang="en-US" sz="3000" dirty="0"/>
              <a:t>Non-relational Database (NoSQL Database)</a:t>
            </a:r>
          </a:p>
          <a:p>
            <a:pPr>
              <a:buFont typeface="Wingdings" panose="05000000000000000000" pitchFamily="2" charset="2"/>
              <a:buChar char="§"/>
            </a:pPr>
            <a:r>
              <a:rPr lang="en-PH" sz="3000" dirty="0"/>
              <a:t>Cloud Databases</a:t>
            </a:r>
          </a:p>
        </p:txBody>
      </p:sp>
    </p:spTree>
    <p:extLst>
      <p:ext uri="{BB962C8B-B14F-4D97-AF65-F5344CB8AC3E}">
        <p14:creationId xmlns:p14="http://schemas.microsoft.com/office/powerpoint/2010/main" val="369683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Relational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p:txBody>
          <a:bodyPr>
            <a:noAutofit/>
          </a:bodyPr>
          <a:lstStyle/>
          <a:p>
            <a:pPr marL="0" indent="0">
              <a:buNone/>
            </a:pPr>
            <a:r>
              <a:rPr lang="en-US" sz="3000" dirty="0"/>
              <a:t>Organizes data into</a:t>
            </a:r>
            <a:r>
              <a:rPr lang="en-US" sz="3000" b="1" dirty="0">
                <a:solidFill>
                  <a:srgbClr val="002060"/>
                </a:solidFill>
              </a:rPr>
              <a:t> tables (rows and columns) </a:t>
            </a:r>
            <a:r>
              <a:rPr lang="en-US" sz="3000" dirty="0"/>
              <a:t>with predefined relationships between them.</a:t>
            </a:r>
          </a:p>
          <a:p>
            <a:pPr>
              <a:buFont typeface="Wingdings" panose="05000000000000000000" pitchFamily="2" charset="2"/>
              <a:buChar char="§"/>
            </a:pPr>
            <a:endParaRPr lang="en-US" sz="3000" dirty="0"/>
          </a:p>
          <a:p>
            <a:pPr marL="0" indent="0">
              <a:buNone/>
            </a:pPr>
            <a:r>
              <a:rPr lang="en-US" sz="3000" b="1" dirty="0"/>
              <a:t>Key Features</a:t>
            </a:r>
            <a:endParaRPr lang="en-US" sz="3000" dirty="0"/>
          </a:p>
          <a:p>
            <a:pPr>
              <a:buFont typeface="Wingdings" panose="05000000000000000000" pitchFamily="2" charset="2"/>
              <a:buChar char="§"/>
            </a:pPr>
            <a:r>
              <a:rPr lang="en-US" sz="3000" dirty="0"/>
              <a:t>Uses SQL for querying.</a:t>
            </a:r>
          </a:p>
          <a:p>
            <a:pPr>
              <a:buFont typeface="Wingdings" panose="05000000000000000000" pitchFamily="2" charset="2"/>
              <a:buChar char="§"/>
            </a:pPr>
            <a:r>
              <a:rPr lang="en-US" sz="3000" dirty="0"/>
              <a:t>Enforces data integrity through constraints (e.g., primary and foreign keys).</a:t>
            </a:r>
          </a:p>
          <a:p>
            <a:pPr marL="0" indent="0">
              <a:buNone/>
            </a:pPr>
            <a:br>
              <a:rPr lang="en-US" sz="3000" dirty="0"/>
            </a:br>
            <a:endParaRPr lang="en-PH" sz="3000" dirty="0"/>
          </a:p>
        </p:txBody>
      </p:sp>
    </p:spTree>
    <p:extLst>
      <p:ext uri="{BB962C8B-B14F-4D97-AF65-F5344CB8AC3E}">
        <p14:creationId xmlns:p14="http://schemas.microsoft.com/office/powerpoint/2010/main" val="119700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Relational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a:xfrm>
            <a:off x="838200" y="2286869"/>
            <a:ext cx="4562139" cy="4351338"/>
          </a:xfrm>
        </p:spPr>
        <p:txBody>
          <a:bodyPr>
            <a:noAutofit/>
          </a:bodyPr>
          <a:lstStyle/>
          <a:p>
            <a:pPr marL="0" indent="0">
              <a:buNone/>
            </a:pPr>
            <a:r>
              <a:rPr lang="en-US" sz="3000" dirty="0"/>
              <a:t>Examples include:</a:t>
            </a:r>
          </a:p>
          <a:p>
            <a:pPr marL="0" indent="0">
              <a:buNone/>
            </a:pPr>
            <a:endParaRPr lang="en-US" sz="3000" dirty="0"/>
          </a:p>
          <a:p>
            <a:pPr>
              <a:buFont typeface="Wingdings" panose="05000000000000000000" pitchFamily="2" charset="2"/>
              <a:buChar char="§"/>
            </a:pPr>
            <a:r>
              <a:rPr lang="en-US" sz="3000" dirty="0"/>
              <a:t>MySQL</a:t>
            </a:r>
          </a:p>
          <a:p>
            <a:pPr>
              <a:buFont typeface="Wingdings" panose="05000000000000000000" pitchFamily="2" charset="2"/>
              <a:buChar char="§"/>
            </a:pPr>
            <a:r>
              <a:rPr lang="en-US" sz="3000" dirty="0"/>
              <a:t>PostgreSQL</a:t>
            </a:r>
          </a:p>
          <a:p>
            <a:pPr>
              <a:buFont typeface="Wingdings" panose="05000000000000000000" pitchFamily="2" charset="2"/>
              <a:buChar char="§"/>
            </a:pPr>
            <a:r>
              <a:rPr lang="en-US" sz="3000" dirty="0"/>
              <a:t>Oracle Database</a:t>
            </a:r>
          </a:p>
          <a:p>
            <a:pPr>
              <a:buFont typeface="Wingdings" panose="05000000000000000000" pitchFamily="2" charset="2"/>
              <a:buChar char="§"/>
            </a:pPr>
            <a:r>
              <a:rPr lang="en-US" sz="3000" dirty="0"/>
              <a:t>Microsoft SQL Server</a:t>
            </a:r>
            <a:endParaRPr lang="en-PH" sz="3000" dirty="0"/>
          </a:p>
        </p:txBody>
      </p:sp>
      <p:pic>
        <p:nvPicPr>
          <p:cNvPr id="5" name="Picture 4" descr="A blue elephant with white outline&#10;&#10;Description automatically generated">
            <a:extLst>
              <a:ext uri="{FF2B5EF4-FFF2-40B4-BE49-F238E27FC236}">
                <a16:creationId xmlns:a16="http://schemas.microsoft.com/office/drawing/2014/main" id="{112D742A-9BC2-D314-D193-BDCF17ABF7EE}"/>
              </a:ext>
            </a:extLst>
          </p:cNvPr>
          <p:cNvPicPr>
            <a:picLocks noChangeAspect="1"/>
          </p:cNvPicPr>
          <p:nvPr/>
        </p:nvPicPr>
        <p:blipFill>
          <a:blip r:embed="rId2"/>
          <a:stretch>
            <a:fillRect/>
          </a:stretch>
        </p:blipFill>
        <p:spPr>
          <a:xfrm>
            <a:off x="6597314" y="1750871"/>
            <a:ext cx="2105025" cy="2171700"/>
          </a:xfrm>
          <a:prstGeom prst="rect">
            <a:avLst/>
          </a:prstGeom>
        </p:spPr>
      </p:pic>
      <p:pic>
        <p:nvPicPr>
          <p:cNvPr id="7" name="Picture 6" descr="A red circle with white lines&#10;&#10;Description automatically generated">
            <a:extLst>
              <a:ext uri="{FF2B5EF4-FFF2-40B4-BE49-F238E27FC236}">
                <a16:creationId xmlns:a16="http://schemas.microsoft.com/office/drawing/2014/main" id="{09B60FB4-749C-38EB-B21A-8902ACA6D70B}"/>
              </a:ext>
            </a:extLst>
          </p:cNvPr>
          <p:cNvPicPr>
            <a:picLocks noChangeAspect="1"/>
          </p:cNvPicPr>
          <p:nvPr/>
        </p:nvPicPr>
        <p:blipFill>
          <a:blip r:embed="rId3"/>
          <a:stretch>
            <a:fillRect/>
          </a:stretch>
        </p:blipFill>
        <p:spPr>
          <a:xfrm>
            <a:off x="9452769" y="1813360"/>
            <a:ext cx="2047875" cy="2228850"/>
          </a:xfrm>
          <a:prstGeom prst="rect">
            <a:avLst/>
          </a:prstGeom>
        </p:spPr>
      </p:pic>
      <p:pic>
        <p:nvPicPr>
          <p:cNvPr id="9" name="Picture 8" descr="A close-up of a logo&#10;&#10;Description automatically generated">
            <a:extLst>
              <a:ext uri="{FF2B5EF4-FFF2-40B4-BE49-F238E27FC236}">
                <a16:creationId xmlns:a16="http://schemas.microsoft.com/office/drawing/2014/main" id="{4E9C5C83-CEB4-ECC5-E7A3-D0949E07E481}"/>
              </a:ext>
            </a:extLst>
          </p:cNvPr>
          <p:cNvPicPr>
            <a:picLocks noChangeAspect="1"/>
          </p:cNvPicPr>
          <p:nvPr/>
        </p:nvPicPr>
        <p:blipFill>
          <a:blip r:embed="rId4"/>
          <a:stretch>
            <a:fillRect/>
          </a:stretch>
        </p:blipFill>
        <p:spPr>
          <a:xfrm>
            <a:off x="5367042" y="4233938"/>
            <a:ext cx="3522958" cy="1040680"/>
          </a:xfrm>
          <a:prstGeom prst="rect">
            <a:avLst/>
          </a:prstGeom>
        </p:spPr>
      </p:pic>
      <p:pic>
        <p:nvPicPr>
          <p:cNvPr id="11" name="Picture 10" descr="A dolphin and text on a white background&#10;&#10;Description automatically generated">
            <a:extLst>
              <a:ext uri="{FF2B5EF4-FFF2-40B4-BE49-F238E27FC236}">
                <a16:creationId xmlns:a16="http://schemas.microsoft.com/office/drawing/2014/main" id="{7AA4C590-7388-8EC6-D6A3-BBE90254AB9E}"/>
              </a:ext>
            </a:extLst>
          </p:cNvPr>
          <p:cNvPicPr>
            <a:picLocks noChangeAspect="1"/>
          </p:cNvPicPr>
          <p:nvPr/>
        </p:nvPicPr>
        <p:blipFill>
          <a:blip r:embed="rId5"/>
          <a:stretch>
            <a:fillRect/>
          </a:stretch>
        </p:blipFill>
        <p:spPr>
          <a:xfrm>
            <a:off x="9060656" y="4359710"/>
            <a:ext cx="2971800" cy="1533525"/>
          </a:xfrm>
          <a:prstGeom prst="rect">
            <a:avLst/>
          </a:prstGeom>
        </p:spPr>
      </p:pic>
    </p:spTree>
    <p:extLst>
      <p:ext uri="{BB962C8B-B14F-4D97-AF65-F5344CB8AC3E}">
        <p14:creationId xmlns:p14="http://schemas.microsoft.com/office/powerpoint/2010/main" val="115655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NoSQL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p:txBody>
          <a:bodyPr>
            <a:noAutofit/>
          </a:bodyPr>
          <a:lstStyle/>
          <a:p>
            <a:pPr marL="0" indent="0">
              <a:buNone/>
            </a:pPr>
            <a:r>
              <a:rPr lang="en-US" dirty="0"/>
              <a:t>Organizes data in different formats. It can handle unstructured or schema-less data.</a:t>
            </a:r>
          </a:p>
          <a:p>
            <a:pPr marL="0" indent="0">
              <a:buNone/>
            </a:pPr>
            <a:endParaRPr lang="en-US" b="1" dirty="0"/>
          </a:p>
          <a:p>
            <a:pPr marL="0" indent="0">
              <a:buNone/>
            </a:pPr>
            <a:r>
              <a:rPr lang="en-US" b="1" dirty="0"/>
              <a:t>Key Features</a:t>
            </a:r>
          </a:p>
          <a:p>
            <a:pPr>
              <a:buFont typeface="Wingdings" panose="05000000000000000000" pitchFamily="2" charset="2"/>
              <a:buChar char="§"/>
            </a:pPr>
            <a:r>
              <a:rPr lang="en-US" dirty="0"/>
              <a:t>Can stores data as JSON, Key-Value pairs, Graphs</a:t>
            </a:r>
          </a:p>
          <a:p>
            <a:pPr>
              <a:buFont typeface="Wingdings" panose="05000000000000000000" pitchFamily="2" charset="2"/>
              <a:buChar char="§"/>
            </a:pPr>
            <a:r>
              <a:rPr lang="en-US" dirty="0"/>
              <a:t>Scalable for large, distributed systems</a:t>
            </a:r>
          </a:p>
          <a:p>
            <a:pPr marL="0" indent="0">
              <a:buNone/>
            </a:pPr>
            <a:br>
              <a:rPr lang="en-US" dirty="0"/>
            </a:br>
            <a:endParaRPr lang="en-PH" dirty="0"/>
          </a:p>
        </p:txBody>
      </p:sp>
    </p:spTree>
    <p:extLst>
      <p:ext uri="{BB962C8B-B14F-4D97-AF65-F5344CB8AC3E}">
        <p14:creationId xmlns:p14="http://schemas.microsoft.com/office/powerpoint/2010/main" val="12334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NoSQL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a:xfrm>
            <a:off x="838200" y="2286869"/>
            <a:ext cx="4562139" cy="4351338"/>
          </a:xfrm>
        </p:spPr>
        <p:txBody>
          <a:bodyPr>
            <a:noAutofit/>
          </a:bodyPr>
          <a:lstStyle/>
          <a:p>
            <a:pPr marL="0" indent="0">
              <a:buNone/>
            </a:pPr>
            <a:r>
              <a:rPr lang="en-US" sz="3000" dirty="0"/>
              <a:t>Examples include:</a:t>
            </a:r>
          </a:p>
          <a:p>
            <a:pPr marL="0" indent="0">
              <a:buNone/>
            </a:pPr>
            <a:endParaRPr lang="en-US" sz="3000" dirty="0"/>
          </a:p>
          <a:p>
            <a:pPr>
              <a:buFont typeface="Wingdings" panose="05000000000000000000" pitchFamily="2" charset="2"/>
              <a:buChar char="§"/>
            </a:pPr>
            <a:r>
              <a:rPr lang="en-US" sz="3000" dirty="0"/>
              <a:t>MongoDB</a:t>
            </a:r>
          </a:p>
          <a:p>
            <a:pPr>
              <a:buFont typeface="Wingdings" panose="05000000000000000000" pitchFamily="2" charset="2"/>
              <a:buChar char="§"/>
            </a:pPr>
            <a:r>
              <a:rPr lang="en-US" sz="3000" dirty="0"/>
              <a:t>Redis</a:t>
            </a:r>
          </a:p>
          <a:p>
            <a:pPr>
              <a:buFont typeface="Wingdings" panose="05000000000000000000" pitchFamily="2" charset="2"/>
              <a:buChar char="§"/>
            </a:pPr>
            <a:r>
              <a:rPr lang="en-US" sz="3000" dirty="0"/>
              <a:t>Cassandra</a:t>
            </a:r>
          </a:p>
          <a:p>
            <a:pPr>
              <a:buFont typeface="Wingdings" panose="05000000000000000000" pitchFamily="2" charset="2"/>
              <a:buChar char="§"/>
            </a:pPr>
            <a:r>
              <a:rPr lang="en-US" sz="3000" dirty="0"/>
              <a:t>Neo4j</a:t>
            </a:r>
            <a:endParaRPr lang="en-PH" sz="3000" dirty="0"/>
          </a:p>
        </p:txBody>
      </p:sp>
      <p:pic>
        <p:nvPicPr>
          <p:cNvPr id="6" name="Picture 5" descr="A black text on a white background&#10;&#10;Description automatically generated">
            <a:extLst>
              <a:ext uri="{FF2B5EF4-FFF2-40B4-BE49-F238E27FC236}">
                <a16:creationId xmlns:a16="http://schemas.microsoft.com/office/drawing/2014/main" id="{D143EA2D-4309-462F-89D1-3E4F27CEA235}"/>
              </a:ext>
            </a:extLst>
          </p:cNvPr>
          <p:cNvPicPr>
            <a:picLocks noChangeAspect="1"/>
          </p:cNvPicPr>
          <p:nvPr/>
        </p:nvPicPr>
        <p:blipFill>
          <a:blip r:embed="rId2"/>
          <a:stretch>
            <a:fillRect/>
          </a:stretch>
        </p:blipFill>
        <p:spPr>
          <a:xfrm>
            <a:off x="4826039" y="2544315"/>
            <a:ext cx="3162300" cy="1447800"/>
          </a:xfrm>
          <a:prstGeom prst="rect">
            <a:avLst/>
          </a:prstGeom>
        </p:spPr>
      </p:pic>
      <p:pic>
        <p:nvPicPr>
          <p:cNvPr id="10" name="Picture 9" descr="A red and grey logo&#10;&#10;Description automatically generated">
            <a:extLst>
              <a:ext uri="{FF2B5EF4-FFF2-40B4-BE49-F238E27FC236}">
                <a16:creationId xmlns:a16="http://schemas.microsoft.com/office/drawing/2014/main" id="{84B30CBD-1B82-D05D-3220-F728FCBF70FC}"/>
              </a:ext>
            </a:extLst>
          </p:cNvPr>
          <p:cNvPicPr>
            <a:picLocks noChangeAspect="1"/>
          </p:cNvPicPr>
          <p:nvPr/>
        </p:nvPicPr>
        <p:blipFill>
          <a:blip r:embed="rId3"/>
          <a:stretch>
            <a:fillRect/>
          </a:stretch>
        </p:blipFill>
        <p:spPr>
          <a:xfrm>
            <a:off x="4408527" y="4384498"/>
            <a:ext cx="3705225" cy="1238250"/>
          </a:xfrm>
          <a:prstGeom prst="rect">
            <a:avLst/>
          </a:prstGeom>
        </p:spPr>
      </p:pic>
      <p:pic>
        <p:nvPicPr>
          <p:cNvPr id="13" name="Picture 12" descr="A blue eye with black text&#10;&#10;Description automatically generated">
            <a:extLst>
              <a:ext uri="{FF2B5EF4-FFF2-40B4-BE49-F238E27FC236}">
                <a16:creationId xmlns:a16="http://schemas.microsoft.com/office/drawing/2014/main" id="{570DEB8F-6284-940D-DDF3-0A6541114553}"/>
              </a:ext>
            </a:extLst>
          </p:cNvPr>
          <p:cNvPicPr>
            <a:picLocks noChangeAspect="1"/>
          </p:cNvPicPr>
          <p:nvPr/>
        </p:nvPicPr>
        <p:blipFill>
          <a:blip r:embed="rId4"/>
          <a:stretch>
            <a:fillRect/>
          </a:stretch>
        </p:blipFill>
        <p:spPr>
          <a:xfrm>
            <a:off x="9097936" y="2120113"/>
            <a:ext cx="2609850" cy="1752600"/>
          </a:xfrm>
          <a:prstGeom prst="rect">
            <a:avLst/>
          </a:prstGeom>
        </p:spPr>
      </p:pic>
      <p:pic>
        <p:nvPicPr>
          <p:cNvPr id="15" name="Picture 14" descr="A black and white logo&#10;&#10;Description automatically generated">
            <a:extLst>
              <a:ext uri="{FF2B5EF4-FFF2-40B4-BE49-F238E27FC236}">
                <a16:creationId xmlns:a16="http://schemas.microsoft.com/office/drawing/2014/main" id="{319A866E-8AC3-6FCC-3CA8-4DBDF6165211}"/>
              </a:ext>
            </a:extLst>
          </p:cNvPr>
          <p:cNvPicPr>
            <a:picLocks noChangeAspect="1"/>
          </p:cNvPicPr>
          <p:nvPr/>
        </p:nvPicPr>
        <p:blipFill>
          <a:blip r:embed="rId5"/>
          <a:stretch>
            <a:fillRect/>
          </a:stretch>
        </p:blipFill>
        <p:spPr>
          <a:xfrm>
            <a:off x="8412845" y="4247010"/>
            <a:ext cx="3495675" cy="1304925"/>
          </a:xfrm>
          <a:prstGeom prst="rect">
            <a:avLst/>
          </a:prstGeom>
        </p:spPr>
      </p:pic>
    </p:spTree>
    <p:extLst>
      <p:ext uri="{BB962C8B-B14F-4D97-AF65-F5344CB8AC3E}">
        <p14:creationId xmlns:p14="http://schemas.microsoft.com/office/powerpoint/2010/main" val="8762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t>Data and Information</a:t>
            </a:r>
          </a:p>
          <a:p>
            <a:pPr marL="685800" indent="-685800" algn="l">
              <a:buFont typeface="Wingdings" pitchFamily="2" charset="2"/>
              <a:buChar char="Ø"/>
            </a:pPr>
            <a:r>
              <a:rPr lang="en-US" sz="4000" b="1" dirty="0">
                <a:solidFill>
                  <a:schemeClr val="tx1">
                    <a:lumMod val="50000"/>
                    <a:lumOff val="50000"/>
                  </a:schemeClr>
                </a:solidFill>
              </a:rPr>
              <a:t>Introducing the Database</a:t>
            </a:r>
          </a:p>
          <a:p>
            <a:pPr marL="685800" indent="-685800" algn="l">
              <a:buFont typeface="Wingdings" pitchFamily="2" charset="2"/>
              <a:buChar char="Ø"/>
            </a:pPr>
            <a:r>
              <a:rPr lang="en-US" sz="4000" b="1" dirty="0">
                <a:solidFill>
                  <a:schemeClr val="tx1">
                    <a:lumMod val="50000"/>
                    <a:lumOff val="50000"/>
                  </a:schemeClr>
                </a:solidFill>
              </a:rPr>
              <a:t>Types of Database</a:t>
            </a:r>
          </a:p>
          <a:p>
            <a:pPr marL="685800" indent="-685800" algn="l">
              <a:buFont typeface="Wingdings" pitchFamily="2" charset="2"/>
              <a:buChar char="Ø"/>
            </a:pPr>
            <a:r>
              <a:rPr lang="en-US" sz="4000" b="1" dirty="0">
                <a:solidFill>
                  <a:schemeClr val="tx1">
                    <a:lumMod val="50000"/>
                    <a:lumOff val="50000"/>
                  </a:schemeClr>
                </a:solidFill>
              </a:rPr>
              <a:t>Components of a Database</a:t>
            </a:r>
          </a:p>
          <a:p>
            <a:pPr marL="685800" indent="-685800" algn="l">
              <a:buFont typeface="Wingdings" pitchFamily="2" charset="2"/>
              <a:buChar char="Ø"/>
            </a:pPr>
            <a:r>
              <a:rPr lang="en-US" sz="4000" b="1" dirty="0">
                <a:solidFill>
                  <a:schemeClr val="tx1">
                    <a:lumMod val="50000"/>
                    <a:lumOff val="50000"/>
                  </a:schemeClr>
                </a:solidFill>
              </a:rPr>
              <a:t>DBMS</a:t>
            </a:r>
          </a:p>
          <a:p>
            <a:pPr marL="685800" indent="-685800" algn="l">
              <a:buFont typeface="Wingdings" pitchFamily="2" charset="2"/>
              <a:buChar char="Ø"/>
            </a:pPr>
            <a:r>
              <a:rPr lang="en-US" sz="4000" b="1" dirty="0">
                <a:solidFill>
                  <a:schemeClr val="tx1">
                    <a:lumMod val="50000"/>
                    <a:lumOff val="50000"/>
                  </a:schemeClr>
                </a:solidFill>
              </a:rPr>
              <a:t>Database Architecture</a:t>
            </a:r>
          </a:p>
          <a:p>
            <a:pPr marL="685800" indent="-685800" algn="l">
              <a:buFont typeface="Wingdings" pitchFamily="2" charset="2"/>
              <a:buChar char="Ø"/>
            </a:pPr>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Cloud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p:txBody>
          <a:bodyPr>
            <a:noAutofit/>
          </a:bodyPr>
          <a:lstStyle/>
          <a:p>
            <a:pPr marL="0" indent="0">
              <a:buNone/>
            </a:pPr>
            <a:r>
              <a:rPr lang="en-US" dirty="0"/>
              <a:t>Databases are hosted and managed in the cloud.</a:t>
            </a:r>
          </a:p>
          <a:p>
            <a:pPr marL="0" indent="0">
              <a:buNone/>
            </a:pPr>
            <a:endParaRPr lang="en-US" b="1" dirty="0"/>
          </a:p>
          <a:p>
            <a:pPr marL="0" indent="0">
              <a:buNone/>
            </a:pPr>
            <a:r>
              <a:rPr lang="en-US" b="1" dirty="0"/>
              <a:t>Key Features</a:t>
            </a:r>
          </a:p>
          <a:p>
            <a:pPr>
              <a:buFont typeface="Wingdings" panose="05000000000000000000" pitchFamily="2" charset="2"/>
              <a:buChar char="§"/>
            </a:pPr>
            <a:r>
              <a:rPr lang="en-US" dirty="0"/>
              <a:t>Scalability on-demand</a:t>
            </a:r>
          </a:p>
          <a:p>
            <a:pPr>
              <a:buFont typeface="Wingdings" panose="05000000000000000000" pitchFamily="2" charset="2"/>
              <a:buChar char="§"/>
            </a:pPr>
            <a:r>
              <a:rPr lang="en-US" dirty="0"/>
              <a:t>Very large storage capacity but at a cost</a:t>
            </a:r>
          </a:p>
          <a:p>
            <a:pPr marL="0" indent="0">
              <a:buNone/>
            </a:pPr>
            <a:br>
              <a:rPr lang="en-US" dirty="0"/>
            </a:br>
            <a:endParaRPr lang="en-PH" dirty="0"/>
          </a:p>
        </p:txBody>
      </p:sp>
    </p:spTree>
    <p:extLst>
      <p:ext uri="{BB962C8B-B14F-4D97-AF65-F5344CB8AC3E}">
        <p14:creationId xmlns:p14="http://schemas.microsoft.com/office/powerpoint/2010/main" val="87552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7BF-D1FF-4D8B-2014-2D9BF2558CF8}"/>
              </a:ext>
            </a:extLst>
          </p:cNvPr>
          <p:cNvSpPr>
            <a:spLocks noGrp="1"/>
          </p:cNvSpPr>
          <p:nvPr>
            <p:ph type="title"/>
          </p:nvPr>
        </p:nvSpPr>
        <p:spPr/>
        <p:txBody>
          <a:bodyPr/>
          <a:lstStyle/>
          <a:p>
            <a:r>
              <a:rPr lang="en-PH" dirty="0">
                <a:solidFill>
                  <a:srgbClr val="002060"/>
                </a:solidFill>
              </a:rPr>
              <a:t>Cloud Databases</a:t>
            </a:r>
          </a:p>
        </p:txBody>
      </p:sp>
      <p:sp>
        <p:nvSpPr>
          <p:cNvPr id="3" name="Content Placeholder 2">
            <a:extLst>
              <a:ext uri="{FF2B5EF4-FFF2-40B4-BE49-F238E27FC236}">
                <a16:creationId xmlns:a16="http://schemas.microsoft.com/office/drawing/2014/main" id="{2AF5F2B7-BE56-5378-C66B-9FAB8EE6E757}"/>
              </a:ext>
            </a:extLst>
          </p:cNvPr>
          <p:cNvSpPr>
            <a:spLocks noGrp="1"/>
          </p:cNvSpPr>
          <p:nvPr>
            <p:ph idx="1"/>
          </p:nvPr>
        </p:nvSpPr>
        <p:spPr>
          <a:xfrm>
            <a:off x="838200" y="2286869"/>
            <a:ext cx="4562139" cy="4351338"/>
          </a:xfrm>
        </p:spPr>
        <p:txBody>
          <a:bodyPr>
            <a:noAutofit/>
          </a:bodyPr>
          <a:lstStyle/>
          <a:p>
            <a:pPr marL="0" indent="0">
              <a:buNone/>
            </a:pPr>
            <a:r>
              <a:rPr lang="en-US" sz="3000" dirty="0"/>
              <a:t>Examples include:</a:t>
            </a:r>
          </a:p>
          <a:p>
            <a:pPr marL="0" indent="0">
              <a:buNone/>
            </a:pPr>
            <a:endParaRPr lang="en-US" sz="3000" dirty="0"/>
          </a:p>
          <a:p>
            <a:pPr>
              <a:buFont typeface="Wingdings" panose="05000000000000000000" pitchFamily="2" charset="2"/>
              <a:buChar char="§"/>
            </a:pPr>
            <a:r>
              <a:rPr lang="en-US" sz="3000" dirty="0"/>
              <a:t>Amazon AWS</a:t>
            </a:r>
          </a:p>
          <a:p>
            <a:pPr>
              <a:buFont typeface="Wingdings" panose="05000000000000000000" pitchFamily="2" charset="2"/>
              <a:buChar char="§"/>
            </a:pPr>
            <a:r>
              <a:rPr lang="en-US" sz="3000" dirty="0"/>
              <a:t>Google Cloud </a:t>
            </a:r>
            <a:r>
              <a:rPr lang="en-US" sz="3000" dirty="0" err="1"/>
              <a:t>Firestore</a:t>
            </a:r>
            <a:endParaRPr lang="en-US" sz="3000" dirty="0"/>
          </a:p>
          <a:p>
            <a:pPr>
              <a:buFont typeface="Wingdings" panose="05000000000000000000" pitchFamily="2" charset="2"/>
              <a:buChar char="§"/>
            </a:pPr>
            <a:r>
              <a:rPr lang="en-US" sz="3000" dirty="0"/>
              <a:t>Microsoft Azure SQL Database</a:t>
            </a:r>
          </a:p>
          <a:p>
            <a:pPr>
              <a:buFont typeface="Wingdings" panose="05000000000000000000" pitchFamily="2" charset="2"/>
              <a:buChar char="§"/>
            </a:pPr>
            <a:endParaRPr lang="en-PH" sz="3000" dirty="0"/>
          </a:p>
        </p:txBody>
      </p:sp>
      <p:pic>
        <p:nvPicPr>
          <p:cNvPr id="5" name="Picture 4" descr="A close-up of a logo&#10;&#10;Description automatically generated">
            <a:extLst>
              <a:ext uri="{FF2B5EF4-FFF2-40B4-BE49-F238E27FC236}">
                <a16:creationId xmlns:a16="http://schemas.microsoft.com/office/drawing/2014/main" id="{53F75117-77DB-32A8-DEC9-A0BF56245E6F}"/>
              </a:ext>
            </a:extLst>
          </p:cNvPr>
          <p:cNvPicPr>
            <a:picLocks noChangeAspect="1"/>
          </p:cNvPicPr>
          <p:nvPr/>
        </p:nvPicPr>
        <p:blipFill>
          <a:blip r:embed="rId2"/>
          <a:stretch>
            <a:fillRect/>
          </a:stretch>
        </p:blipFill>
        <p:spPr>
          <a:xfrm>
            <a:off x="7860807" y="1821327"/>
            <a:ext cx="3905250" cy="1171575"/>
          </a:xfrm>
          <a:prstGeom prst="rect">
            <a:avLst/>
          </a:prstGeom>
        </p:spPr>
      </p:pic>
      <p:pic>
        <p:nvPicPr>
          <p:cNvPr id="8" name="Picture 7" descr="A logo with a smile&#10;&#10;Description automatically generated">
            <a:extLst>
              <a:ext uri="{FF2B5EF4-FFF2-40B4-BE49-F238E27FC236}">
                <a16:creationId xmlns:a16="http://schemas.microsoft.com/office/drawing/2014/main" id="{2E6BA0C7-61AF-B2E8-4552-A221BBAB6537}"/>
              </a:ext>
            </a:extLst>
          </p:cNvPr>
          <p:cNvPicPr>
            <a:picLocks noChangeAspect="1"/>
          </p:cNvPicPr>
          <p:nvPr/>
        </p:nvPicPr>
        <p:blipFill>
          <a:blip r:embed="rId3"/>
          <a:stretch>
            <a:fillRect/>
          </a:stretch>
        </p:blipFill>
        <p:spPr>
          <a:xfrm>
            <a:off x="6198328" y="3633863"/>
            <a:ext cx="2762250" cy="1657350"/>
          </a:xfrm>
          <a:prstGeom prst="rect">
            <a:avLst/>
          </a:prstGeom>
        </p:spPr>
      </p:pic>
      <p:pic>
        <p:nvPicPr>
          <p:cNvPr id="11" name="Picture 10" descr="A blue logo with a triangle&#10;&#10;Description automatically generated">
            <a:extLst>
              <a:ext uri="{FF2B5EF4-FFF2-40B4-BE49-F238E27FC236}">
                <a16:creationId xmlns:a16="http://schemas.microsoft.com/office/drawing/2014/main" id="{E6E8E98D-97DC-9EE1-84B4-B533D51DE7DB}"/>
              </a:ext>
            </a:extLst>
          </p:cNvPr>
          <p:cNvPicPr>
            <a:picLocks noChangeAspect="1"/>
          </p:cNvPicPr>
          <p:nvPr/>
        </p:nvPicPr>
        <p:blipFill>
          <a:blip r:embed="rId4"/>
          <a:stretch>
            <a:fillRect/>
          </a:stretch>
        </p:blipFill>
        <p:spPr>
          <a:xfrm>
            <a:off x="9371354" y="4115898"/>
            <a:ext cx="2143125" cy="2143125"/>
          </a:xfrm>
          <a:prstGeom prst="rect">
            <a:avLst/>
          </a:prstGeom>
        </p:spPr>
      </p:pic>
    </p:spTree>
    <p:extLst>
      <p:ext uri="{BB962C8B-B14F-4D97-AF65-F5344CB8AC3E}">
        <p14:creationId xmlns:p14="http://schemas.microsoft.com/office/powerpoint/2010/main" val="25156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solidFill>
                  <a:schemeClr val="tx1">
                    <a:lumMod val="50000"/>
                    <a:lumOff val="50000"/>
                  </a:schemeClr>
                </a:solidFill>
              </a:rPr>
              <a:t>Difference between Data and Information</a:t>
            </a:r>
          </a:p>
          <a:p>
            <a:pPr marL="685800" indent="-685800" algn="l">
              <a:buFont typeface="Wingdings" pitchFamily="2" charset="2"/>
              <a:buChar char="Ø"/>
            </a:pPr>
            <a:r>
              <a:rPr lang="en-US" sz="4000" b="1" dirty="0">
                <a:solidFill>
                  <a:schemeClr val="tx1">
                    <a:lumMod val="50000"/>
                    <a:lumOff val="50000"/>
                  </a:schemeClr>
                </a:solidFill>
              </a:rPr>
              <a:t>Introducing the Database</a:t>
            </a:r>
          </a:p>
          <a:p>
            <a:pPr marL="685800" indent="-685800" algn="l">
              <a:buFont typeface="Wingdings" pitchFamily="2" charset="2"/>
              <a:buChar char="Ø"/>
            </a:pPr>
            <a:r>
              <a:rPr lang="en-US" sz="4000" b="1" dirty="0">
                <a:solidFill>
                  <a:schemeClr val="tx1">
                    <a:lumMod val="50000"/>
                    <a:lumOff val="50000"/>
                  </a:schemeClr>
                </a:solidFill>
              </a:rPr>
              <a:t>Types of Database</a:t>
            </a:r>
          </a:p>
          <a:p>
            <a:pPr marL="685800" indent="-685800" algn="l">
              <a:buFont typeface="Wingdings" pitchFamily="2" charset="2"/>
              <a:buChar char="Ø"/>
            </a:pPr>
            <a:r>
              <a:rPr lang="en-US" sz="4000" b="1" dirty="0"/>
              <a:t>Components of a Database</a:t>
            </a:r>
          </a:p>
          <a:p>
            <a:pPr marL="685800" indent="-685800" algn="l">
              <a:buFont typeface="Wingdings" pitchFamily="2" charset="2"/>
              <a:buChar char="Ø"/>
            </a:pPr>
            <a:r>
              <a:rPr lang="en-US" sz="4000" b="1" dirty="0">
                <a:solidFill>
                  <a:schemeClr val="tx1">
                    <a:lumMod val="50000"/>
                    <a:lumOff val="50000"/>
                  </a:schemeClr>
                </a:solidFill>
              </a:rPr>
              <a:t>DBMS</a:t>
            </a:r>
          </a:p>
          <a:p>
            <a:pPr marL="685800" indent="-685800" algn="l">
              <a:buFont typeface="Wingdings" pitchFamily="2" charset="2"/>
              <a:buChar char="Ø"/>
            </a:pPr>
            <a:r>
              <a:rPr lang="en-US" sz="4000" b="1" dirty="0">
                <a:solidFill>
                  <a:schemeClr val="tx1">
                    <a:lumMod val="50000"/>
                    <a:lumOff val="50000"/>
                  </a:schemeClr>
                </a:solidFill>
              </a:rPr>
              <a:t>Database Architecture</a:t>
            </a:r>
          </a:p>
          <a:p>
            <a:pPr algn="l"/>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2439737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Five Components of a Database </a:t>
            </a:r>
          </a:p>
        </p:txBody>
      </p:sp>
      <p:pic>
        <p:nvPicPr>
          <p:cNvPr id="8" name="Content Placeholder 7" descr="A diagram of components of a database management system&#10;&#10;Description automatically generated">
            <a:extLst>
              <a:ext uri="{FF2B5EF4-FFF2-40B4-BE49-F238E27FC236}">
                <a16:creationId xmlns:a16="http://schemas.microsoft.com/office/drawing/2014/main" id="{738F4ADD-7949-AB5B-C9A4-3FE80136508C}"/>
              </a:ext>
            </a:extLst>
          </p:cNvPr>
          <p:cNvPicPr>
            <a:picLocks noGrp="1" noChangeAspect="1"/>
          </p:cNvPicPr>
          <p:nvPr>
            <p:ph idx="1"/>
          </p:nvPr>
        </p:nvPicPr>
        <p:blipFill>
          <a:blip r:embed="rId2"/>
          <a:srcRect t="18351"/>
          <a:stretch/>
        </p:blipFill>
        <p:spPr>
          <a:xfrm>
            <a:off x="2100933" y="1927136"/>
            <a:ext cx="7990134" cy="4587095"/>
          </a:xfrm>
        </p:spPr>
      </p:pic>
    </p:spTree>
    <p:extLst>
      <p:ext uri="{BB962C8B-B14F-4D97-AF65-F5344CB8AC3E}">
        <p14:creationId xmlns:p14="http://schemas.microsoft.com/office/powerpoint/2010/main" val="279831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Hardware</a:t>
            </a:r>
          </a:p>
        </p:txBody>
      </p:sp>
      <p:pic>
        <p:nvPicPr>
          <p:cNvPr id="8" name="Content Placeholder 7" descr="A diagram of components of a database management system&#10;&#10;Description automatically generated">
            <a:extLst>
              <a:ext uri="{FF2B5EF4-FFF2-40B4-BE49-F238E27FC236}">
                <a16:creationId xmlns:a16="http://schemas.microsoft.com/office/drawing/2014/main" id="{738F4ADD-7949-AB5B-C9A4-3FE80136508C}"/>
              </a:ext>
            </a:extLst>
          </p:cNvPr>
          <p:cNvPicPr>
            <a:picLocks noGrp="1" noChangeAspect="1"/>
          </p:cNvPicPr>
          <p:nvPr>
            <p:ph idx="1"/>
          </p:nvPr>
        </p:nvPicPr>
        <p:blipFill>
          <a:blip r:embed="rId2"/>
          <a:srcRect t="18351"/>
          <a:stretch/>
        </p:blipFill>
        <p:spPr>
          <a:xfrm>
            <a:off x="6917167" y="2626609"/>
            <a:ext cx="5067245" cy="2909079"/>
          </a:xfrm>
        </p:spPr>
      </p:pic>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640169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Hardware refers to the physical and electrical components, such as computers and hard drives, that provide the link between computers and actual systems</a:t>
            </a:r>
            <a:endParaRPr lang="en-PH" dirty="0"/>
          </a:p>
        </p:txBody>
      </p:sp>
    </p:spTree>
    <p:extLst>
      <p:ext uri="{BB962C8B-B14F-4D97-AF65-F5344CB8AC3E}">
        <p14:creationId xmlns:p14="http://schemas.microsoft.com/office/powerpoint/2010/main" val="1587810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Software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640169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This is a set of programs used to manage and control the overall database </a:t>
            </a:r>
            <a:br>
              <a:rPr lang="en-US" dirty="0"/>
            </a:br>
            <a:endParaRPr lang="en-PH" dirty="0"/>
          </a:p>
        </p:txBody>
      </p:sp>
      <p:pic>
        <p:nvPicPr>
          <p:cNvPr id="6" name="Content Placeholder 7" descr="A diagram of components of a database management system&#10;&#10;Description automatically generated">
            <a:extLst>
              <a:ext uri="{FF2B5EF4-FFF2-40B4-BE49-F238E27FC236}">
                <a16:creationId xmlns:a16="http://schemas.microsoft.com/office/drawing/2014/main" id="{C7369FC2-F4F3-EEBC-E98F-F2B1A83B0D26}"/>
              </a:ext>
            </a:extLst>
          </p:cNvPr>
          <p:cNvPicPr>
            <a:picLocks noChangeAspect="1"/>
          </p:cNvPicPr>
          <p:nvPr/>
        </p:nvPicPr>
        <p:blipFill>
          <a:blip r:embed="rId2"/>
          <a:srcRect t="18351"/>
          <a:stretch/>
        </p:blipFill>
        <p:spPr>
          <a:xfrm>
            <a:off x="6917167" y="2626609"/>
            <a:ext cx="5067245" cy="2909079"/>
          </a:xfrm>
          <a:prstGeom prst="rect">
            <a:avLst/>
          </a:prstGeom>
        </p:spPr>
      </p:pic>
    </p:spTree>
    <p:extLst>
      <p:ext uri="{BB962C8B-B14F-4D97-AF65-F5344CB8AC3E}">
        <p14:creationId xmlns:p14="http://schemas.microsoft.com/office/powerpoint/2010/main" val="1225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Data</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000" dirty="0"/>
              <a:t>Any unprocessed fact stored in a database. The database is capable of storing any type of data, including structural, non-structural, and logical data.</a:t>
            </a:r>
            <a:endParaRPr lang="en-PH" sz="3000" dirty="0"/>
          </a:p>
        </p:txBody>
      </p:sp>
      <p:pic>
        <p:nvPicPr>
          <p:cNvPr id="6" name="Content Placeholder 7" descr="A diagram of components of a database management system&#10;&#10;Description automatically generated">
            <a:extLst>
              <a:ext uri="{FF2B5EF4-FFF2-40B4-BE49-F238E27FC236}">
                <a16:creationId xmlns:a16="http://schemas.microsoft.com/office/drawing/2014/main" id="{C7369FC2-F4F3-EEBC-E98F-F2B1A83B0D26}"/>
              </a:ext>
            </a:extLst>
          </p:cNvPr>
          <p:cNvPicPr>
            <a:picLocks noChangeAspect="1"/>
          </p:cNvPicPr>
          <p:nvPr/>
        </p:nvPicPr>
        <p:blipFill>
          <a:blip r:embed="rId2"/>
          <a:srcRect t="18351"/>
          <a:stretch/>
        </p:blipFill>
        <p:spPr>
          <a:xfrm>
            <a:off x="6917167" y="2626609"/>
            <a:ext cx="5067245" cy="2909079"/>
          </a:xfrm>
          <a:prstGeom prst="rect">
            <a:avLst/>
          </a:prstGeom>
        </p:spPr>
      </p:pic>
    </p:spTree>
    <p:extLst>
      <p:ext uri="{BB962C8B-B14F-4D97-AF65-F5344CB8AC3E}">
        <p14:creationId xmlns:p14="http://schemas.microsoft.com/office/powerpoint/2010/main" val="5984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Procedures</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Procedures are the guidelines and commands that control the design and utilization of a database system</a:t>
            </a:r>
            <a:endParaRPr lang="en-PH" dirty="0"/>
          </a:p>
        </p:txBody>
      </p:sp>
      <p:pic>
        <p:nvPicPr>
          <p:cNvPr id="6" name="Content Placeholder 7" descr="A diagram of components of a database management system&#10;&#10;Description automatically generated">
            <a:extLst>
              <a:ext uri="{FF2B5EF4-FFF2-40B4-BE49-F238E27FC236}">
                <a16:creationId xmlns:a16="http://schemas.microsoft.com/office/drawing/2014/main" id="{C7369FC2-F4F3-EEBC-E98F-F2B1A83B0D26}"/>
              </a:ext>
            </a:extLst>
          </p:cNvPr>
          <p:cNvPicPr>
            <a:picLocks noChangeAspect="1"/>
          </p:cNvPicPr>
          <p:nvPr/>
        </p:nvPicPr>
        <p:blipFill>
          <a:blip r:embed="rId2"/>
          <a:srcRect t="18351"/>
          <a:stretch/>
        </p:blipFill>
        <p:spPr>
          <a:xfrm>
            <a:off x="6917167" y="2626609"/>
            <a:ext cx="5067245" cy="2909079"/>
          </a:xfrm>
          <a:prstGeom prst="rect">
            <a:avLst/>
          </a:prstGeom>
        </p:spPr>
      </p:pic>
    </p:spTree>
    <p:extLst>
      <p:ext uri="{BB962C8B-B14F-4D97-AF65-F5344CB8AC3E}">
        <p14:creationId xmlns:p14="http://schemas.microsoft.com/office/powerpoint/2010/main" val="4136896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Database Access Language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t>Database Access language is used to access the data to and from the database,</a:t>
            </a:r>
            <a:br>
              <a:rPr lang="en-US" sz="3000" dirty="0"/>
            </a:br>
            <a:r>
              <a:rPr lang="en-US" sz="3000" dirty="0"/>
              <a:t>enter new data, update already existing data, or retrieve required data from the database</a:t>
            </a:r>
            <a:br>
              <a:rPr lang="en-US" sz="3000" dirty="0"/>
            </a:br>
            <a:endParaRPr lang="en-PH" sz="3000" dirty="0"/>
          </a:p>
        </p:txBody>
      </p:sp>
      <p:pic>
        <p:nvPicPr>
          <p:cNvPr id="6" name="Content Placeholder 7" descr="A diagram of components of a database management system&#10;&#10;Description automatically generated">
            <a:extLst>
              <a:ext uri="{FF2B5EF4-FFF2-40B4-BE49-F238E27FC236}">
                <a16:creationId xmlns:a16="http://schemas.microsoft.com/office/drawing/2014/main" id="{C7369FC2-F4F3-EEBC-E98F-F2B1A83B0D26}"/>
              </a:ext>
            </a:extLst>
          </p:cNvPr>
          <p:cNvPicPr>
            <a:picLocks noChangeAspect="1"/>
          </p:cNvPicPr>
          <p:nvPr/>
        </p:nvPicPr>
        <p:blipFill>
          <a:blip r:embed="rId2"/>
          <a:srcRect t="18351"/>
          <a:stretch/>
        </p:blipFill>
        <p:spPr>
          <a:xfrm>
            <a:off x="6917167" y="2626609"/>
            <a:ext cx="5067245" cy="2909079"/>
          </a:xfrm>
          <a:prstGeom prst="rect">
            <a:avLst/>
          </a:prstGeom>
        </p:spPr>
      </p:pic>
    </p:spTree>
    <p:extLst>
      <p:ext uri="{BB962C8B-B14F-4D97-AF65-F5344CB8AC3E}">
        <p14:creationId xmlns:p14="http://schemas.microsoft.com/office/powerpoint/2010/main" val="93055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solidFill>
                  <a:schemeClr val="tx1">
                    <a:lumMod val="50000"/>
                    <a:lumOff val="50000"/>
                  </a:schemeClr>
                </a:solidFill>
              </a:rPr>
              <a:t>Difference between Data and Information</a:t>
            </a:r>
          </a:p>
          <a:p>
            <a:pPr marL="685800" indent="-685800" algn="l">
              <a:buFont typeface="Wingdings" pitchFamily="2" charset="2"/>
              <a:buChar char="Ø"/>
            </a:pPr>
            <a:r>
              <a:rPr lang="en-US" sz="4000" b="1" dirty="0">
                <a:solidFill>
                  <a:schemeClr val="tx1">
                    <a:lumMod val="50000"/>
                    <a:lumOff val="50000"/>
                  </a:schemeClr>
                </a:solidFill>
              </a:rPr>
              <a:t>Introducing the Database</a:t>
            </a:r>
          </a:p>
          <a:p>
            <a:pPr marL="685800" indent="-685800" algn="l">
              <a:buFont typeface="Wingdings" pitchFamily="2" charset="2"/>
              <a:buChar char="Ø"/>
            </a:pPr>
            <a:r>
              <a:rPr lang="en-US" sz="4000" b="1" dirty="0">
                <a:solidFill>
                  <a:schemeClr val="tx1">
                    <a:lumMod val="50000"/>
                    <a:lumOff val="50000"/>
                  </a:schemeClr>
                </a:solidFill>
              </a:rPr>
              <a:t>Types of Database</a:t>
            </a:r>
          </a:p>
          <a:p>
            <a:pPr marL="685800" indent="-685800" algn="l">
              <a:buFont typeface="Wingdings" pitchFamily="2" charset="2"/>
              <a:buChar char="Ø"/>
            </a:pPr>
            <a:r>
              <a:rPr lang="en-US" sz="4000" b="1" dirty="0">
                <a:solidFill>
                  <a:schemeClr val="tx1">
                    <a:lumMod val="50000"/>
                    <a:lumOff val="50000"/>
                  </a:schemeClr>
                </a:solidFill>
              </a:rPr>
              <a:t>Components of a Database</a:t>
            </a:r>
          </a:p>
          <a:p>
            <a:pPr marL="685800" indent="-685800" algn="l">
              <a:buFont typeface="Wingdings" pitchFamily="2" charset="2"/>
              <a:buChar char="Ø"/>
            </a:pPr>
            <a:r>
              <a:rPr lang="en-US" sz="4000" b="1" dirty="0"/>
              <a:t>DBMS</a:t>
            </a:r>
          </a:p>
          <a:p>
            <a:pPr marL="685800" indent="-685800" algn="l">
              <a:buFont typeface="Wingdings" pitchFamily="2" charset="2"/>
              <a:buChar char="Ø"/>
            </a:pPr>
            <a:r>
              <a:rPr lang="en-US" sz="4000" b="1" dirty="0">
                <a:solidFill>
                  <a:schemeClr val="tx1">
                    <a:lumMod val="50000"/>
                    <a:lumOff val="50000"/>
                  </a:schemeClr>
                </a:solidFill>
              </a:rPr>
              <a:t>Database Architecture</a:t>
            </a:r>
          </a:p>
          <a:p>
            <a:pPr algn="l"/>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67311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t>What is Data?</a:t>
            </a:r>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p:txBody>
          <a:bodyPr>
            <a:normAutofit/>
          </a:bodyPr>
          <a:lstStyle/>
          <a:p>
            <a:pPr marL="0" indent="0">
              <a:buNone/>
            </a:pPr>
            <a:r>
              <a:rPr lang="en-US" sz="3000" dirty="0"/>
              <a:t>A collection for </a:t>
            </a:r>
            <a:r>
              <a:rPr lang="en-US" sz="3000" b="1" dirty="0"/>
              <a:t>raw facts </a:t>
            </a:r>
            <a:r>
              <a:rPr lang="en-US" sz="3000" dirty="0"/>
              <a:t>that can be in a </a:t>
            </a:r>
            <a:r>
              <a:rPr lang="en-US" sz="3000" b="1" dirty="0"/>
              <a:t>structured</a:t>
            </a:r>
            <a:r>
              <a:rPr lang="en-US" sz="3000" dirty="0"/>
              <a:t> or </a:t>
            </a:r>
            <a:r>
              <a:rPr lang="en-US" sz="3000" b="1" dirty="0"/>
              <a:t>unstructured</a:t>
            </a:r>
            <a:r>
              <a:rPr lang="en-US" sz="3000" dirty="0"/>
              <a:t> format.</a:t>
            </a:r>
            <a:endParaRPr lang="en-PH" sz="3000" dirty="0"/>
          </a:p>
        </p:txBody>
      </p:sp>
    </p:spTree>
    <p:extLst>
      <p:ext uri="{BB962C8B-B14F-4D97-AF65-F5344CB8AC3E}">
        <p14:creationId xmlns:p14="http://schemas.microsoft.com/office/powerpoint/2010/main" val="337601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Database Management System</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t>A database management system (DBMS) is a </a:t>
            </a:r>
            <a:r>
              <a:rPr lang="en-US" sz="3000" b="1" dirty="0">
                <a:solidFill>
                  <a:srgbClr val="002060"/>
                </a:solidFill>
              </a:rPr>
              <a:t>software application </a:t>
            </a:r>
            <a:r>
              <a:rPr lang="en-US" sz="3000" dirty="0"/>
              <a:t>that enables users to quickly construct, design, and edit databases in order to store, process, and analyze data </a:t>
            </a:r>
            <a:br>
              <a:rPr lang="en-US" sz="3000" dirty="0"/>
            </a:br>
            <a:endParaRPr lang="en-PH" sz="3000" dirty="0"/>
          </a:p>
        </p:txBody>
      </p:sp>
      <p:pic>
        <p:nvPicPr>
          <p:cNvPr id="4" name="Picture 3" descr="A diagram of a computer network&#10;&#10;Description automatically generated">
            <a:extLst>
              <a:ext uri="{FF2B5EF4-FFF2-40B4-BE49-F238E27FC236}">
                <a16:creationId xmlns:a16="http://schemas.microsoft.com/office/drawing/2014/main" id="{6E833C86-27A7-BAB6-7AE7-88FC1B739273}"/>
              </a:ext>
            </a:extLst>
          </p:cNvPr>
          <p:cNvPicPr>
            <a:picLocks noChangeAspect="1"/>
          </p:cNvPicPr>
          <p:nvPr/>
        </p:nvPicPr>
        <p:blipFill>
          <a:blip r:embed="rId2"/>
          <a:stretch>
            <a:fillRect/>
          </a:stretch>
        </p:blipFill>
        <p:spPr>
          <a:xfrm>
            <a:off x="6497619" y="2275716"/>
            <a:ext cx="5286009" cy="3466638"/>
          </a:xfrm>
          <a:prstGeom prst="rect">
            <a:avLst/>
          </a:prstGeom>
        </p:spPr>
      </p:pic>
    </p:spTree>
    <p:extLst>
      <p:ext uri="{BB962C8B-B14F-4D97-AF65-F5344CB8AC3E}">
        <p14:creationId xmlns:p14="http://schemas.microsoft.com/office/powerpoint/2010/main" val="1568250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Database Management System</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t>A database management system (DBMS) </a:t>
            </a:r>
            <a:r>
              <a:rPr lang="en-US" sz="3000" b="1" dirty="0">
                <a:solidFill>
                  <a:srgbClr val="002060"/>
                </a:solidFill>
              </a:rPr>
              <a:t>provides an interface </a:t>
            </a:r>
            <a:r>
              <a:rPr lang="en-US" sz="3000"/>
              <a:t>or a tool </a:t>
            </a:r>
            <a:r>
              <a:rPr lang="en-US" sz="3000" dirty="0"/>
              <a:t>for doing various tasks, such as creating databases, putting data in them, updating data, creating database tables, and so on </a:t>
            </a:r>
            <a:br>
              <a:rPr lang="en-US" sz="3000" dirty="0"/>
            </a:br>
            <a:endParaRPr lang="en-PH" sz="3000" dirty="0"/>
          </a:p>
        </p:txBody>
      </p:sp>
      <p:pic>
        <p:nvPicPr>
          <p:cNvPr id="4" name="Picture 3" descr="A diagram of a computer network&#10;&#10;Description automatically generated">
            <a:extLst>
              <a:ext uri="{FF2B5EF4-FFF2-40B4-BE49-F238E27FC236}">
                <a16:creationId xmlns:a16="http://schemas.microsoft.com/office/drawing/2014/main" id="{6E833C86-27A7-BAB6-7AE7-88FC1B739273}"/>
              </a:ext>
            </a:extLst>
          </p:cNvPr>
          <p:cNvPicPr>
            <a:picLocks noChangeAspect="1"/>
          </p:cNvPicPr>
          <p:nvPr/>
        </p:nvPicPr>
        <p:blipFill>
          <a:blip r:embed="rId2"/>
          <a:stretch>
            <a:fillRect/>
          </a:stretch>
        </p:blipFill>
        <p:spPr>
          <a:xfrm>
            <a:off x="6497619" y="2275716"/>
            <a:ext cx="5286009" cy="3466638"/>
          </a:xfrm>
          <a:prstGeom prst="rect">
            <a:avLst/>
          </a:prstGeom>
        </p:spPr>
      </p:pic>
    </p:spTree>
    <p:extLst>
      <p:ext uri="{BB962C8B-B14F-4D97-AF65-F5344CB8AC3E}">
        <p14:creationId xmlns:p14="http://schemas.microsoft.com/office/powerpoint/2010/main" val="308054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Database Management System</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Examples include:</a:t>
            </a:r>
          </a:p>
          <a:p>
            <a:pPr>
              <a:buFont typeface="Wingdings" panose="05000000000000000000" pitchFamily="2" charset="2"/>
              <a:buChar char="§"/>
            </a:pPr>
            <a:r>
              <a:rPr lang="en-US" dirty="0"/>
              <a:t>MySQL</a:t>
            </a:r>
          </a:p>
          <a:p>
            <a:pPr>
              <a:buFont typeface="Wingdings" panose="05000000000000000000" pitchFamily="2" charset="2"/>
              <a:buChar char="§"/>
            </a:pPr>
            <a:r>
              <a:rPr lang="en-US" dirty="0"/>
              <a:t>Oracle</a:t>
            </a:r>
          </a:p>
          <a:p>
            <a:pPr>
              <a:buFont typeface="Wingdings" panose="05000000000000000000" pitchFamily="2" charset="2"/>
              <a:buChar char="§"/>
            </a:pPr>
            <a:r>
              <a:rPr lang="en-US" dirty="0"/>
              <a:t>SQL Server</a:t>
            </a:r>
          </a:p>
          <a:p>
            <a:pPr marL="0" indent="0">
              <a:buNone/>
            </a:pPr>
            <a:endParaRPr lang="en-PH" dirty="0"/>
          </a:p>
        </p:txBody>
      </p:sp>
      <p:pic>
        <p:nvPicPr>
          <p:cNvPr id="4" name="Picture 3" descr="A diagram of a computer network&#10;&#10;Description automatically generated">
            <a:extLst>
              <a:ext uri="{FF2B5EF4-FFF2-40B4-BE49-F238E27FC236}">
                <a16:creationId xmlns:a16="http://schemas.microsoft.com/office/drawing/2014/main" id="{6E833C86-27A7-BAB6-7AE7-88FC1B739273}"/>
              </a:ext>
            </a:extLst>
          </p:cNvPr>
          <p:cNvPicPr>
            <a:picLocks noChangeAspect="1"/>
          </p:cNvPicPr>
          <p:nvPr/>
        </p:nvPicPr>
        <p:blipFill>
          <a:blip r:embed="rId2"/>
          <a:stretch>
            <a:fillRect/>
          </a:stretch>
        </p:blipFill>
        <p:spPr>
          <a:xfrm>
            <a:off x="5740875" y="2370309"/>
            <a:ext cx="5286009" cy="3466638"/>
          </a:xfrm>
          <a:prstGeom prst="rect">
            <a:avLst/>
          </a:prstGeom>
        </p:spPr>
      </p:pic>
    </p:spTree>
    <p:extLst>
      <p:ext uri="{BB962C8B-B14F-4D97-AF65-F5344CB8AC3E}">
        <p14:creationId xmlns:p14="http://schemas.microsoft.com/office/powerpoint/2010/main" val="140230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solidFill>
                  <a:schemeClr val="tx1">
                    <a:lumMod val="50000"/>
                    <a:lumOff val="50000"/>
                  </a:schemeClr>
                </a:solidFill>
              </a:rPr>
              <a:t>Difference between Data and Information</a:t>
            </a:r>
          </a:p>
          <a:p>
            <a:pPr marL="685800" indent="-685800" algn="l">
              <a:buFont typeface="Wingdings" pitchFamily="2" charset="2"/>
              <a:buChar char="Ø"/>
            </a:pPr>
            <a:r>
              <a:rPr lang="en-US" sz="4000" b="1" dirty="0">
                <a:solidFill>
                  <a:schemeClr val="tx1">
                    <a:lumMod val="50000"/>
                    <a:lumOff val="50000"/>
                  </a:schemeClr>
                </a:solidFill>
              </a:rPr>
              <a:t>Introducing the Database</a:t>
            </a:r>
          </a:p>
          <a:p>
            <a:pPr marL="685800" indent="-685800" algn="l">
              <a:buFont typeface="Wingdings" pitchFamily="2" charset="2"/>
              <a:buChar char="Ø"/>
            </a:pPr>
            <a:r>
              <a:rPr lang="en-US" sz="4000" b="1" dirty="0">
                <a:solidFill>
                  <a:schemeClr val="tx1">
                    <a:lumMod val="50000"/>
                    <a:lumOff val="50000"/>
                  </a:schemeClr>
                </a:solidFill>
              </a:rPr>
              <a:t>Types of Database</a:t>
            </a:r>
          </a:p>
          <a:p>
            <a:pPr marL="685800" indent="-685800" algn="l">
              <a:buFont typeface="Wingdings" pitchFamily="2" charset="2"/>
              <a:buChar char="Ø"/>
            </a:pPr>
            <a:r>
              <a:rPr lang="en-US" sz="4000" b="1" dirty="0">
                <a:solidFill>
                  <a:schemeClr val="tx1">
                    <a:lumMod val="50000"/>
                    <a:lumOff val="50000"/>
                  </a:schemeClr>
                </a:solidFill>
              </a:rPr>
              <a:t>Components of a Database</a:t>
            </a:r>
          </a:p>
          <a:p>
            <a:pPr marL="685800" indent="-685800" algn="l">
              <a:buFont typeface="Wingdings" pitchFamily="2" charset="2"/>
              <a:buChar char="Ø"/>
            </a:pPr>
            <a:r>
              <a:rPr lang="en-US" sz="4000" b="1" dirty="0">
                <a:solidFill>
                  <a:schemeClr val="tx1">
                    <a:lumMod val="50000"/>
                    <a:lumOff val="50000"/>
                  </a:schemeClr>
                </a:solidFill>
              </a:rPr>
              <a:t>DBMS</a:t>
            </a:r>
          </a:p>
          <a:p>
            <a:pPr marL="685800" indent="-685800" algn="l">
              <a:buFont typeface="Wingdings" pitchFamily="2" charset="2"/>
              <a:buChar char="Ø"/>
            </a:pPr>
            <a:r>
              <a:rPr lang="en-US" sz="4000" b="1" dirty="0"/>
              <a:t>Database Architecture</a:t>
            </a:r>
          </a:p>
          <a:p>
            <a:pPr algn="l"/>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79802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Types of DBMS Architecture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10750550" cy="1670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DBMS architecture allows </a:t>
            </a:r>
            <a:r>
              <a:rPr lang="en-US" b="1" dirty="0">
                <a:solidFill>
                  <a:srgbClr val="002060"/>
                </a:solidFill>
              </a:rPr>
              <a:t>dividing the database system into individual components </a:t>
            </a:r>
            <a:r>
              <a:rPr lang="en-US" dirty="0"/>
              <a:t>that can be independently modified, changed, replaced, and altered.</a:t>
            </a:r>
            <a:br>
              <a:rPr lang="en-US" dirty="0"/>
            </a:br>
            <a:endParaRPr lang="en-PH" dirty="0"/>
          </a:p>
        </p:txBody>
      </p:sp>
      <p:pic>
        <p:nvPicPr>
          <p:cNvPr id="6" name="Picture 5">
            <a:extLst>
              <a:ext uri="{FF2B5EF4-FFF2-40B4-BE49-F238E27FC236}">
                <a16:creationId xmlns:a16="http://schemas.microsoft.com/office/drawing/2014/main" id="{A6A06043-0745-F6AE-FAF1-50C24A852874}"/>
              </a:ext>
            </a:extLst>
          </p:cNvPr>
          <p:cNvPicPr>
            <a:picLocks noChangeAspect="1"/>
          </p:cNvPicPr>
          <p:nvPr/>
        </p:nvPicPr>
        <p:blipFill>
          <a:blip r:embed="rId2"/>
          <a:stretch>
            <a:fillRect/>
          </a:stretch>
        </p:blipFill>
        <p:spPr>
          <a:xfrm>
            <a:off x="4547937" y="3477495"/>
            <a:ext cx="2823076" cy="2949192"/>
          </a:xfrm>
          <a:prstGeom prst="rect">
            <a:avLst/>
          </a:prstGeom>
        </p:spPr>
      </p:pic>
      <p:pic>
        <p:nvPicPr>
          <p:cNvPr id="8" name="Picture 7">
            <a:extLst>
              <a:ext uri="{FF2B5EF4-FFF2-40B4-BE49-F238E27FC236}">
                <a16:creationId xmlns:a16="http://schemas.microsoft.com/office/drawing/2014/main" id="{927C3496-4DFD-88DB-5203-E69DF88D8072}"/>
              </a:ext>
            </a:extLst>
          </p:cNvPr>
          <p:cNvPicPr>
            <a:picLocks noChangeAspect="1"/>
          </p:cNvPicPr>
          <p:nvPr/>
        </p:nvPicPr>
        <p:blipFill>
          <a:blip r:embed="rId3"/>
          <a:stretch>
            <a:fillRect/>
          </a:stretch>
        </p:blipFill>
        <p:spPr>
          <a:xfrm>
            <a:off x="1044074" y="3746267"/>
            <a:ext cx="2677067" cy="2107659"/>
          </a:xfrm>
          <a:prstGeom prst="rect">
            <a:avLst/>
          </a:prstGeom>
        </p:spPr>
      </p:pic>
      <p:pic>
        <p:nvPicPr>
          <p:cNvPr id="10" name="Picture 9" descr="A computer server with text&#10;&#10;Description automatically generated">
            <a:extLst>
              <a:ext uri="{FF2B5EF4-FFF2-40B4-BE49-F238E27FC236}">
                <a16:creationId xmlns:a16="http://schemas.microsoft.com/office/drawing/2014/main" id="{842D0DAE-7DB5-CDEB-0921-A1194588259E}"/>
              </a:ext>
            </a:extLst>
          </p:cNvPr>
          <p:cNvPicPr>
            <a:picLocks noChangeAspect="1"/>
          </p:cNvPicPr>
          <p:nvPr/>
        </p:nvPicPr>
        <p:blipFill>
          <a:blip r:embed="rId4"/>
          <a:stretch>
            <a:fillRect/>
          </a:stretch>
        </p:blipFill>
        <p:spPr>
          <a:xfrm>
            <a:off x="7861300" y="4109736"/>
            <a:ext cx="4178300" cy="1684709"/>
          </a:xfrm>
          <a:prstGeom prst="rect">
            <a:avLst/>
          </a:prstGeom>
        </p:spPr>
      </p:pic>
    </p:spTree>
    <p:extLst>
      <p:ext uri="{BB962C8B-B14F-4D97-AF65-F5344CB8AC3E}">
        <p14:creationId xmlns:p14="http://schemas.microsoft.com/office/powerpoint/2010/main" val="215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1-Tier Architecture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Tier Architecture is the simplest architecture of database in which the </a:t>
            </a:r>
            <a:r>
              <a:rPr lang="en-US" b="1" dirty="0">
                <a:solidFill>
                  <a:srgbClr val="002060"/>
                </a:solidFill>
              </a:rPr>
              <a:t>client</a:t>
            </a:r>
            <a:r>
              <a:rPr lang="en-US" dirty="0"/>
              <a:t>, </a:t>
            </a:r>
            <a:r>
              <a:rPr lang="en-US" b="1" dirty="0">
                <a:solidFill>
                  <a:srgbClr val="002060"/>
                </a:solidFill>
              </a:rPr>
              <a:t>server</a:t>
            </a:r>
            <a:r>
              <a:rPr lang="en-US" dirty="0"/>
              <a:t>, and </a:t>
            </a:r>
            <a:r>
              <a:rPr lang="en-US" b="1" dirty="0">
                <a:solidFill>
                  <a:srgbClr val="002060"/>
                </a:solidFill>
              </a:rPr>
              <a:t>database</a:t>
            </a:r>
            <a:r>
              <a:rPr lang="en-US" dirty="0"/>
              <a:t> all reside on the same machine. </a:t>
            </a:r>
          </a:p>
          <a:p>
            <a:pPr>
              <a:buFont typeface="Wingdings" panose="05000000000000000000" pitchFamily="2" charset="2"/>
              <a:buChar char="§"/>
            </a:pPr>
            <a:r>
              <a:rPr lang="en-US" dirty="0"/>
              <a:t>A simple one tier architecture example would be anytime you install a Database in your system and access it to practice SQL queries</a:t>
            </a:r>
          </a:p>
          <a:p>
            <a:pPr marL="0" indent="0">
              <a:buNone/>
            </a:pPr>
            <a:endParaRPr lang="en-PH" dirty="0"/>
          </a:p>
        </p:txBody>
      </p:sp>
      <p:pic>
        <p:nvPicPr>
          <p:cNvPr id="3" name="Picture 2">
            <a:extLst>
              <a:ext uri="{FF2B5EF4-FFF2-40B4-BE49-F238E27FC236}">
                <a16:creationId xmlns:a16="http://schemas.microsoft.com/office/drawing/2014/main" id="{EC52480F-4D94-67E3-A9E8-0824011D8E5F}"/>
              </a:ext>
            </a:extLst>
          </p:cNvPr>
          <p:cNvPicPr>
            <a:picLocks noChangeAspect="1"/>
          </p:cNvPicPr>
          <p:nvPr/>
        </p:nvPicPr>
        <p:blipFill>
          <a:blip r:embed="rId2"/>
          <a:stretch>
            <a:fillRect/>
          </a:stretch>
        </p:blipFill>
        <p:spPr>
          <a:xfrm>
            <a:off x="7308274" y="2029300"/>
            <a:ext cx="4045526" cy="3185049"/>
          </a:xfrm>
          <a:prstGeom prst="rect">
            <a:avLst/>
          </a:prstGeom>
        </p:spPr>
      </p:pic>
    </p:spTree>
    <p:extLst>
      <p:ext uri="{BB962C8B-B14F-4D97-AF65-F5344CB8AC3E}">
        <p14:creationId xmlns:p14="http://schemas.microsoft.com/office/powerpoint/2010/main" val="108236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2-Tier Architecture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2 Tier Architecture</a:t>
            </a:r>
            <a:r>
              <a:rPr lang="en-US" b="0" i="0" dirty="0">
                <a:solidFill>
                  <a:srgbClr val="222222"/>
                </a:solidFill>
                <a:effectLst/>
                <a:latin typeface="Source Sans Pro" panose="020B0503030403020204" pitchFamily="34" charset="0"/>
              </a:rPr>
              <a:t> in DBMS is a Database architecture where the presentation layer runs on a client (PC, Mobile, Tablet, etc.), and data is stored on a server called the second tier. </a:t>
            </a:r>
          </a:p>
          <a:p>
            <a:pPr>
              <a:buFont typeface="Wingdings" panose="05000000000000000000" pitchFamily="2" charset="2"/>
              <a:buChar char="§"/>
            </a:pPr>
            <a:r>
              <a:rPr lang="en-US" b="0" i="0" dirty="0">
                <a:solidFill>
                  <a:srgbClr val="222222"/>
                </a:solidFill>
                <a:effectLst/>
                <a:latin typeface="Source Sans Pro" panose="020B0503030403020204" pitchFamily="34" charset="0"/>
              </a:rPr>
              <a:t>Two tier architecture provides added security to the DBMS as it is not exposed to the end-user directly.</a:t>
            </a:r>
            <a:endParaRPr lang="en-PH" dirty="0"/>
          </a:p>
        </p:txBody>
      </p:sp>
      <p:pic>
        <p:nvPicPr>
          <p:cNvPr id="4" name="Picture 3">
            <a:extLst>
              <a:ext uri="{FF2B5EF4-FFF2-40B4-BE49-F238E27FC236}">
                <a16:creationId xmlns:a16="http://schemas.microsoft.com/office/drawing/2014/main" id="{679554E8-FE8E-CCFB-62B7-0F8865BAAC54}"/>
              </a:ext>
            </a:extLst>
          </p:cNvPr>
          <p:cNvPicPr>
            <a:picLocks noChangeAspect="1"/>
          </p:cNvPicPr>
          <p:nvPr/>
        </p:nvPicPr>
        <p:blipFill>
          <a:blip r:embed="rId2"/>
          <a:stretch>
            <a:fillRect/>
          </a:stretch>
        </p:blipFill>
        <p:spPr>
          <a:xfrm>
            <a:off x="7366439" y="1702250"/>
            <a:ext cx="4144244" cy="4329381"/>
          </a:xfrm>
          <a:prstGeom prst="rect">
            <a:avLst/>
          </a:prstGeom>
        </p:spPr>
      </p:pic>
    </p:spTree>
    <p:extLst>
      <p:ext uri="{BB962C8B-B14F-4D97-AF65-F5344CB8AC3E}">
        <p14:creationId xmlns:p14="http://schemas.microsoft.com/office/powerpoint/2010/main" val="167560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3-Tier Architecture</a:t>
            </a:r>
          </a:p>
        </p:txBody>
      </p:sp>
      <p:sp>
        <p:nvSpPr>
          <p:cNvPr id="5" name="Content Placeholder 2">
            <a:extLst>
              <a:ext uri="{FF2B5EF4-FFF2-40B4-BE49-F238E27FC236}">
                <a16:creationId xmlns:a16="http://schemas.microsoft.com/office/drawing/2014/main" id="{6BEAC01E-658D-340E-A530-FBFB0611A9CB}"/>
              </a:ext>
            </a:extLst>
          </p:cNvPr>
          <p:cNvSpPr txBox="1">
            <a:spLocks/>
          </p:cNvSpPr>
          <p:nvPr/>
        </p:nvSpPr>
        <p:spPr>
          <a:xfrm>
            <a:off x="838200" y="2151932"/>
            <a:ext cx="56594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 3-Tier architecture contains a </a:t>
            </a:r>
            <a:r>
              <a:rPr lang="en-US" b="1" dirty="0"/>
              <a:t>presentation layer </a:t>
            </a:r>
            <a:r>
              <a:rPr lang="en-US" dirty="0"/>
              <a:t>(your PC, phone, etc.), an </a:t>
            </a:r>
            <a:r>
              <a:rPr lang="en-US" b="1" dirty="0"/>
              <a:t>application layer </a:t>
            </a:r>
            <a:r>
              <a:rPr lang="en-US" dirty="0"/>
              <a:t>(server), and a </a:t>
            </a:r>
            <a:r>
              <a:rPr lang="en-US" b="1" dirty="0"/>
              <a:t>database server</a:t>
            </a:r>
            <a:r>
              <a:rPr lang="en-US" dirty="0"/>
              <a:t>.</a:t>
            </a:r>
          </a:p>
          <a:p>
            <a:pPr>
              <a:buFont typeface="Wingdings" panose="05000000000000000000" pitchFamily="2" charset="2"/>
              <a:buChar char="§"/>
            </a:pPr>
            <a:r>
              <a:rPr lang="en-US" dirty="0"/>
              <a:t>The Application layer resides between the user and the DBMS, which is responsible for communicating the user’s request to the DBMS system and send the response from the DBMS to the user. </a:t>
            </a:r>
            <a:endParaRPr lang="en-PH" dirty="0"/>
          </a:p>
        </p:txBody>
      </p:sp>
      <p:pic>
        <p:nvPicPr>
          <p:cNvPr id="3" name="Picture 2" descr="A computer server with text&#10;&#10;Description automatically generated">
            <a:extLst>
              <a:ext uri="{FF2B5EF4-FFF2-40B4-BE49-F238E27FC236}">
                <a16:creationId xmlns:a16="http://schemas.microsoft.com/office/drawing/2014/main" id="{6B6F2269-699C-73E4-BBB6-526083807F57}"/>
              </a:ext>
            </a:extLst>
          </p:cNvPr>
          <p:cNvPicPr>
            <a:picLocks noChangeAspect="1"/>
          </p:cNvPicPr>
          <p:nvPr/>
        </p:nvPicPr>
        <p:blipFill>
          <a:blip r:embed="rId2"/>
          <a:stretch>
            <a:fillRect/>
          </a:stretch>
        </p:blipFill>
        <p:spPr>
          <a:xfrm>
            <a:off x="6783059" y="2775473"/>
            <a:ext cx="5086212" cy="2050783"/>
          </a:xfrm>
          <a:prstGeom prst="rect">
            <a:avLst/>
          </a:prstGeom>
        </p:spPr>
      </p:pic>
    </p:spTree>
    <p:extLst>
      <p:ext uri="{BB962C8B-B14F-4D97-AF65-F5344CB8AC3E}">
        <p14:creationId xmlns:p14="http://schemas.microsoft.com/office/powerpoint/2010/main" val="34257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1C9E8-BA4D-E6BF-FC90-0FA7A860F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A93C7-7A39-97D7-7E04-F4C985734068}"/>
              </a:ext>
            </a:extLst>
          </p:cNvPr>
          <p:cNvSpPr>
            <a:spLocks noGrp="1"/>
          </p:cNvSpPr>
          <p:nvPr>
            <p:ph type="title"/>
          </p:nvPr>
        </p:nvSpPr>
        <p:spPr>
          <a:xfrm>
            <a:off x="838199" y="826369"/>
            <a:ext cx="10974049" cy="1325563"/>
          </a:xfrm>
        </p:spPr>
        <p:txBody>
          <a:bodyPr/>
          <a:lstStyle/>
          <a:p>
            <a:r>
              <a:rPr lang="en-US" dirty="0">
                <a:solidFill>
                  <a:srgbClr val="32418C"/>
                </a:solidFill>
              </a:rPr>
              <a:t>References </a:t>
            </a:r>
          </a:p>
        </p:txBody>
      </p:sp>
      <p:sp>
        <p:nvSpPr>
          <p:cNvPr id="5" name="Content Placeholder 4">
            <a:extLst>
              <a:ext uri="{FF2B5EF4-FFF2-40B4-BE49-F238E27FC236}">
                <a16:creationId xmlns:a16="http://schemas.microsoft.com/office/drawing/2014/main" id="{A7CB8671-D5FC-C81E-7F97-271CD6739B56}"/>
              </a:ext>
            </a:extLst>
          </p:cNvPr>
          <p:cNvSpPr>
            <a:spLocks noGrp="1"/>
          </p:cNvSpPr>
          <p:nvPr>
            <p:ph idx="1"/>
          </p:nvPr>
        </p:nvSpPr>
        <p:spPr>
          <a:xfrm>
            <a:off x="838201" y="2151932"/>
            <a:ext cx="10515600" cy="4351338"/>
          </a:xfrm>
        </p:spPr>
        <p:txBody>
          <a:bodyPr/>
          <a:lstStyle/>
          <a:p>
            <a:pPr>
              <a:buFont typeface="Wingdings" pitchFamily="2" charset="2"/>
              <a:buChar char="§"/>
            </a:pPr>
            <a:r>
              <a:rPr lang="en-US" dirty="0">
                <a:hlinkClick r:id="rId3"/>
              </a:rPr>
              <a:t>https://www.guru99.com/dbms-architecture.html</a:t>
            </a:r>
            <a:endParaRPr lang="en-US" dirty="0"/>
          </a:p>
          <a:p>
            <a:pPr marL="0" indent="0">
              <a:buNone/>
            </a:pPr>
            <a:endParaRPr lang="en-US" dirty="0"/>
          </a:p>
        </p:txBody>
      </p:sp>
    </p:spTree>
    <p:extLst>
      <p:ext uri="{BB962C8B-B14F-4D97-AF65-F5344CB8AC3E}">
        <p14:creationId xmlns:p14="http://schemas.microsoft.com/office/powerpoint/2010/main" val="331233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FF0E-8D3E-7C22-2ADF-71433E0D6DE0}"/>
              </a:ext>
            </a:extLst>
          </p:cNvPr>
          <p:cNvSpPr>
            <a:spLocks noGrp="1"/>
          </p:cNvSpPr>
          <p:nvPr>
            <p:ph type="title"/>
          </p:nvPr>
        </p:nvSpPr>
        <p:spPr/>
        <p:txBody>
          <a:bodyPr/>
          <a:lstStyle/>
          <a:p>
            <a:pPr algn="ctr"/>
            <a:r>
              <a:rPr lang="en-PH" dirty="0"/>
              <a:t>Unstructured and Structured Data</a:t>
            </a:r>
          </a:p>
        </p:txBody>
      </p:sp>
      <p:sp>
        <p:nvSpPr>
          <p:cNvPr id="3" name="Content Placeholder 2">
            <a:extLst>
              <a:ext uri="{FF2B5EF4-FFF2-40B4-BE49-F238E27FC236}">
                <a16:creationId xmlns:a16="http://schemas.microsoft.com/office/drawing/2014/main" id="{C168FB51-667D-4DE7-7215-26065F255F76}"/>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fontScale="92500"/>
          </a:bodyPr>
          <a:lstStyle/>
          <a:p>
            <a:pPr marL="0" indent="0" algn="ctr">
              <a:buNone/>
            </a:pPr>
            <a:r>
              <a:rPr lang="en-PH" sz="3500" b="1" dirty="0">
                <a:solidFill>
                  <a:srgbClr val="002060"/>
                </a:solidFill>
              </a:rPr>
              <a:t>Unstructured</a:t>
            </a:r>
          </a:p>
          <a:p>
            <a:pPr marL="0" indent="0" algn="ctr">
              <a:buNone/>
            </a:pPr>
            <a:endParaRPr lang="en-PH" dirty="0"/>
          </a:p>
          <a:p>
            <a:pPr>
              <a:buFont typeface="Wingdings" panose="05000000000000000000" pitchFamily="2" charset="2"/>
              <a:buChar char="§"/>
            </a:pPr>
            <a:r>
              <a:rPr lang="en-PH" sz="2500" dirty="0"/>
              <a:t>Text Data (emails, posts, messages)</a:t>
            </a:r>
          </a:p>
          <a:p>
            <a:pPr>
              <a:buFont typeface="Wingdings" panose="05000000000000000000" pitchFamily="2" charset="2"/>
              <a:buChar char="§"/>
            </a:pPr>
            <a:r>
              <a:rPr lang="en-PH" sz="2500" dirty="0"/>
              <a:t>Audio Data (voice, music)</a:t>
            </a:r>
          </a:p>
          <a:p>
            <a:pPr>
              <a:buFont typeface="Wingdings" panose="05000000000000000000" pitchFamily="2" charset="2"/>
              <a:buChar char="§"/>
            </a:pPr>
            <a:r>
              <a:rPr lang="en-PH" sz="2500" dirty="0"/>
              <a:t>Video Data (surveillance, movies)</a:t>
            </a:r>
          </a:p>
          <a:p>
            <a:pPr>
              <a:buFont typeface="Wingdings" panose="05000000000000000000" pitchFamily="2" charset="2"/>
              <a:buChar char="§"/>
            </a:pPr>
            <a:r>
              <a:rPr lang="en-PH" sz="2500" dirty="0"/>
              <a:t>Image Data (medical images, satellite images)</a:t>
            </a:r>
          </a:p>
          <a:p>
            <a:pPr>
              <a:buFont typeface="Wingdings" panose="05000000000000000000" pitchFamily="2" charset="2"/>
              <a:buChar char="§"/>
            </a:pPr>
            <a:r>
              <a:rPr lang="en-PH" sz="2500" dirty="0"/>
              <a:t>Web Data (HTML documents)</a:t>
            </a:r>
          </a:p>
          <a:p>
            <a:pPr>
              <a:buFont typeface="Wingdings" panose="05000000000000000000" pitchFamily="2" charset="2"/>
              <a:buChar char="§"/>
            </a:pPr>
            <a:r>
              <a:rPr lang="en-PH" sz="2500" dirty="0"/>
              <a:t>Sensor Data (heart rate, weather patterns)</a:t>
            </a:r>
          </a:p>
        </p:txBody>
      </p:sp>
      <p:sp>
        <p:nvSpPr>
          <p:cNvPr id="4" name="Content Placeholder 3">
            <a:extLst>
              <a:ext uri="{FF2B5EF4-FFF2-40B4-BE49-F238E27FC236}">
                <a16:creationId xmlns:a16="http://schemas.microsoft.com/office/drawing/2014/main" id="{3661C0F5-7814-E389-B3DB-B82AF95F991C}"/>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92500"/>
          </a:bodyPr>
          <a:lstStyle/>
          <a:p>
            <a:pPr marL="0" indent="0" algn="ctr">
              <a:buNone/>
            </a:pPr>
            <a:r>
              <a:rPr lang="en-PH" sz="3500" b="1" dirty="0">
                <a:solidFill>
                  <a:srgbClr val="002060"/>
                </a:solidFill>
              </a:rPr>
              <a:t>Structured</a:t>
            </a:r>
          </a:p>
          <a:p>
            <a:pPr marL="0" indent="0" algn="ctr">
              <a:buNone/>
            </a:pPr>
            <a:endParaRPr lang="en-PH" dirty="0"/>
          </a:p>
          <a:p>
            <a:pPr algn="ctr">
              <a:buFont typeface="Wingdings" panose="05000000000000000000" pitchFamily="2" charset="2"/>
              <a:buChar char="§"/>
            </a:pPr>
            <a:r>
              <a:rPr lang="en-PH" sz="2700" dirty="0"/>
              <a:t>Tabular Data (spreadsheets)</a:t>
            </a:r>
          </a:p>
          <a:p>
            <a:pPr algn="ctr">
              <a:buFont typeface="Wingdings" panose="05000000000000000000" pitchFamily="2" charset="2"/>
              <a:buChar char="§"/>
            </a:pPr>
            <a:r>
              <a:rPr lang="en-PH" sz="2700" dirty="0"/>
              <a:t>Financial Data (transactions)</a:t>
            </a:r>
          </a:p>
          <a:p>
            <a:pPr marL="0" indent="0" algn="ctr">
              <a:buNone/>
            </a:pPr>
            <a:r>
              <a:rPr lang="en-PH" dirty="0"/>
              <a:t>	</a:t>
            </a:r>
          </a:p>
          <a:p>
            <a:pPr marL="0" indent="0" algn="ctr">
              <a:buNone/>
            </a:pPr>
            <a:endParaRPr lang="en-PH" b="1" dirty="0">
              <a:solidFill>
                <a:srgbClr val="002060"/>
              </a:solidFill>
            </a:endParaRPr>
          </a:p>
        </p:txBody>
      </p:sp>
    </p:spTree>
    <p:extLst>
      <p:ext uri="{BB962C8B-B14F-4D97-AF65-F5344CB8AC3E}">
        <p14:creationId xmlns:p14="http://schemas.microsoft.com/office/powerpoint/2010/main" val="230342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t>Data and Information</a:t>
            </a:r>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p:txBody>
          <a:bodyPr>
            <a:normAutofit/>
          </a:bodyPr>
          <a:lstStyle/>
          <a:p>
            <a:pPr>
              <a:buFont typeface="Wingdings" panose="05000000000000000000" pitchFamily="2" charset="2"/>
              <a:buChar char="§"/>
            </a:pPr>
            <a:r>
              <a:rPr lang="en-US" sz="3000" dirty="0"/>
              <a:t>Usually, the terms “</a:t>
            </a:r>
            <a:r>
              <a:rPr lang="en-US" sz="3000" b="1" dirty="0">
                <a:solidFill>
                  <a:srgbClr val="002060"/>
                </a:solidFill>
              </a:rPr>
              <a:t>data</a:t>
            </a:r>
            <a:r>
              <a:rPr lang="en-US" sz="3000" dirty="0"/>
              <a:t>” and “</a:t>
            </a:r>
            <a:r>
              <a:rPr lang="en-US" sz="3000" b="1" dirty="0">
                <a:solidFill>
                  <a:srgbClr val="002060"/>
                </a:solidFill>
              </a:rPr>
              <a:t>information</a:t>
            </a:r>
            <a:r>
              <a:rPr lang="en-US" sz="3000" dirty="0"/>
              <a:t>”  are used interchangeably.</a:t>
            </a:r>
          </a:p>
          <a:p>
            <a:pPr>
              <a:buFont typeface="Wingdings" panose="05000000000000000000" pitchFamily="2" charset="2"/>
              <a:buChar char="§"/>
            </a:pPr>
            <a:endParaRPr lang="en-US" sz="3000" dirty="0"/>
          </a:p>
          <a:p>
            <a:pPr>
              <a:buFont typeface="Wingdings" panose="05000000000000000000" pitchFamily="2" charset="2"/>
              <a:buChar char="§"/>
            </a:pPr>
            <a:r>
              <a:rPr lang="en-US" sz="3000" dirty="0"/>
              <a:t>However, there is a subtle difference between the two.</a:t>
            </a:r>
            <a:endParaRPr lang="en-PH" sz="3000" dirty="0"/>
          </a:p>
        </p:txBody>
      </p:sp>
    </p:spTree>
    <p:extLst>
      <p:ext uri="{BB962C8B-B14F-4D97-AF65-F5344CB8AC3E}">
        <p14:creationId xmlns:p14="http://schemas.microsoft.com/office/powerpoint/2010/main" val="35085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FF0E-8D3E-7C22-2ADF-71433E0D6DE0}"/>
              </a:ext>
            </a:extLst>
          </p:cNvPr>
          <p:cNvSpPr>
            <a:spLocks noGrp="1"/>
          </p:cNvSpPr>
          <p:nvPr>
            <p:ph type="title"/>
          </p:nvPr>
        </p:nvSpPr>
        <p:spPr/>
        <p:txBody>
          <a:bodyPr/>
          <a:lstStyle/>
          <a:p>
            <a:pPr algn="ctr"/>
            <a:r>
              <a:rPr lang="en-PH" dirty="0"/>
              <a:t>Difference Between Data and Information</a:t>
            </a:r>
            <a:br>
              <a:rPr lang="en-PH" dirty="0"/>
            </a:br>
            <a:r>
              <a:rPr lang="en-PH" dirty="0"/>
              <a:t>(Definition)</a:t>
            </a:r>
          </a:p>
        </p:txBody>
      </p:sp>
      <p:sp>
        <p:nvSpPr>
          <p:cNvPr id="3" name="Content Placeholder 2">
            <a:extLst>
              <a:ext uri="{FF2B5EF4-FFF2-40B4-BE49-F238E27FC236}">
                <a16:creationId xmlns:a16="http://schemas.microsoft.com/office/drawing/2014/main" id="{C168FB51-667D-4DE7-7215-26065F255F76}"/>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Data</a:t>
            </a:r>
          </a:p>
          <a:p>
            <a:pPr marL="0" indent="0" algn="ctr">
              <a:buNone/>
            </a:pPr>
            <a:endParaRPr lang="en-PH" dirty="0"/>
          </a:p>
          <a:p>
            <a:pPr marL="0" indent="0" algn="ctr">
              <a:buNone/>
            </a:pPr>
            <a:r>
              <a:rPr lang="en-PH" dirty="0"/>
              <a:t>Data is </a:t>
            </a:r>
            <a:r>
              <a:rPr lang="en-PH" b="1" dirty="0">
                <a:solidFill>
                  <a:srgbClr val="FF0000"/>
                </a:solidFill>
              </a:rPr>
              <a:t>raw</a:t>
            </a:r>
            <a:r>
              <a:rPr lang="en-PH" dirty="0"/>
              <a:t>, </a:t>
            </a:r>
            <a:r>
              <a:rPr lang="en-PH" b="1" dirty="0">
                <a:solidFill>
                  <a:srgbClr val="FF0000"/>
                </a:solidFill>
              </a:rPr>
              <a:t>unorganized, unstructured </a:t>
            </a:r>
            <a:r>
              <a:rPr lang="en-PH" dirty="0"/>
              <a:t>facts that </a:t>
            </a:r>
            <a:r>
              <a:rPr lang="en-PH" b="1" dirty="0">
                <a:solidFill>
                  <a:srgbClr val="FF0000"/>
                </a:solidFill>
              </a:rPr>
              <a:t>need to be processed</a:t>
            </a:r>
            <a:r>
              <a:rPr lang="en-PH" dirty="0"/>
              <a:t>. </a:t>
            </a:r>
          </a:p>
          <a:p>
            <a:pPr marL="0" indent="0" algn="ctr">
              <a:buNone/>
            </a:pPr>
            <a:r>
              <a:rPr lang="en-PH" dirty="0"/>
              <a:t>Data can be something simple and seemingly random and useless until it is organized.</a:t>
            </a:r>
          </a:p>
        </p:txBody>
      </p:sp>
      <p:sp>
        <p:nvSpPr>
          <p:cNvPr id="4" name="Content Placeholder 3">
            <a:extLst>
              <a:ext uri="{FF2B5EF4-FFF2-40B4-BE49-F238E27FC236}">
                <a16:creationId xmlns:a16="http://schemas.microsoft.com/office/drawing/2014/main" id="{3661C0F5-7814-E389-B3DB-B82AF95F991C}"/>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Information</a:t>
            </a:r>
          </a:p>
          <a:p>
            <a:pPr marL="0" indent="0" algn="ctr">
              <a:buNone/>
            </a:pPr>
            <a:endParaRPr lang="en-PH" dirty="0"/>
          </a:p>
          <a:p>
            <a:pPr marL="0" indent="0" algn="ctr">
              <a:buNone/>
            </a:pPr>
            <a:r>
              <a:rPr lang="en-PH" dirty="0"/>
              <a:t>Information is when data is </a:t>
            </a:r>
            <a:r>
              <a:rPr lang="en-PH" b="1" dirty="0">
                <a:solidFill>
                  <a:srgbClr val="00B050"/>
                </a:solidFill>
              </a:rPr>
              <a:t>processed </a:t>
            </a:r>
            <a:r>
              <a:rPr lang="en-PH" dirty="0"/>
              <a:t>presented in a given context so as to make it useful.</a:t>
            </a:r>
          </a:p>
          <a:p>
            <a:pPr marL="0" indent="0" algn="ctr">
              <a:buNone/>
            </a:pPr>
            <a:endParaRPr lang="en-PH" b="1" dirty="0">
              <a:solidFill>
                <a:srgbClr val="002060"/>
              </a:solidFill>
            </a:endParaRPr>
          </a:p>
        </p:txBody>
      </p:sp>
    </p:spTree>
    <p:extLst>
      <p:ext uri="{BB962C8B-B14F-4D97-AF65-F5344CB8AC3E}">
        <p14:creationId xmlns:p14="http://schemas.microsoft.com/office/powerpoint/2010/main" val="246787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FF0E-8D3E-7C22-2ADF-71433E0D6DE0}"/>
              </a:ext>
            </a:extLst>
          </p:cNvPr>
          <p:cNvSpPr>
            <a:spLocks noGrp="1"/>
          </p:cNvSpPr>
          <p:nvPr>
            <p:ph type="title"/>
          </p:nvPr>
        </p:nvSpPr>
        <p:spPr/>
        <p:txBody>
          <a:bodyPr/>
          <a:lstStyle/>
          <a:p>
            <a:pPr algn="ctr"/>
            <a:r>
              <a:rPr lang="en-PH" dirty="0"/>
              <a:t>Difference Between Data and Information</a:t>
            </a:r>
            <a:br>
              <a:rPr lang="en-PH" dirty="0"/>
            </a:br>
            <a:r>
              <a:rPr lang="en-PH" dirty="0"/>
              <a:t>(Decision Making)</a:t>
            </a:r>
          </a:p>
        </p:txBody>
      </p:sp>
      <p:sp>
        <p:nvSpPr>
          <p:cNvPr id="3" name="Content Placeholder 2">
            <a:extLst>
              <a:ext uri="{FF2B5EF4-FFF2-40B4-BE49-F238E27FC236}">
                <a16:creationId xmlns:a16="http://schemas.microsoft.com/office/drawing/2014/main" id="{C168FB51-667D-4DE7-7215-26065F255F76}"/>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Data</a:t>
            </a:r>
          </a:p>
          <a:p>
            <a:pPr marL="0" indent="0" algn="ctr">
              <a:buNone/>
            </a:pPr>
            <a:endParaRPr lang="en-PH" dirty="0"/>
          </a:p>
          <a:p>
            <a:pPr marL="0" indent="0" algn="ctr">
              <a:buNone/>
            </a:pPr>
            <a:endParaRPr lang="en-PH" dirty="0"/>
          </a:p>
          <a:p>
            <a:pPr marL="0" indent="0" algn="ctr">
              <a:buNone/>
            </a:pPr>
            <a:r>
              <a:rPr lang="en-PH" dirty="0"/>
              <a:t>Raw data alone is </a:t>
            </a:r>
            <a:r>
              <a:rPr lang="en-PH" b="1" dirty="0">
                <a:solidFill>
                  <a:srgbClr val="FF0000"/>
                </a:solidFill>
              </a:rPr>
              <a:t>insufficient</a:t>
            </a:r>
            <a:r>
              <a:rPr lang="en-PH" dirty="0"/>
              <a:t> for decision making</a:t>
            </a:r>
          </a:p>
        </p:txBody>
      </p:sp>
      <p:sp>
        <p:nvSpPr>
          <p:cNvPr id="4" name="Content Placeholder 3">
            <a:extLst>
              <a:ext uri="{FF2B5EF4-FFF2-40B4-BE49-F238E27FC236}">
                <a16:creationId xmlns:a16="http://schemas.microsoft.com/office/drawing/2014/main" id="{3661C0F5-7814-E389-B3DB-B82AF95F991C}"/>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Information</a:t>
            </a:r>
          </a:p>
          <a:p>
            <a:pPr marL="0" indent="0" algn="ctr">
              <a:buNone/>
            </a:pPr>
            <a:endParaRPr lang="en-PH" dirty="0"/>
          </a:p>
          <a:p>
            <a:pPr marL="0" indent="0" algn="ctr">
              <a:buNone/>
            </a:pPr>
            <a:endParaRPr lang="en-PH" dirty="0"/>
          </a:p>
          <a:p>
            <a:pPr marL="0" indent="0" algn="ctr">
              <a:buNone/>
            </a:pPr>
            <a:r>
              <a:rPr lang="en-PH" dirty="0"/>
              <a:t>Information is </a:t>
            </a:r>
            <a:r>
              <a:rPr lang="en-PH" b="1" dirty="0">
                <a:solidFill>
                  <a:srgbClr val="00B050"/>
                </a:solidFill>
              </a:rPr>
              <a:t>sufficient</a:t>
            </a:r>
            <a:r>
              <a:rPr lang="en-PH" dirty="0"/>
              <a:t> for decision making</a:t>
            </a:r>
          </a:p>
          <a:p>
            <a:pPr marL="0" indent="0" algn="ctr">
              <a:buNone/>
            </a:pPr>
            <a:endParaRPr lang="en-PH" b="1" dirty="0">
              <a:solidFill>
                <a:srgbClr val="002060"/>
              </a:solidFill>
            </a:endParaRPr>
          </a:p>
        </p:txBody>
      </p:sp>
    </p:spTree>
    <p:extLst>
      <p:ext uri="{BB962C8B-B14F-4D97-AF65-F5344CB8AC3E}">
        <p14:creationId xmlns:p14="http://schemas.microsoft.com/office/powerpoint/2010/main" val="87626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FF0E-8D3E-7C22-2ADF-71433E0D6DE0}"/>
              </a:ext>
            </a:extLst>
          </p:cNvPr>
          <p:cNvSpPr>
            <a:spLocks noGrp="1"/>
          </p:cNvSpPr>
          <p:nvPr>
            <p:ph type="title"/>
          </p:nvPr>
        </p:nvSpPr>
        <p:spPr/>
        <p:txBody>
          <a:bodyPr/>
          <a:lstStyle/>
          <a:p>
            <a:pPr algn="ctr"/>
            <a:r>
              <a:rPr lang="en-PH" dirty="0"/>
              <a:t>Difference Between Data and Information</a:t>
            </a:r>
            <a:br>
              <a:rPr lang="en-PH" dirty="0"/>
            </a:br>
            <a:r>
              <a:rPr lang="en-PH" dirty="0"/>
              <a:t>(Real World Examples)</a:t>
            </a:r>
          </a:p>
        </p:txBody>
      </p:sp>
      <p:sp>
        <p:nvSpPr>
          <p:cNvPr id="3" name="Content Placeholder 2">
            <a:extLst>
              <a:ext uri="{FF2B5EF4-FFF2-40B4-BE49-F238E27FC236}">
                <a16:creationId xmlns:a16="http://schemas.microsoft.com/office/drawing/2014/main" id="{C168FB51-667D-4DE7-7215-26065F255F76}"/>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Data</a:t>
            </a:r>
          </a:p>
          <a:p>
            <a:pPr marL="0" indent="0" algn="ctr">
              <a:buNone/>
            </a:pPr>
            <a:endParaRPr lang="en-PH" dirty="0"/>
          </a:p>
          <a:p>
            <a:pPr marL="0" indent="0" algn="ctr">
              <a:buNone/>
            </a:pPr>
            <a:endParaRPr lang="en-PH" dirty="0"/>
          </a:p>
          <a:p>
            <a:pPr marL="0" indent="0" algn="ctr">
              <a:buNone/>
            </a:pPr>
            <a:r>
              <a:rPr lang="en-PH" dirty="0"/>
              <a:t>Daily expenses on food and transportation for the year 2024.</a:t>
            </a:r>
          </a:p>
        </p:txBody>
      </p:sp>
      <p:sp>
        <p:nvSpPr>
          <p:cNvPr id="4" name="Content Placeholder 3">
            <a:extLst>
              <a:ext uri="{FF2B5EF4-FFF2-40B4-BE49-F238E27FC236}">
                <a16:creationId xmlns:a16="http://schemas.microsoft.com/office/drawing/2014/main" id="{3661C0F5-7814-E389-B3DB-B82AF95F991C}"/>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marL="0" indent="0" algn="ctr">
              <a:buNone/>
            </a:pPr>
            <a:r>
              <a:rPr lang="en-PH" sz="3500" b="1" dirty="0">
                <a:solidFill>
                  <a:srgbClr val="002060"/>
                </a:solidFill>
              </a:rPr>
              <a:t>Information</a:t>
            </a:r>
          </a:p>
          <a:p>
            <a:pPr marL="0" indent="0" algn="ctr">
              <a:buNone/>
            </a:pPr>
            <a:endParaRPr lang="en-PH" dirty="0"/>
          </a:p>
          <a:p>
            <a:pPr marL="0" indent="0" algn="ctr">
              <a:buNone/>
            </a:pPr>
            <a:r>
              <a:rPr lang="en-PH" dirty="0"/>
              <a:t>“On average, you are spending 100 pesos on food.”</a:t>
            </a:r>
          </a:p>
          <a:p>
            <a:pPr marL="0" indent="0" algn="ctr">
              <a:buNone/>
            </a:pPr>
            <a:r>
              <a:rPr lang="en-PH" dirty="0"/>
              <a:t>“40% percent of your allowance goes to food.”</a:t>
            </a:r>
          </a:p>
          <a:p>
            <a:pPr marL="0" indent="0" algn="ctr">
              <a:buNone/>
            </a:pPr>
            <a:r>
              <a:rPr lang="en-PH" dirty="0"/>
              <a:t>“You can save 50 pesos by walking instead of riding a tricycle”</a:t>
            </a:r>
          </a:p>
        </p:txBody>
      </p:sp>
    </p:spTree>
    <p:extLst>
      <p:ext uri="{BB962C8B-B14F-4D97-AF65-F5344CB8AC3E}">
        <p14:creationId xmlns:p14="http://schemas.microsoft.com/office/powerpoint/2010/main" val="313821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3BBB06-E60A-7269-0B5E-6FBE1BC53575}"/>
              </a:ext>
            </a:extLst>
          </p:cNvPr>
          <p:cNvGraphicFramePr>
            <a:graphicFrameLocks noGrp="1"/>
          </p:cNvGraphicFramePr>
          <p:nvPr>
            <p:extLst>
              <p:ext uri="{D42A27DB-BD31-4B8C-83A1-F6EECF244321}">
                <p14:modId xmlns:p14="http://schemas.microsoft.com/office/powerpoint/2010/main" val="3491026307"/>
              </p:ext>
            </p:extLst>
          </p:nvPr>
        </p:nvGraphicFramePr>
        <p:xfrm>
          <a:off x="1422849" y="2246461"/>
          <a:ext cx="9346302" cy="3389095"/>
        </p:xfrm>
        <a:graphic>
          <a:graphicData uri="http://schemas.openxmlformats.org/drawingml/2006/table">
            <a:tbl>
              <a:tblPr firstRow="1" bandRow="1">
                <a:tableStyleId>{5940675A-B579-460E-94D1-54222C63F5DA}</a:tableStyleId>
              </a:tblPr>
              <a:tblGrid>
                <a:gridCol w="3115434">
                  <a:extLst>
                    <a:ext uri="{9D8B030D-6E8A-4147-A177-3AD203B41FA5}">
                      <a16:colId xmlns:a16="http://schemas.microsoft.com/office/drawing/2014/main" val="2150653165"/>
                    </a:ext>
                  </a:extLst>
                </a:gridCol>
                <a:gridCol w="3115434">
                  <a:extLst>
                    <a:ext uri="{9D8B030D-6E8A-4147-A177-3AD203B41FA5}">
                      <a16:colId xmlns:a16="http://schemas.microsoft.com/office/drawing/2014/main" val="1700849257"/>
                    </a:ext>
                  </a:extLst>
                </a:gridCol>
                <a:gridCol w="3115434">
                  <a:extLst>
                    <a:ext uri="{9D8B030D-6E8A-4147-A177-3AD203B41FA5}">
                      <a16:colId xmlns:a16="http://schemas.microsoft.com/office/drawing/2014/main" val="2342170205"/>
                    </a:ext>
                  </a:extLst>
                </a:gridCol>
              </a:tblGrid>
              <a:tr h="677819">
                <a:tc>
                  <a:txBody>
                    <a:bodyPr/>
                    <a:lstStyle/>
                    <a:p>
                      <a:pPr algn="ctr"/>
                      <a:r>
                        <a:rPr lang="en-PH" sz="3000" dirty="0">
                          <a:solidFill>
                            <a:schemeClr val="bg1"/>
                          </a:solidFill>
                        </a:rPr>
                        <a:t>Date</a:t>
                      </a:r>
                    </a:p>
                  </a:txBody>
                  <a:tcPr anchor="ctr">
                    <a:solidFill>
                      <a:schemeClr val="tx1"/>
                    </a:solidFill>
                  </a:tcPr>
                </a:tc>
                <a:tc>
                  <a:txBody>
                    <a:bodyPr/>
                    <a:lstStyle/>
                    <a:p>
                      <a:pPr algn="ctr"/>
                      <a:r>
                        <a:rPr lang="en-PH" sz="3000" dirty="0">
                          <a:solidFill>
                            <a:schemeClr val="bg1"/>
                          </a:solidFill>
                        </a:rPr>
                        <a:t>Food </a:t>
                      </a:r>
                    </a:p>
                  </a:txBody>
                  <a:tcPr anchor="ctr">
                    <a:solidFill>
                      <a:schemeClr val="tx1"/>
                    </a:solidFill>
                  </a:tcPr>
                </a:tc>
                <a:tc>
                  <a:txBody>
                    <a:bodyPr/>
                    <a:lstStyle/>
                    <a:p>
                      <a:pPr algn="ctr"/>
                      <a:r>
                        <a:rPr lang="en-PH" sz="3000" dirty="0">
                          <a:solidFill>
                            <a:schemeClr val="bg1"/>
                          </a:solidFill>
                        </a:rPr>
                        <a:t>Transportation</a:t>
                      </a:r>
                    </a:p>
                  </a:txBody>
                  <a:tcPr anchor="ctr">
                    <a:solidFill>
                      <a:schemeClr val="tx1"/>
                    </a:solidFill>
                  </a:tcPr>
                </a:tc>
                <a:extLst>
                  <a:ext uri="{0D108BD9-81ED-4DB2-BD59-A6C34878D82A}">
                    <a16:rowId xmlns:a16="http://schemas.microsoft.com/office/drawing/2014/main" val="1809483110"/>
                  </a:ext>
                </a:extLst>
              </a:tr>
              <a:tr h="677819">
                <a:tc>
                  <a:txBody>
                    <a:bodyPr/>
                    <a:lstStyle/>
                    <a:p>
                      <a:pPr algn="ctr"/>
                      <a:r>
                        <a:rPr lang="en-PH" sz="2500" dirty="0"/>
                        <a:t>2024-11-19</a:t>
                      </a:r>
                    </a:p>
                  </a:txBody>
                  <a:tcPr anchor="ctr"/>
                </a:tc>
                <a:tc>
                  <a:txBody>
                    <a:bodyPr/>
                    <a:lstStyle/>
                    <a:p>
                      <a:pPr algn="ctr"/>
                      <a:r>
                        <a:rPr lang="en-PH" sz="2500" dirty="0"/>
                        <a:t>15</a:t>
                      </a:r>
                    </a:p>
                  </a:txBody>
                  <a:tcPr anchor="ctr"/>
                </a:tc>
                <a:tc>
                  <a:txBody>
                    <a:bodyPr/>
                    <a:lstStyle/>
                    <a:p>
                      <a:pPr algn="ctr"/>
                      <a:r>
                        <a:rPr lang="en-PH" sz="2500" dirty="0"/>
                        <a:t>10</a:t>
                      </a:r>
                    </a:p>
                  </a:txBody>
                  <a:tcPr anchor="ctr"/>
                </a:tc>
                <a:extLst>
                  <a:ext uri="{0D108BD9-81ED-4DB2-BD59-A6C34878D82A}">
                    <a16:rowId xmlns:a16="http://schemas.microsoft.com/office/drawing/2014/main" val="1570509143"/>
                  </a:ext>
                </a:extLst>
              </a:tr>
              <a:tr h="677819">
                <a:tc>
                  <a:txBody>
                    <a:bodyPr/>
                    <a:lstStyle/>
                    <a:p>
                      <a:pPr algn="ctr"/>
                      <a:r>
                        <a:rPr lang="en-PH" sz="2500" dirty="0"/>
                        <a:t>2024-11-20</a:t>
                      </a:r>
                    </a:p>
                  </a:txBody>
                  <a:tcPr anchor="ctr"/>
                </a:tc>
                <a:tc>
                  <a:txBody>
                    <a:bodyPr/>
                    <a:lstStyle/>
                    <a:p>
                      <a:pPr algn="ctr"/>
                      <a:r>
                        <a:rPr lang="en-PH" sz="2500" dirty="0"/>
                        <a:t>20</a:t>
                      </a:r>
                    </a:p>
                  </a:txBody>
                  <a:tcPr anchor="ctr"/>
                </a:tc>
                <a:tc>
                  <a:txBody>
                    <a:bodyPr/>
                    <a:lstStyle/>
                    <a:p>
                      <a:pPr algn="ctr"/>
                      <a:r>
                        <a:rPr lang="en-PH" sz="2500" dirty="0"/>
                        <a:t>12</a:t>
                      </a:r>
                    </a:p>
                  </a:txBody>
                  <a:tcPr anchor="ctr"/>
                </a:tc>
                <a:extLst>
                  <a:ext uri="{0D108BD9-81ED-4DB2-BD59-A6C34878D82A}">
                    <a16:rowId xmlns:a16="http://schemas.microsoft.com/office/drawing/2014/main" val="727280828"/>
                  </a:ext>
                </a:extLst>
              </a:tr>
              <a:tr h="677819">
                <a:tc>
                  <a:txBody>
                    <a:bodyPr/>
                    <a:lstStyle/>
                    <a:p>
                      <a:pPr algn="ctr"/>
                      <a:r>
                        <a:rPr lang="en-PH" sz="2500" dirty="0"/>
                        <a:t>2024-11-21</a:t>
                      </a:r>
                    </a:p>
                  </a:txBody>
                  <a:tcPr anchor="ctr"/>
                </a:tc>
                <a:tc>
                  <a:txBody>
                    <a:bodyPr/>
                    <a:lstStyle/>
                    <a:p>
                      <a:pPr algn="ctr"/>
                      <a:r>
                        <a:rPr lang="en-PH" sz="2500" dirty="0"/>
                        <a:t>18</a:t>
                      </a:r>
                    </a:p>
                  </a:txBody>
                  <a:tcPr anchor="ctr"/>
                </a:tc>
                <a:tc>
                  <a:txBody>
                    <a:bodyPr/>
                    <a:lstStyle/>
                    <a:p>
                      <a:pPr algn="ctr"/>
                      <a:r>
                        <a:rPr lang="en-PH" sz="2500" dirty="0"/>
                        <a:t>8</a:t>
                      </a:r>
                    </a:p>
                  </a:txBody>
                  <a:tcPr anchor="ctr"/>
                </a:tc>
                <a:extLst>
                  <a:ext uri="{0D108BD9-81ED-4DB2-BD59-A6C34878D82A}">
                    <a16:rowId xmlns:a16="http://schemas.microsoft.com/office/drawing/2014/main" val="380457343"/>
                  </a:ext>
                </a:extLst>
              </a:tr>
              <a:tr h="677819">
                <a:tc>
                  <a:txBody>
                    <a:bodyPr/>
                    <a:lstStyle/>
                    <a:p>
                      <a:pPr algn="ctr"/>
                      <a:r>
                        <a:rPr lang="en-PH" sz="2500" dirty="0"/>
                        <a:t>…</a:t>
                      </a:r>
                    </a:p>
                  </a:txBody>
                  <a:tcPr anchor="ctr"/>
                </a:tc>
                <a:tc>
                  <a:txBody>
                    <a:bodyPr/>
                    <a:lstStyle/>
                    <a:p>
                      <a:pPr algn="ctr"/>
                      <a:r>
                        <a:rPr lang="en-PH" sz="2500" dirty="0"/>
                        <a:t>…</a:t>
                      </a:r>
                    </a:p>
                  </a:txBody>
                  <a:tcPr anchor="ctr"/>
                </a:tc>
                <a:tc>
                  <a:txBody>
                    <a:bodyPr/>
                    <a:lstStyle/>
                    <a:p>
                      <a:pPr algn="ctr"/>
                      <a:r>
                        <a:rPr lang="en-PH" sz="2500" dirty="0"/>
                        <a:t>…</a:t>
                      </a:r>
                    </a:p>
                  </a:txBody>
                  <a:tcPr anchor="ctr"/>
                </a:tc>
                <a:extLst>
                  <a:ext uri="{0D108BD9-81ED-4DB2-BD59-A6C34878D82A}">
                    <a16:rowId xmlns:a16="http://schemas.microsoft.com/office/drawing/2014/main" val="2250476569"/>
                  </a:ext>
                </a:extLst>
              </a:tr>
            </a:tbl>
          </a:graphicData>
        </a:graphic>
      </p:graphicFrame>
      <p:sp>
        <p:nvSpPr>
          <p:cNvPr id="3" name="Title 1">
            <a:extLst>
              <a:ext uri="{FF2B5EF4-FFF2-40B4-BE49-F238E27FC236}">
                <a16:creationId xmlns:a16="http://schemas.microsoft.com/office/drawing/2014/main" id="{1C3F2DC3-06C5-3839-F509-4156ED095739}"/>
              </a:ext>
            </a:extLst>
          </p:cNvPr>
          <p:cNvSpPr txBox="1">
            <a:spLocks/>
          </p:cNvSpPr>
          <p:nvPr/>
        </p:nvSpPr>
        <p:spPr>
          <a:xfrm>
            <a:off x="3308350" y="1155444"/>
            <a:ext cx="6451599" cy="601637"/>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PH" dirty="0">
                <a:solidFill>
                  <a:srgbClr val="002060"/>
                </a:solidFill>
              </a:rPr>
              <a:t>My Daily Expenses Data</a:t>
            </a:r>
          </a:p>
        </p:txBody>
      </p:sp>
    </p:spTree>
    <p:extLst>
      <p:ext uri="{BB962C8B-B14F-4D97-AF65-F5344CB8AC3E}">
        <p14:creationId xmlns:p14="http://schemas.microsoft.com/office/powerpoint/2010/main" val="143732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1597</TotalTime>
  <Words>1154</Words>
  <Application>Microsoft Office PowerPoint</Application>
  <PresentationFormat>Widescreen</PresentationFormat>
  <Paragraphs>228</Paragraphs>
  <Slides>38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Aptos Display</vt:lpstr>
      <vt:lpstr>Arial</vt:lpstr>
      <vt:lpstr>Source Sans Pro</vt:lpstr>
      <vt:lpstr>Wingdings</vt:lpstr>
      <vt:lpstr>Office Theme</vt:lpstr>
      <vt:lpstr>Data versus Information</vt:lpstr>
      <vt:lpstr>PowerPoint Presentation</vt:lpstr>
      <vt:lpstr>What is Data?</vt:lpstr>
      <vt:lpstr>Unstructured and Structured Data</vt:lpstr>
      <vt:lpstr>Data and Information</vt:lpstr>
      <vt:lpstr>Difference Between Data and Information (Definition)</vt:lpstr>
      <vt:lpstr>Difference Between Data and Information (Decision Making)</vt:lpstr>
      <vt:lpstr>Difference Between Data and Information (Real World Examples)</vt:lpstr>
      <vt:lpstr>PowerPoint Presentation</vt:lpstr>
      <vt:lpstr>PowerPoint Presentation</vt:lpstr>
      <vt:lpstr>PowerPoint Presentation</vt:lpstr>
      <vt:lpstr>PowerPoint Presentation</vt:lpstr>
      <vt:lpstr>What is a Database?</vt:lpstr>
      <vt:lpstr>Real World Example</vt:lpstr>
      <vt:lpstr>Types of Database</vt:lpstr>
      <vt:lpstr>Relational Databases</vt:lpstr>
      <vt:lpstr>Relational Databases</vt:lpstr>
      <vt:lpstr>NoSQL Databases</vt:lpstr>
      <vt:lpstr>NoSQL Databases</vt:lpstr>
      <vt:lpstr>Cloud Databases</vt:lpstr>
      <vt:lpstr>Cloud Databases</vt:lpstr>
      <vt:lpstr>PowerPoint Presentation</vt:lpstr>
      <vt:lpstr>Five Components of a Database </vt:lpstr>
      <vt:lpstr>Hardware</vt:lpstr>
      <vt:lpstr>Software</vt:lpstr>
      <vt:lpstr>Data</vt:lpstr>
      <vt:lpstr>Procedures</vt:lpstr>
      <vt:lpstr>Database Access Language</vt:lpstr>
      <vt:lpstr>PowerPoint Presentation</vt:lpstr>
      <vt:lpstr>Database Management System</vt:lpstr>
      <vt:lpstr>Database Management System</vt:lpstr>
      <vt:lpstr>Database Management System</vt:lpstr>
      <vt:lpstr>PowerPoint Presentation</vt:lpstr>
      <vt:lpstr>Types of DBMS Architecture</vt:lpstr>
      <vt:lpstr>1-Tier Architecture</vt:lpstr>
      <vt:lpstr>2-Tier Architecture</vt:lpstr>
      <vt:lpstr>3-Tier Architecture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Elizer Jr. D. Ponio</cp:lastModifiedBy>
  <cp:revision>179</cp:revision>
  <dcterms:created xsi:type="dcterms:W3CDTF">2024-08-08T01:29:50Z</dcterms:created>
  <dcterms:modified xsi:type="dcterms:W3CDTF">2024-11-21T13:47:17Z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