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63" r:id="rId3"/>
    <p:sldId id="268" r:id="rId4"/>
    <p:sldId id="271" r:id="rId5"/>
    <p:sldId id="273" r:id="rId6"/>
    <p:sldId id="274" r:id="rId7"/>
    <p:sldId id="275" r:id="rId8"/>
    <p:sldId id="276" r:id="rId9"/>
    <p:sldId id="277" r:id="rId10"/>
    <p:sldId id="272" r:id="rId11"/>
    <p:sldId id="278" r:id="rId12"/>
    <p:sldId id="279" r:id="rId13"/>
    <p:sldId id="280" r:id="rId14"/>
    <p:sldId id="281" r:id="rId15"/>
    <p:sldId id="282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  <a:srgbClr val="9966FF"/>
    <a:srgbClr val="FFFFFF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69"/>
    <p:restoredTop sz="93399" autoAdjust="0"/>
  </p:normalViewPr>
  <p:slideViewPr>
    <p:cSldViewPr snapToGrid="0">
      <p:cViewPr varScale="1">
        <p:scale>
          <a:sx n="87" d="100"/>
          <a:sy n="87" d="100"/>
        </p:scale>
        <p:origin x="108" y="14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7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 fontScale="90000"/>
          </a:bodyPr>
          <a:lstStyle/>
          <a:p>
            <a:r>
              <a:rPr lang="en-US" sz="7000" dirty="0">
                <a:solidFill>
                  <a:srgbClr val="32418C"/>
                </a:solidFill>
                <a:latin typeface="Aptos" panose="020B0004020202020204" pitchFamily="34" charset="0"/>
              </a:rPr>
              <a:t>SQL FUNCTIONS and GROUP BY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9F1C8AF-6F4B-4726-80A5-417816ED9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0E50ED5-A9AC-3530-1486-5E8F06BF2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408598"/>
              </p:ext>
            </p:extLst>
          </p:nvPr>
        </p:nvGraphicFramePr>
        <p:xfrm>
          <a:off x="2496000" y="728998"/>
          <a:ext cx="7200000" cy="54000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582278893"/>
                    </a:ext>
                  </a:extLst>
                </a:gridCol>
              </a:tblGrid>
              <a:tr h="50807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500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508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6262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6262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6262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6262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6262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6262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343829"/>
                  </a:ext>
                </a:extLst>
              </a:tr>
              <a:tr h="6262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756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676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A5262C4-C848-2ABB-43FB-63795AE70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D99281-9D2C-511C-34AF-F778AC7BE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480906"/>
              </p:ext>
            </p:extLst>
          </p:nvPr>
        </p:nvGraphicFramePr>
        <p:xfrm>
          <a:off x="7430283" y="4821756"/>
          <a:ext cx="3007606" cy="17530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3803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503803">
                  <a:extLst>
                    <a:ext uri="{9D8B030D-6E8A-4147-A177-3AD203B41FA5}">
                      <a16:colId xmlns:a16="http://schemas.microsoft.com/office/drawing/2014/main" val="3046056192"/>
                    </a:ext>
                  </a:extLst>
                </a:gridCol>
              </a:tblGrid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SUM(amount)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092557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0680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411A15-8129-730C-1DC1-853AD6878926}"/>
              </a:ext>
            </a:extLst>
          </p:cNvPr>
          <p:cNvSpPr txBox="1">
            <a:spLocks/>
          </p:cNvSpPr>
          <p:nvPr/>
        </p:nvSpPr>
        <p:spPr>
          <a:xfrm>
            <a:off x="8271006" y="4332701"/>
            <a:ext cx="1326160" cy="48905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b="1" dirty="0"/>
              <a:t>Result:</a:t>
            </a:r>
          </a:p>
        </p:txBody>
      </p:sp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B474BFA-8467-F0F7-EC4D-750093D64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396" y="366671"/>
            <a:ext cx="5376946" cy="288000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3588F4D-E4C0-8306-A8A9-FE7DCA20D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257336"/>
              </p:ext>
            </p:extLst>
          </p:nvPr>
        </p:nvGraphicFramePr>
        <p:xfrm>
          <a:off x="247286" y="366671"/>
          <a:ext cx="5748320" cy="3966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708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582278893"/>
                    </a:ext>
                  </a:extLst>
                </a:gridCol>
              </a:tblGrid>
              <a:tr h="37315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500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34382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756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24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E5BF455-3F9F-448C-1925-015C7B785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C3C6D3-671C-BB60-4A28-5E104FF37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484242"/>
              </p:ext>
            </p:extLst>
          </p:nvPr>
        </p:nvGraphicFramePr>
        <p:xfrm>
          <a:off x="7415534" y="4821754"/>
          <a:ext cx="3007606" cy="17530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3803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503803">
                  <a:extLst>
                    <a:ext uri="{9D8B030D-6E8A-4147-A177-3AD203B41FA5}">
                      <a16:colId xmlns:a16="http://schemas.microsoft.com/office/drawing/2014/main" val="3046056192"/>
                    </a:ext>
                  </a:extLst>
                </a:gridCol>
              </a:tblGrid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MAX(amount)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092557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0680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D27648-08FF-C5B2-79CA-585EE109F670}"/>
              </a:ext>
            </a:extLst>
          </p:cNvPr>
          <p:cNvSpPr txBox="1">
            <a:spLocks/>
          </p:cNvSpPr>
          <p:nvPr/>
        </p:nvSpPr>
        <p:spPr>
          <a:xfrm>
            <a:off x="8256257" y="4332699"/>
            <a:ext cx="1326160" cy="48905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b="1" dirty="0"/>
              <a:t>Result: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638FC10-ED9B-08B5-3BC4-15A0CC54AAE3}"/>
              </a:ext>
            </a:extLst>
          </p:cNvPr>
          <p:cNvGraphicFramePr>
            <a:graphicFrameLocks noGrp="1"/>
          </p:cNvGraphicFramePr>
          <p:nvPr/>
        </p:nvGraphicFramePr>
        <p:xfrm>
          <a:off x="247286" y="366671"/>
          <a:ext cx="5748320" cy="3966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708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582278893"/>
                    </a:ext>
                  </a:extLst>
                </a:gridCol>
              </a:tblGrid>
              <a:tr h="37315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500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34382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756744"/>
                  </a:ext>
                </a:extLst>
              </a:tr>
            </a:tbl>
          </a:graphicData>
        </a:graphic>
      </p:graphicFrame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809CCEC-19C9-7520-F0B4-D201B9EDE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396" y="366671"/>
            <a:ext cx="5376946" cy="28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BD6D3BA-0004-C5ED-CF07-9364610FE73F}"/>
              </a:ext>
            </a:extLst>
          </p:cNvPr>
          <p:cNvSpPr/>
          <p:nvPr/>
        </p:nvSpPr>
        <p:spPr>
          <a:xfrm>
            <a:off x="1667219" y="1125719"/>
            <a:ext cx="1454227" cy="43403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470012-7CCC-250C-D8BD-6EE299B47EB8}"/>
              </a:ext>
            </a:extLst>
          </p:cNvPr>
          <p:cNvSpPr/>
          <p:nvPr/>
        </p:nvSpPr>
        <p:spPr>
          <a:xfrm>
            <a:off x="1667219" y="2512193"/>
            <a:ext cx="1454227" cy="43403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CEAEDF-2CCC-71F6-8247-A193E65BFAFF}"/>
              </a:ext>
            </a:extLst>
          </p:cNvPr>
          <p:cNvSpPr/>
          <p:nvPr/>
        </p:nvSpPr>
        <p:spPr>
          <a:xfrm>
            <a:off x="1667218" y="3898667"/>
            <a:ext cx="1454227" cy="43403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E14E85-6337-3B2A-6707-B10EF6DCD9A4}"/>
              </a:ext>
            </a:extLst>
          </p:cNvPr>
          <p:cNvSpPr/>
          <p:nvPr/>
        </p:nvSpPr>
        <p:spPr>
          <a:xfrm>
            <a:off x="4541376" y="3898666"/>
            <a:ext cx="1454227" cy="43403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19AD5B-E423-9B07-7A2E-AB66C942522D}"/>
              </a:ext>
            </a:extLst>
          </p:cNvPr>
          <p:cNvSpPr/>
          <p:nvPr/>
        </p:nvSpPr>
        <p:spPr>
          <a:xfrm>
            <a:off x="4541376" y="2512193"/>
            <a:ext cx="1454227" cy="43403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0571C4-8CD9-9E35-ABD8-7D3650646CCA}"/>
              </a:ext>
            </a:extLst>
          </p:cNvPr>
          <p:cNvSpPr/>
          <p:nvPr/>
        </p:nvSpPr>
        <p:spPr>
          <a:xfrm>
            <a:off x="4541376" y="1125719"/>
            <a:ext cx="1454227" cy="43403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406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9DA2CD4-13F7-B3A9-AB65-66B19F907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99647A-B8F9-C29B-77EF-D7C02D150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53155"/>
              </p:ext>
            </p:extLst>
          </p:nvPr>
        </p:nvGraphicFramePr>
        <p:xfrm>
          <a:off x="7573502" y="4821756"/>
          <a:ext cx="3007606" cy="17530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3803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503803">
                  <a:extLst>
                    <a:ext uri="{9D8B030D-6E8A-4147-A177-3AD203B41FA5}">
                      <a16:colId xmlns:a16="http://schemas.microsoft.com/office/drawing/2014/main" val="3046056192"/>
                    </a:ext>
                  </a:extLst>
                </a:gridCol>
              </a:tblGrid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MIN(amount)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092557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0680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68C2E8-C059-2942-6C63-E637DD2D8E69}"/>
              </a:ext>
            </a:extLst>
          </p:cNvPr>
          <p:cNvSpPr txBox="1">
            <a:spLocks/>
          </p:cNvSpPr>
          <p:nvPr/>
        </p:nvSpPr>
        <p:spPr>
          <a:xfrm>
            <a:off x="8365008" y="4332701"/>
            <a:ext cx="1326160" cy="48905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b="1" dirty="0"/>
              <a:t>Result: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D9DAACD-2FDC-A686-5064-E653C8DE7CCA}"/>
              </a:ext>
            </a:extLst>
          </p:cNvPr>
          <p:cNvGraphicFramePr>
            <a:graphicFrameLocks noGrp="1"/>
          </p:cNvGraphicFramePr>
          <p:nvPr/>
        </p:nvGraphicFramePr>
        <p:xfrm>
          <a:off x="247286" y="366671"/>
          <a:ext cx="5748320" cy="3966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708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582278893"/>
                    </a:ext>
                  </a:extLst>
                </a:gridCol>
              </a:tblGrid>
              <a:tr h="37315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500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34382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75674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A4E1294-D557-3BED-268B-1A31FE70857B}"/>
              </a:ext>
            </a:extLst>
          </p:cNvPr>
          <p:cNvSpPr/>
          <p:nvPr/>
        </p:nvSpPr>
        <p:spPr>
          <a:xfrm>
            <a:off x="1667218" y="1601939"/>
            <a:ext cx="1454227" cy="43403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9B3196-34E1-4BB7-69AD-9A7AFE850FF3}"/>
              </a:ext>
            </a:extLst>
          </p:cNvPr>
          <p:cNvSpPr/>
          <p:nvPr/>
        </p:nvSpPr>
        <p:spPr>
          <a:xfrm>
            <a:off x="1667218" y="2035971"/>
            <a:ext cx="1454227" cy="43403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225925-FCD2-6822-942F-4514214B4365}"/>
              </a:ext>
            </a:extLst>
          </p:cNvPr>
          <p:cNvSpPr/>
          <p:nvPr/>
        </p:nvSpPr>
        <p:spPr>
          <a:xfrm>
            <a:off x="1667217" y="2967319"/>
            <a:ext cx="1454227" cy="43403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F0F0C9-AC4C-BF79-635F-4C9BAD7F64CD}"/>
              </a:ext>
            </a:extLst>
          </p:cNvPr>
          <p:cNvSpPr/>
          <p:nvPr/>
        </p:nvSpPr>
        <p:spPr>
          <a:xfrm>
            <a:off x="4541375" y="2967318"/>
            <a:ext cx="1454227" cy="43403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D328C3-E1E0-C832-3546-53153E138DB2}"/>
              </a:ext>
            </a:extLst>
          </p:cNvPr>
          <p:cNvSpPr/>
          <p:nvPr/>
        </p:nvSpPr>
        <p:spPr>
          <a:xfrm>
            <a:off x="4541376" y="2035971"/>
            <a:ext cx="1454227" cy="43403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538207-CF30-7790-9FF3-E3DD8C37D88C}"/>
              </a:ext>
            </a:extLst>
          </p:cNvPr>
          <p:cNvSpPr/>
          <p:nvPr/>
        </p:nvSpPr>
        <p:spPr>
          <a:xfrm>
            <a:off x="4541376" y="1601938"/>
            <a:ext cx="1454227" cy="43403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0DD0E89-E8D1-6F0D-91EB-FCB136158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396" y="366671"/>
            <a:ext cx="5376946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4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7DD0D10-1706-B6F1-DD7C-6A8F9B0CA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24B129-F447-7541-C32A-3B1E57910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535243"/>
              </p:ext>
            </p:extLst>
          </p:nvPr>
        </p:nvGraphicFramePr>
        <p:xfrm>
          <a:off x="7562486" y="4807667"/>
          <a:ext cx="3007606" cy="17530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3803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503803">
                  <a:extLst>
                    <a:ext uri="{9D8B030D-6E8A-4147-A177-3AD203B41FA5}">
                      <a16:colId xmlns:a16="http://schemas.microsoft.com/office/drawing/2014/main" val="3046056192"/>
                    </a:ext>
                  </a:extLst>
                </a:gridCol>
              </a:tblGrid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AVG(amount)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3.940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4.185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092557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2.990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0680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55C3E5-1F80-E78B-82DF-93497306971A}"/>
              </a:ext>
            </a:extLst>
          </p:cNvPr>
          <p:cNvSpPr txBox="1">
            <a:spLocks/>
          </p:cNvSpPr>
          <p:nvPr/>
        </p:nvSpPr>
        <p:spPr>
          <a:xfrm>
            <a:off x="8403209" y="4332701"/>
            <a:ext cx="1326160" cy="48905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b="1" dirty="0"/>
              <a:t>Result: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558A99F-5536-0D53-4E9C-553313E59DAB}"/>
              </a:ext>
            </a:extLst>
          </p:cNvPr>
          <p:cNvGraphicFramePr>
            <a:graphicFrameLocks noGrp="1"/>
          </p:cNvGraphicFramePr>
          <p:nvPr/>
        </p:nvGraphicFramePr>
        <p:xfrm>
          <a:off x="247286" y="366671"/>
          <a:ext cx="5748320" cy="3966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708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582278893"/>
                    </a:ext>
                  </a:extLst>
                </a:gridCol>
              </a:tblGrid>
              <a:tr h="37315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500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34382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756744"/>
                  </a:ext>
                </a:extLst>
              </a:tr>
            </a:tbl>
          </a:graphicData>
        </a:graphic>
      </p:graphicFrame>
      <p:pic>
        <p:nvPicPr>
          <p:cNvPr id="3" name="Picture 2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EA3C6681-A43A-74FB-0BF0-098911529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396" y="366671"/>
            <a:ext cx="5376946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6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7F18410-A2C6-AEFE-69D3-330721FB9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30349E-9AB0-85E5-B75A-607C0882D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871578"/>
              </p:ext>
            </p:extLst>
          </p:nvPr>
        </p:nvGraphicFramePr>
        <p:xfrm>
          <a:off x="7375199" y="4821756"/>
          <a:ext cx="3465398" cy="17530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2699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732699">
                  <a:extLst>
                    <a:ext uri="{9D8B030D-6E8A-4147-A177-3AD203B41FA5}">
                      <a16:colId xmlns:a16="http://schemas.microsoft.com/office/drawing/2014/main" val="3046056192"/>
                    </a:ext>
                  </a:extLst>
                </a:gridCol>
              </a:tblGrid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COUNT(amount)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092557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0680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7D7833-AF80-2F5E-8F92-02C66C7F2401}"/>
              </a:ext>
            </a:extLst>
          </p:cNvPr>
          <p:cNvSpPr txBox="1">
            <a:spLocks/>
          </p:cNvSpPr>
          <p:nvPr/>
        </p:nvSpPr>
        <p:spPr>
          <a:xfrm>
            <a:off x="8444818" y="4332701"/>
            <a:ext cx="1326160" cy="48905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b="1" dirty="0"/>
              <a:t>Result: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D77172C-5ED6-2CCA-048F-8B6A455846E5}"/>
              </a:ext>
            </a:extLst>
          </p:cNvPr>
          <p:cNvGraphicFramePr>
            <a:graphicFrameLocks noGrp="1"/>
          </p:cNvGraphicFramePr>
          <p:nvPr/>
        </p:nvGraphicFramePr>
        <p:xfrm>
          <a:off x="247286" y="366671"/>
          <a:ext cx="5748320" cy="3966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708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582278893"/>
                    </a:ext>
                  </a:extLst>
                </a:gridCol>
              </a:tblGrid>
              <a:tr h="37315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500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34382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756744"/>
                  </a:ext>
                </a:extLst>
              </a:tr>
            </a:tbl>
          </a:graphicData>
        </a:graphic>
      </p:graphicFrame>
      <p:pic>
        <p:nvPicPr>
          <p:cNvPr id="6" name="Picture 5" descr="A black screen with text and green and yellow lights&#10;&#10;AI-generated content may be incorrect.">
            <a:extLst>
              <a:ext uri="{FF2B5EF4-FFF2-40B4-BE49-F238E27FC236}">
                <a16:creationId xmlns:a16="http://schemas.microsoft.com/office/drawing/2014/main" id="{980B31DB-A20B-C1A4-9FC3-AFB222144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396" y="366671"/>
            <a:ext cx="5589754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6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F313D49-4A4A-78D4-FB0F-88CBE7E2E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9B2855-9B8E-42C7-2F3B-565D39A91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639329"/>
              </p:ext>
            </p:extLst>
          </p:nvPr>
        </p:nvGraphicFramePr>
        <p:xfrm>
          <a:off x="6868426" y="4447850"/>
          <a:ext cx="4335732" cy="2148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7866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2167866">
                  <a:extLst>
                    <a:ext uri="{9D8B030D-6E8A-4147-A177-3AD203B41FA5}">
                      <a16:colId xmlns:a16="http://schemas.microsoft.com/office/drawing/2014/main" val="3046056192"/>
                    </a:ext>
                  </a:extLst>
                </a:gridCol>
              </a:tblGrid>
              <a:tr h="206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COUNT(amount)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2549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2549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092557"/>
                  </a:ext>
                </a:extLst>
              </a:tr>
              <a:tr h="2549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2127807"/>
                  </a:ext>
                </a:extLst>
              </a:tr>
              <a:tr h="2549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135007"/>
                  </a:ext>
                </a:extLst>
              </a:tr>
              <a:tr h="2549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0680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5424317-4300-4E34-8C3A-9F7FC2C2E069}"/>
              </a:ext>
            </a:extLst>
          </p:cNvPr>
          <p:cNvSpPr txBox="1">
            <a:spLocks/>
          </p:cNvSpPr>
          <p:nvPr/>
        </p:nvSpPr>
        <p:spPr>
          <a:xfrm>
            <a:off x="8373212" y="3958795"/>
            <a:ext cx="1326160" cy="48905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b="1" dirty="0"/>
              <a:t>Result: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1C802A7-5B40-1F5E-243F-FE83A83426F3}"/>
              </a:ext>
            </a:extLst>
          </p:cNvPr>
          <p:cNvGraphicFramePr>
            <a:graphicFrameLocks noGrp="1"/>
          </p:cNvGraphicFramePr>
          <p:nvPr/>
        </p:nvGraphicFramePr>
        <p:xfrm>
          <a:off x="247286" y="366671"/>
          <a:ext cx="5748320" cy="3966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708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582278893"/>
                    </a:ext>
                  </a:extLst>
                </a:gridCol>
              </a:tblGrid>
              <a:tr h="37315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500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34382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756744"/>
                  </a:ext>
                </a:extLst>
              </a:tr>
            </a:tbl>
          </a:graphicData>
        </a:graphic>
      </p:graphicFrame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BC0E3D2-61D9-9738-5F96-52768D214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396" y="369955"/>
            <a:ext cx="5476256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9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AB3F01-B55F-9A63-14C3-6FC44C166E39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/>
              <a:t>Introduction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SQL Functions</a:t>
            </a:r>
          </a:p>
          <a:p>
            <a:pPr marL="1143000" lvl="1" indent="-685800" algn="l">
              <a:buFont typeface="Wingdings" pitchFamily="2" charset="2"/>
              <a:buChar char="Ø"/>
            </a:pPr>
            <a:r>
              <a:rPr lang="en-US" sz="3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</a:p>
          <a:p>
            <a:pPr marL="1143000" lvl="1" indent="-685800" algn="l">
              <a:buFont typeface="Wingdings" pitchFamily="2" charset="2"/>
              <a:buChar char="Ø"/>
            </a:pPr>
            <a:r>
              <a:rPr lang="en-US" sz="3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MAX</a:t>
            </a:r>
          </a:p>
          <a:p>
            <a:pPr marL="1143000" lvl="1" indent="-685800" algn="l">
              <a:buFont typeface="Wingdings" pitchFamily="2" charset="2"/>
              <a:buChar char="Ø"/>
            </a:pPr>
            <a:r>
              <a:rPr lang="en-US" sz="3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</a:t>
            </a:r>
          </a:p>
          <a:p>
            <a:pPr marL="1143000" lvl="1" indent="-685800" algn="l">
              <a:buFont typeface="Wingdings" pitchFamily="2" charset="2"/>
              <a:buChar char="Ø"/>
            </a:pPr>
            <a:r>
              <a:rPr lang="en-US" sz="3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AVG</a:t>
            </a:r>
          </a:p>
          <a:p>
            <a:pPr marL="1143000" lvl="1" indent="-685800" algn="l">
              <a:buFont typeface="Wingdings" pitchFamily="2" charset="2"/>
              <a:buChar char="Ø"/>
            </a:pPr>
            <a:r>
              <a:rPr lang="en-US" sz="3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SUM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SQL GROUP BY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040CE-CACD-0DC8-2221-0DE503F00D88}"/>
              </a:ext>
            </a:extLst>
          </p:cNvPr>
          <p:cNvSpPr txBox="1">
            <a:spLocks/>
          </p:cNvSpPr>
          <p:nvPr/>
        </p:nvSpPr>
        <p:spPr>
          <a:xfrm>
            <a:off x="838199" y="826369"/>
            <a:ext cx="1097404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32418C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11571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CC5A-CA8E-54FE-A005-A2D9F3B2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E074B-CA72-C01B-9004-814B981D1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3500" dirty="0"/>
              <a:t>A JOIN clause is used to </a:t>
            </a:r>
            <a:r>
              <a:rPr lang="en-PH" sz="3500" b="1" dirty="0">
                <a:solidFill>
                  <a:srgbClr val="0070C0"/>
                </a:solidFill>
              </a:rPr>
              <a:t>combine rows from two or more tables</a:t>
            </a:r>
            <a:r>
              <a:rPr lang="en-PH" sz="3500" dirty="0"/>
              <a:t>, based on a common key values between them.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4664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D32C6B3-F77B-A276-CC50-5D24F71A3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2D2CC64-49D6-99A1-506E-3C3B85BD3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073311"/>
              </p:ext>
            </p:extLst>
          </p:nvPr>
        </p:nvGraphicFramePr>
        <p:xfrm>
          <a:off x="2676000" y="729000"/>
          <a:ext cx="6840000" cy="5399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000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710000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710000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  <a:gridCol w="1710000">
                  <a:extLst>
                    <a:ext uri="{9D8B030D-6E8A-4147-A177-3AD203B41FA5}">
                      <a16:colId xmlns:a16="http://schemas.microsoft.com/office/drawing/2014/main" val="1582278893"/>
                    </a:ext>
                  </a:extLst>
                </a:gridCol>
              </a:tblGrid>
              <a:tr h="661512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500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661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81539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81539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81539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81539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81539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0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EF81213-351C-08A4-BA1D-41BE603FC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AD71E14-524E-8D1A-9012-56E403CC6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036373"/>
              </p:ext>
            </p:extLst>
          </p:nvPr>
        </p:nvGraphicFramePr>
        <p:xfrm>
          <a:off x="247286" y="283616"/>
          <a:ext cx="5748320" cy="3046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708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582278893"/>
                    </a:ext>
                  </a:extLst>
                </a:gridCol>
              </a:tblGrid>
              <a:tr h="37315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500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</a:tbl>
          </a:graphicData>
        </a:graphic>
      </p:graphicFrame>
      <p:pic>
        <p:nvPicPr>
          <p:cNvPr id="3" name="Picture 2" descr="A black rectangular with yellow green and blue text&#10;&#10;AI-generated content may be incorrect.">
            <a:extLst>
              <a:ext uri="{FF2B5EF4-FFF2-40B4-BE49-F238E27FC236}">
                <a16:creationId xmlns:a16="http://schemas.microsoft.com/office/drawing/2014/main" id="{B48D564B-B195-B9A4-2A7E-DE8459A56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396" y="366671"/>
            <a:ext cx="5806957" cy="2880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FE0DA0-A631-BB82-4D90-FAA65D36B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941207"/>
              </p:ext>
            </p:extLst>
          </p:nvPr>
        </p:nvGraphicFramePr>
        <p:xfrm>
          <a:off x="5131039" y="4935346"/>
          <a:ext cx="1929922" cy="833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9922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</a:tblGrid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count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C9397C-3165-3B1F-08DF-05A3BFADECC9}"/>
              </a:ext>
            </a:extLst>
          </p:cNvPr>
          <p:cNvSpPr txBox="1">
            <a:spLocks/>
          </p:cNvSpPr>
          <p:nvPr/>
        </p:nvSpPr>
        <p:spPr>
          <a:xfrm>
            <a:off x="5432920" y="4173275"/>
            <a:ext cx="1326160" cy="48905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b="1" dirty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220685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99D5B5F-B7AA-12C9-0BF8-5C916129F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651A931-D132-03C0-C9D3-A1639B3D5AA5}"/>
              </a:ext>
            </a:extLst>
          </p:cNvPr>
          <p:cNvGraphicFramePr>
            <a:graphicFrameLocks noGrp="1"/>
          </p:cNvGraphicFramePr>
          <p:nvPr/>
        </p:nvGraphicFramePr>
        <p:xfrm>
          <a:off x="247286" y="283616"/>
          <a:ext cx="5748320" cy="3046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708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582278893"/>
                    </a:ext>
                  </a:extLst>
                </a:gridCol>
              </a:tblGrid>
              <a:tr h="37315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500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218665-039C-CE72-155D-FA5158A48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459258"/>
              </p:ext>
            </p:extLst>
          </p:nvPr>
        </p:nvGraphicFramePr>
        <p:xfrm>
          <a:off x="5131039" y="4935346"/>
          <a:ext cx="1929922" cy="833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9922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</a:tblGrid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maximum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8662DA-A899-5C78-1FB9-CDA15912542D}"/>
              </a:ext>
            </a:extLst>
          </p:cNvPr>
          <p:cNvSpPr txBox="1">
            <a:spLocks/>
          </p:cNvSpPr>
          <p:nvPr/>
        </p:nvSpPr>
        <p:spPr>
          <a:xfrm>
            <a:off x="5432920" y="4173275"/>
            <a:ext cx="1326160" cy="48905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b="1" dirty="0"/>
              <a:t>Result: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A0542E8-12DE-98E9-B708-BE2536AE4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396" y="366671"/>
            <a:ext cx="5263448" cy="28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1AE1CC-B814-17DA-BB61-C9D3479862A6}"/>
              </a:ext>
            </a:extLst>
          </p:cNvPr>
          <p:cNvSpPr/>
          <p:nvPr/>
        </p:nvSpPr>
        <p:spPr>
          <a:xfrm>
            <a:off x="1663546" y="2414692"/>
            <a:ext cx="1454227" cy="43403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2726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A5DD640-5701-D572-4B68-009FD27F3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31E008A-7EF0-FB84-3EDD-5A90E7C5B28F}"/>
              </a:ext>
            </a:extLst>
          </p:cNvPr>
          <p:cNvGraphicFramePr>
            <a:graphicFrameLocks noGrp="1"/>
          </p:cNvGraphicFramePr>
          <p:nvPr/>
        </p:nvGraphicFramePr>
        <p:xfrm>
          <a:off x="247286" y="283616"/>
          <a:ext cx="5748320" cy="3046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708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582278893"/>
                    </a:ext>
                  </a:extLst>
                </a:gridCol>
              </a:tblGrid>
              <a:tr h="37315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500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1F3515-93DD-8404-FEA9-FEC794B9A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967111"/>
              </p:ext>
            </p:extLst>
          </p:nvPr>
        </p:nvGraphicFramePr>
        <p:xfrm>
          <a:off x="5131039" y="4935346"/>
          <a:ext cx="1929922" cy="833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9922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</a:tblGrid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minimum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BAEDF3-8E5F-4319-6C8A-397810FDE387}"/>
              </a:ext>
            </a:extLst>
          </p:cNvPr>
          <p:cNvSpPr txBox="1">
            <a:spLocks/>
          </p:cNvSpPr>
          <p:nvPr/>
        </p:nvSpPr>
        <p:spPr>
          <a:xfrm>
            <a:off x="5432920" y="4173275"/>
            <a:ext cx="1326160" cy="48905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b="1" dirty="0"/>
              <a:t>Result:</a:t>
            </a:r>
          </a:p>
        </p:txBody>
      </p:sp>
      <p:pic>
        <p:nvPicPr>
          <p:cNvPr id="6" name="Picture 5" descr="A black rectangular with green and yellow text&#10;&#10;AI-generated content may be incorrect.">
            <a:extLst>
              <a:ext uri="{FF2B5EF4-FFF2-40B4-BE49-F238E27FC236}">
                <a16:creationId xmlns:a16="http://schemas.microsoft.com/office/drawing/2014/main" id="{8E95B605-0FDC-ED89-7D69-A43DD85FB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396" y="366671"/>
            <a:ext cx="5806957" cy="28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BE0A56-360A-FA85-5A98-75398AA0EB2B}"/>
              </a:ext>
            </a:extLst>
          </p:cNvPr>
          <p:cNvSpPr/>
          <p:nvPr/>
        </p:nvSpPr>
        <p:spPr>
          <a:xfrm>
            <a:off x="1684396" y="2875403"/>
            <a:ext cx="1437050" cy="454324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2653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59A99D3-C60F-6D0F-2A0A-01A60D678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EADBF5A-C1A8-E01D-F1C6-184A0A46FE29}"/>
              </a:ext>
            </a:extLst>
          </p:cNvPr>
          <p:cNvGraphicFramePr>
            <a:graphicFrameLocks noGrp="1"/>
          </p:cNvGraphicFramePr>
          <p:nvPr/>
        </p:nvGraphicFramePr>
        <p:xfrm>
          <a:off x="247286" y="283616"/>
          <a:ext cx="5748320" cy="3046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708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582278893"/>
                    </a:ext>
                  </a:extLst>
                </a:gridCol>
              </a:tblGrid>
              <a:tr h="37315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500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61A88C-B655-D527-F53A-22131210E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939895"/>
              </p:ext>
            </p:extLst>
          </p:nvPr>
        </p:nvGraphicFramePr>
        <p:xfrm>
          <a:off x="5131039" y="4935346"/>
          <a:ext cx="1929922" cy="833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9922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</a:tblGrid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average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FF3E78-8B4D-6CF5-30B6-F9E38E208F76}"/>
              </a:ext>
            </a:extLst>
          </p:cNvPr>
          <p:cNvSpPr txBox="1">
            <a:spLocks/>
          </p:cNvSpPr>
          <p:nvPr/>
        </p:nvSpPr>
        <p:spPr>
          <a:xfrm>
            <a:off x="5432920" y="4173275"/>
            <a:ext cx="1326160" cy="48905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b="1" dirty="0"/>
              <a:t>Result:</a:t>
            </a:r>
          </a:p>
        </p:txBody>
      </p:sp>
      <p:pic>
        <p:nvPicPr>
          <p:cNvPr id="6" name="Picture 5" descr="A black rectangular with green and yellow text&#10;&#10;AI-generated content may be incorrect.">
            <a:extLst>
              <a:ext uri="{FF2B5EF4-FFF2-40B4-BE49-F238E27FC236}">
                <a16:creationId xmlns:a16="http://schemas.microsoft.com/office/drawing/2014/main" id="{AF183671-9316-2FF1-53FA-E5AC901A7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396" y="366671"/>
            <a:ext cx="5806957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7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B4B3633-837D-3F67-9A97-B068931CD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FEA5446-6A84-73EF-4583-897A2A274B93}"/>
              </a:ext>
            </a:extLst>
          </p:cNvPr>
          <p:cNvGraphicFramePr>
            <a:graphicFrameLocks noGrp="1"/>
          </p:cNvGraphicFramePr>
          <p:nvPr/>
        </p:nvGraphicFramePr>
        <p:xfrm>
          <a:off x="247286" y="283616"/>
          <a:ext cx="5748320" cy="3046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708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582278893"/>
                    </a:ext>
                  </a:extLst>
                </a:gridCol>
              </a:tblGrid>
              <a:tr h="37315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500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4E8CEF-3922-836A-C342-94792F27D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943407"/>
              </p:ext>
            </p:extLst>
          </p:nvPr>
        </p:nvGraphicFramePr>
        <p:xfrm>
          <a:off x="5131039" y="4935346"/>
          <a:ext cx="1929922" cy="833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9922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</a:tblGrid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sum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17.25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3C2730-6420-39A3-A99D-D11E0B2399F6}"/>
              </a:ext>
            </a:extLst>
          </p:cNvPr>
          <p:cNvSpPr txBox="1">
            <a:spLocks/>
          </p:cNvSpPr>
          <p:nvPr/>
        </p:nvSpPr>
        <p:spPr>
          <a:xfrm>
            <a:off x="5432920" y="4173275"/>
            <a:ext cx="1326160" cy="48905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Result:</a:t>
            </a:r>
          </a:p>
        </p:txBody>
      </p:sp>
      <p:pic>
        <p:nvPicPr>
          <p:cNvPr id="6" name="Picture 5" descr="A black rectangular with yellow green and blue text&#10;&#10;AI-generated content may be incorrect.">
            <a:extLst>
              <a:ext uri="{FF2B5EF4-FFF2-40B4-BE49-F238E27FC236}">
                <a16:creationId xmlns:a16="http://schemas.microsoft.com/office/drawing/2014/main" id="{8F93E651-CD3D-9D0C-767A-35E311707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163" y="366671"/>
            <a:ext cx="532173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3097</TotalTime>
  <Words>616</Words>
  <Application>Microsoft Office PowerPoint</Application>
  <PresentationFormat>Widescreen</PresentationFormat>
  <Paragraphs>467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Wingdings</vt:lpstr>
      <vt:lpstr>Office Theme</vt:lpstr>
      <vt:lpstr>SQL FUNCTIONS and GROUP BY</vt:lpstr>
      <vt:lpstr>PowerPoint Presentation</vt:lpstr>
      <vt:lpstr>SQL Join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SLY Ponio</cp:lastModifiedBy>
  <cp:revision>507</cp:revision>
  <dcterms:created xsi:type="dcterms:W3CDTF">2024-08-08T01:29:50Z</dcterms:created>
  <dcterms:modified xsi:type="dcterms:W3CDTF">2025-02-25T16:30:55Z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