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7" r:id="rId2"/>
    <p:sldId id="263" r:id="rId3"/>
    <p:sldId id="348" r:id="rId4"/>
    <p:sldId id="498" r:id="rId5"/>
    <p:sldId id="499" r:id="rId6"/>
    <p:sldId id="514" r:id="rId7"/>
    <p:sldId id="501" r:id="rId8"/>
    <p:sldId id="515" r:id="rId9"/>
    <p:sldId id="502" r:id="rId10"/>
    <p:sldId id="503" r:id="rId11"/>
    <p:sldId id="530" r:id="rId12"/>
    <p:sldId id="504" r:id="rId13"/>
    <p:sldId id="506" r:id="rId14"/>
    <p:sldId id="507" r:id="rId15"/>
    <p:sldId id="508" r:id="rId16"/>
    <p:sldId id="509" r:id="rId17"/>
    <p:sldId id="510" r:id="rId18"/>
    <p:sldId id="516" r:id="rId19"/>
    <p:sldId id="511" r:id="rId20"/>
    <p:sldId id="512" r:id="rId21"/>
    <p:sldId id="513" r:id="rId22"/>
    <p:sldId id="517" r:id="rId23"/>
    <p:sldId id="528" r:id="rId24"/>
    <p:sldId id="519" r:id="rId25"/>
    <p:sldId id="521" r:id="rId26"/>
    <p:sldId id="522" r:id="rId27"/>
    <p:sldId id="523" r:id="rId28"/>
    <p:sldId id="524" r:id="rId29"/>
    <p:sldId id="525" r:id="rId30"/>
    <p:sldId id="529" r:id="rId31"/>
    <p:sldId id="526" r:id="rId32"/>
    <p:sldId id="531" r:id="rId33"/>
    <p:sldId id="533" r:id="rId34"/>
    <p:sldId id="535" r:id="rId35"/>
    <p:sldId id="537" r:id="rId36"/>
    <p:sldId id="536" r:id="rId37"/>
    <p:sldId id="534" r:id="rId38"/>
    <p:sldId id="538" r:id="rId39"/>
    <p:sldId id="539" r:id="rId40"/>
    <p:sldId id="540" r:id="rId41"/>
    <p:sldId id="541" r:id="rId42"/>
    <p:sldId id="542" r:id="rId43"/>
    <p:sldId id="54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275"/>
    <a:srgbClr val="FF0200"/>
    <a:srgbClr val="9999FF"/>
    <a:srgbClr val="9966FF"/>
    <a:srgbClr val="FFFFFF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9"/>
    <p:restoredTop sz="93399" autoAdjust="0"/>
  </p:normalViewPr>
  <p:slideViewPr>
    <p:cSldViewPr snapToGrid="0">
      <p:cViewPr>
        <p:scale>
          <a:sx n="56" d="100"/>
          <a:sy n="56" d="100"/>
        </p:scale>
        <p:origin x="824" y="1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686B0-EFD9-FB9A-DE9D-3E2B03D1A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79C933-9A9C-72BD-15D1-690E478789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840025-17E6-F577-ECD5-8655AD3A6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7262D-8E78-F19F-20F6-666BEA21B0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24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FC5DC-F592-9E98-A570-956EA9769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479494-675B-2FCB-CEFE-9075DDF422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21ECBD-B131-281F-3743-C81613EEC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BAB80-CC83-E215-4A70-78ACBC8A10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37C7F-FAED-A645-BB46-AAF3FB783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3F74EE-71D0-AA62-B0A9-24552ABF9F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88A3A2-C848-F36A-05E0-5ECAD1E584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8F56C-C945-4C7D-2FDE-BDE0FEE6D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1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12D5D-2223-5928-19C9-474DD23E3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BD42B9-EC88-C0AE-7338-7A5B58B1AE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ABDD3C-A52B-FEB3-6334-E9E1FFBC2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468AF-8B63-BD5A-AE19-5F9E2377BC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7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The Relational Model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63F8C-E756-637B-93A6-F5FDCEE61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E327810-BCDC-3588-F477-9415D668C985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dirty="0"/>
              <a:t>2. The values in a column must be of the same </a:t>
            </a:r>
            <a:r>
              <a:rPr lang="en-US" sz="3500" b="1" dirty="0">
                <a:solidFill>
                  <a:srgbClr val="0070C0"/>
                </a:solidFill>
              </a:rPr>
              <a:t>type/domain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D2AA66-D32D-AD4D-114A-96FC06549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38640"/>
              </p:ext>
            </p:extLst>
          </p:nvPr>
        </p:nvGraphicFramePr>
        <p:xfrm>
          <a:off x="1562597" y="3002321"/>
          <a:ext cx="9195760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47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799491560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17" name="Picture 16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CABAB10A-C8DF-673C-7F2E-56C8FB56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7147344" y="1562321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27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E100-9716-5F40-092D-B465BA2F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41445-392B-F01B-34AB-1004040FA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3500" dirty="0"/>
              <a:t>A </a:t>
            </a:r>
            <a:r>
              <a:rPr lang="en-PH" sz="3500" b="1" dirty="0">
                <a:solidFill>
                  <a:srgbClr val="0070C0"/>
                </a:solidFill>
              </a:rPr>
              <a:t>domain</a:t>
            </a:r>
            <a:r>
              <a:rPr lang="en-PH" sz="3500" dirty="0"/>
              <a:t> is a </a:t>
            </a:r>
            <a:r>
              <a:rPr lang="en-PH" sz="3500" b="1" dirty="0"/>
              <a:t>set of acceptable values </a:t>
            </a:r>
            <a:r>
              <a:rPr lang="en-PH" sz="3500" dirty="0"/>
              <a:t>that a column is allowed to contain.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99344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98739-3820-6E40-3E7D-5EBF6239E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51AAC7F-632B-62D2-2993-E7EC20015F5B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dirty="0"/>
              <a:t>For example, the domain of “Zip” can only be </a:t>
            </a:r>
            <a:r>
              <a:rPr lang="en-US" sz="3500" b="1" dirty="0">
                <a:solidFill>
                  <a:srgbClr val="0070C0"/>
                </a:solidFill>
              </a:rPr>
              <a:t>numeric </a:t>
            </a:r>
            <a:r>
              <a:rPr lang="en-US" sz="3500" dirty="0"/>
              <a:t>and is limited to </a:t>
            </a:r>
            <a:r>
              <a:rPr lang="en-US" sz="3500" b="1" dirty="0">
                <a:solidFill>
                  <a:srgbClr val="0070C0"/>
                </a:solidFill>
              </a:rPr>
              <a:t>5 numeric characters </a:t>
            </a:r>
            <a:r>
              <a:rPr lang="en-US" sz="3500" dirty="0"/>
              <a:t>in length </a:t>
            </a:r>
            <a:endParaRPr lang="en-US" sz="3500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59CE15-718A-1015-3142-18E5CF4B7B30}"/>
              </a:ext>
            </a:extLst>
          </p:cNvPr>
          <p:cNvGraphicFramePr>
            <a:graphicFrameLocks noGrp="1"/>
          </p:cNvGraphicFramePr>
          <p:nvPr/>
        </p:nvGraphicFramePr>
        <p:xfrm>
          <a:off x="1562597" y="3002321"/>
          <a:ext cx="9195760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47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799491560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17" name="Picture 16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07E0F088-E5A3-9D9F-4C0C-C61BE674B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7313463" y="2087802"/>
            <a:ext cx="1173521" cy="117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49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86889-7BC2-02A3-D9D5-7BB89B36A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87AE195-26AC-D353-0CEC-DE684C5569E9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dirty="0"/>
              <a:t>For example, </a:t>
            </a:r>
            <a:r>
              <a:rPr lang="en-PH" sz="3500" dirty="0"/>
              <a:t>the domain of “Marital Status” has a set of possibilities: </a:t>
            </a:r>
            <a:r>
              <a:rPr lang="en-PH" sz="3500" b="1" dirty="0">
                <a:solidFill>
                  <a:srgbClr val="0070C0"/>
                </a:solidFill>
              </a:rPr>
              <a:t>Married</a:t>
            </a:r>
            <a:r>
              <a:rPr lang="en-PH" sz="3500" dirty="0"/>
              <a:t>, </a:t>
            </a:r>
            <a:r>
              <a:rPr lang="en-PH" sz="3500" b="1" dirty="0">
                <a:solidFill>
                  <a:srgbClr val="0070C0"/>
                </a:solidFill>
              </a:rPr>
              <a:t>Single</a:t>
            </a:r>
            <a:r>
              <a:rPr lang="en-PH" sz="3500" dirty="0"/>
              <a:t>, </a:t>
            </a:r>
            <a:r>
              <a:rPr lang="en-PH" sz="3500" b="1" dirty="0">
                <a:solidFill>
                  <a:srgbClr val="0070C0"/>
                </a:solidFill>
              </a:rPr>
              <a:t>Divorced</a:t>
            </a:r>
            <a:endParaRPr lang="en-US" sz="3500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0E9FDC-94B9-6C97-541B-F2075530AD98}"/>
              </a:ext>
            </a:extLst>
          </p:cNvPr>
          <p:cNvGraphicFramePr>
            <a:graphicFrameLocks noGrp="1"/>
          </p:cNvGraphicFramePr>
          <p:nvPr/>
        </p:nvGraphicFramePr>
        <p:xfrm>
          <a:off x="1562597" y="3002321"/>
          <a:ext cx="9195760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47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799491560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17" name="Picture 16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CAFBB5E7-E1FC-C90B-4A2A-2D25194EF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7313463" y="2087802"/>
            <a:ext cx="1173521" cy="117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07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864D2-22E2-D150-A03F-E54C4EC72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85BB2D-7CFB-861D-2662-FC7BB7F0A4B0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3. Each cell must contain a </a:t>
            </a:r>
            <a:r>
              <a:rPr lang="en-GB" sz="3500" b="1" dirty="0">
                <a:solidFill>
                  <a:srgbClr val="0070C0"/>
                </a:solidFill>
              </a:rPr>
              <a:t>single value</a:t>
            </a:r>
            <a:endParaRPr lang="en-US" sz="3500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28F24D-5D81-BF20-F569-8BF5E9A551F8}"/>
              </a:ext>
            </a:extLst>
          </p:cNvPr>
          <p:cNvGraphicFramePr>
            <a:graphicFrameLocks noGrp="1"/>
          </p:cNvGraphicFramePr>
          <p:nvPr/>
        </p:nvGraphicFramePr>
        <p:xfrm>
          <a:off x="1562597" y="3002321"/>
          <a:ext cx="9195760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47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799491560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215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1787A-7ACA-0215-F9C1-88B706C8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FF74DD3-9A58-CD4A-F219-DCEA8202C062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For example, we </a:t>
            </a:r>
            <a:r>
              <a:rPr lang="en-GB" sz="3500" b="1" dirty="0"/>
              <a:t>store more than one value </a:t>
            </a:r>
            <a:r>
              <a:rPr lang="en-GB" sz="3500" dirty="0"/>
              <a:t>(Single, Married and Divorced) in the same cell</a:t>
            </a:r>
            <a:endParaRPr lang="en-US" sz="35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21CC5C-24D9-A9A2-4022-F28934810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38944"/>
              </p:ext>
            </p:extLst>
          </p:nvPr>
        </p:nvGraphicFramePr>
        <p:xfrm>
          <a:off x="1498120" y="2612029"/>
          <a:ext cx="9195760" cy="3365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47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799491560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Single, Married, Divorced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5" name="Graphic 4" descr="Badge Cross with solid fill">
            <a:extLst>
              <a:ext uri="{FF2B5EF4-FFF2-40B4-BE49-F238E27FC236}">
                <a16:creationId xmlns:a16="http://schemas.microsoft.com/office/drawing/2014/main" id="{0E07CFD2-BCBA-E41F-A2D6-3A5D0E626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9581" y="32840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3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C496B-F2CC-AD23-C209-AD9C50163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8B53DBC-433D-5D37-644E-407E68DDF888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4. No two rows can be identical</a:t>
            </a:r>
            <a:r>
              <a:rPr lang="en-US" sz="3500" dirty="0"/>
              <a:t>.</a:t>
            </a:r>
            <a:r>
              <a:rPr lang="en-US" sz="3500" b="1" dirty="0">
                <a:solidFill>
                  <a:srgbClr val="0070C0"/>
                </a:solidFill>
              </a:rPr>
              <a:t> </a:t>
            </a:r>
            <a:r>
              <a:rPr lang="en-US" sz="3500" dirty="0"/>
              <a:t> Identical rows are known as </a:t>
            </a:r>
            <a:r>
              <a:rPr lang="en-US" sz="3500" b="1" dirty="0">
                <a:solidFill>
                  <a:srgbClr val="0070C0"/>
                </a:solidFill>
              </a:rPr>
              <a:t>duplicates</a:t>
            </a:r>
            <a:r>
              <a:rPr lang="en-US" sz="3500" dirty="0"/>
              <a:t>.</a:t>
            </a:r>
            <a:endParaRPr lang="en-GB" sz="35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72CABC-1FF3-F23B-661D-350534AD97CF}"/>
              </a:ext>
            </a:extLst>
          </p:cNvPr>
          <p:cNvGraphicFramePr>
            <a:graphicFrameLocks noGrp="1"/>
          </p:cNvGraphicFramePr>
          <p:nvPr/>
        </p:nvGraphicFramePr>
        <p:xfrm>
          <a:off x="1562597" y="3002321"/>
          <a:ext cx="9195760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47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799491560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580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424D7-8976-502A-721E-A91B0C79B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50AB905-8DB2-D8AB-B9B0-949886CEDF61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4. No two rows can be identical</a:t>
            </a:r>
            <a:r>
              <a:rPr lang="en-US" sz="3500" dirty="0"/>
              <a:t>.</a:t>
            </a:r>
            <a:r>
              <a:rPr lang="en-US" sz="3500" b="1" dirty="0">
                <a:solidFill>
                  <a:srgbClr val="0070C0"/>
                </a:solidFill>
              </a:rPr>
              <a:t> </a:t>
            </a:r>
            <a:r>
              <a:rPr lang="en-US" sz="3500" dirty="0"/>
              <a:t> Identical rows are known as </a:t>
            </a:r>
            <a:r>
              <a:rPr lang="en-US" sz="3500" b="1" dirty="0">
                <a:solidFill>
                  <a:srgbClr val="0070C0"/>
                </a:solidFill>
              </a:rPr>
              <a:t>duplicates</a:t>
            </a:r>
            <a:r>
              <a:rPr lang="en-US" sz="3500" dirty="0"/>
              <a:t>.</a:t>
            </a:r>
            <a:endParaRPr lang="en-GB" sz="35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D08E60-946B-5F4A-56C3-5930AEAA5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627048"/>
              </p:ext>
            </p:extLst>
          </p:nvPr>
        </p:nvGraphicFramePr>
        <p:xfrm>
          <a:off x="1562597" y="3002321"/>
          <a:ext cx="9195760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47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799491560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>
                    <a:solidFill>
                      <a:srgbClr val="FB72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3" name="Graphic 2" descr="Badge Cross with solid fill">
            <a:extLst>
              <a:ext uri="{FF2B5EF4-FFF2-40B4-BE49-F238E27FC236}">
                <a16:creationId xmlns:a16="http://schemas.microsoft.com/office/drawing/2014/main" id="{D543220C-50D6-264D-A0D5-DA6251F4F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7015" y="4566423"/>
            <a:ext cx="914400" cy="914400"/>
          </a:xfrm>
          <a:prstGeom prst="rect">
            <a:avLst/>
          </a:prstGeom>
        </p:spPr>
      </p:pic>
      <p:pic>
        <p:nvPicPr>
          <p:cNvPr id="5" name="Graphic 4" descr="Badge Cross with solid fill">
            <a:extLst>
              <a:ext uri="{FF2B5EF4-FFF2-40B4-BE49-F238E27FC236}">
                <a16:creationId xmlns:a16="http://schemas.microsoft.com/office/drawing/2014/main" id="{9F193C8C-A9B1-9E73-5423-D318A20B1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7015" y="54108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1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20654-F61C-BEB1-69A3-02D9BF929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E554E3-4E26-D987-C46A-EAF66F018CB6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500" b="1" dirty="0"/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Basic Concepts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Terminologies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 of a Relational Model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/>
              <a:t>Schema of a Relation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3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Graphic 1" descr="Checkbox Checked with solid fill">
            <a:extLst>
              <a:ext uri="{FF2B5EF4-FFF2-40B4-BE49-F238E27FC236}">
                <a16:creationId xmlns:a16="http://schemas.microsoft.com/office/drawing/2014/main" id="{9085074B-473B-422E-797E-3FF08ED10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8720" y="2663190"/>
            <a:ext cx="914400" cy="914400"/>
          </a:xfrm>
          <a:prstGeom prst="rect">
            <a:avLst/>
          </a:prstGeom>
        </p:spPr>
      </p:pic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13A450ED-75EC-658A-9268-143E9EEC5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8720" y="3429000"/>
            <a:ext cx="914400" cy="914400"/>
          </a:xfrm>
          <a:prstGeom prst="rect">
            <a:avLst/>
          </a:prstGeom>
        </p:spPr>
      </p:pic>
      <p:pic>
        <p:nvPicPr>
          <p:cNvPr id="6" name="Graphic 5" descr="Checkbox Checked with solid fill">
            <a:extLst>
              <a:ext uri="{FF2B5EF4-FFF2-40B4-BE49-F238E27FC236}">
                <a16:creationId xmlns:a16="http://schemas.microsoft.com/office/drawing/2014/main" id="{65D36F71-164F-309F-5486-B70C03F4F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3010" y="3886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91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9265B-DC32-2646-0BB6-062F33CCE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9124C5-C9DC-591A-978B-EB8317E1EB1E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The </a:t>
            </a:r>
            <a:r>
              <a:rPr lang="en-GB" sz="3500" b="1" dirty="0">
                <a:solidFill>
                  <a:srgbClr val="0070C0"/>
                </a:solidFill>
              </a:rPr>
              <a:t>schema</a:t>
            </a:r>
            <a:r>
              <a:rPr lang="en-GB" sz="3500" dirty="0"/>
              <a:t> of a relation consists of:</a:t>
            </a:r>
          </a:p>
          <a:p>
            <a:pPr marL="0" indent="0">
              <a:buNone/>
            </a:pPr>
            <a:endParaRPr lang="en-GB" sz="3500" dirty="0"/>
          </a:p>
          <a:p>
            <a:pPr>
              <a:buFont typeface="Wingdings" pitchFamily="2" charset="2"/>
              <a:buChar char="§"/>
            </a:pPr>
            <a:r>
              <a:rPr lang="en-GB" sz="3500" dirty="0"/>
              <a:t> The name of the relation</a:t>
            </a:r>
          </a:p>
          <a:p>
            <a:pPr>
              <a:buFont typeface="Wingdings" pitchFamily="2" charset="2"/>
              <a:buChar char="§"/>
            </a:pPr>
            <a:r>
              <a:rPr lang="en-GB" sz="3500" dirty="0"/>
              <a:t> The names of its attributes</a:t>
            </a:r>
          </a:p>
          <a:p>
            <a:pPr>
              <a:buFont typeface="Wingdings" pitchFamily="2" charset="2"/>
              <a:buChar char="§"/>
            </a:pPr>
            <a:r>
              <a:rPr lang="en-GB" sz="3500" dirty="0"/>
              <a:t> The domains of the attributes</a:t>
            </a:r>
          </a:p>
        </p:txBody>
      </p:sp>
    </p:spTree>
    <p:extLst>
      <p:ext uri="{BB962C8B-B14F-4D97-AF65-F5344CB8AC3E}">
        <p14:creationId xmlns:p14="http://schemas.microsoft.com/office/powerpoint/2010/main" val="370711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500" b="1" dirty="0"/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/>
              <a:t>Basic Concepts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Terminologies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 of a Relational Model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Schema of a Relation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3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06B22-C687-4A0F-66F0-8E5DE6D19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26509DF-4B0B-3A3F-78A7-14A507F794B2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6109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For our </a:t>
            </a:r>
            <a:r>
              <a:rPr lang="en-GB" sz="3500" b="1" dirty="0"/>
              <a:t>Customer</a:t>
            </a:r>
            <a:r>
              <a:rPr lang="en-GB" sz="3500" dirty="0"/>
              <a:t> table example, its schema would be: </a:t>
            </a:r>
          </a:p>
          <a:p>
            <a:pPr marL="0" indent="0">
              <a:buNone/>
            </a:pPr>
            <a:endParaRPr lang="en-GB" sz="35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4E6FE2-1F5B-646F-717A-5033DA421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073878"/>
              </p:ext>
            </p:extLst>
          </p:nvPr>
        </p:nvGraphicFramePr>
        <p:xfrm>
          <a:off x="1498120" y="2116087"/>
          <a:ext cx="9195760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47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799491560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465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B1DA6-6CAD-E871-3CAA-92DFB5200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5984048-F7D3-112E-072C-8F59462B3EFE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 dirty="0"/>
              <a:t>Customer(</a:t>
            </a:r>
            <a:r>
              <a:rPr lang="en-GB" i="1" dirty="0" err="1"/>
              <a:t>CustomerID</a:t>
            </a:r>
            <a:r>
              <a:rPr lang="en-GB" i="1" dirty="0"/>
              <a:t>, FirstName, </a:t>
            </a:r>
            <a:r>
              <a:rPr lang="en-GB" i="1" dirty="0" err="1"/>
              <a:t>LastName</a:t>
            </a:r>
            <a:r>
              <a:rPr lang="en-GB" i="1" dirty="0"/>
              <a:t>, Street, City, Zip, Phone, Marital Status)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E98559-988D-AEDE-D558-E66EEBC03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295716"/>
              </p:ext>
            </p:extLst>
          </p:nvPr>
        </p:nvGraphicFramePr>
        <p:xfrm>
          <a:off x="1498120" y="2317255"/>
          <a:ext cx="9195760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47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799491560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51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0EF2A-BB36-9CF4-CCD8-4BBD21211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C57127-B63F-23C2-B582-9E1C50353062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500" b="1" dirty="0"/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Basic Concepts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Terminologies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 of a Relational Model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Schema of a Relation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/>
              <a:t>Keys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3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63CD7F6B-4138-7698-62BF-4D93E9FB9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1120" y="3401461"/>
            <a:ext cx="914400" cy="914400"/>
          </a:xfrm>
          <a:prstGeom prst="rect">
            <a:avLst/>
          </a:prstGeom>
        </p:spPr>
      </p:pic>
      <p:pic>
        <p:nvPicPr>
          <p:cNvPr id="4" name="Graphic 3" descr="Checkbox Checked with solid fill">
            <a:extLst>
              <a:ext uri="{FF2B5EF4-FFF2-40B4-BE49-F238E27FC236}">
                <a16:creationId xmlns:a16="http://schemas.microsoft.com/office/drawing/2014/main" id="{68B37851-7930-F8F6-F131-1B0B91A90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1120" y="2655570"/>
            <a:ext cx="914400" cy="914400"/>
          </a:xfrm>
          <a:prstGeom prst="rect">
            <a:avLst/>
          </a:prstGeom>
        </p:spPr>
      </p:pic>
      <p:pic>
        <p:nvPicPr>
          <p:cNvPr id="2" name="Graphic 1" descr="Checkbox Checked with solid fill">
            <a:extLst>
              <a:ext uri="{FF2B5EF4-FFF2-40B4-BE49-F238E27FC236}">
                <a16:creationId xmlns:a16="http://schemas.microsoft.com/office/drawing/2014/main" id="{533D9344-6E6F-147C-12F8-E5062126A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02684" y="3858661"/>
            <a:ext cx="914400" cy="914400"/>
          </a:xfrm>
          <a:prstGeom prst="rect">
            <a:avLst/>
          </a:prstGeom>
        </p:spPr>
      </p:pic>
      <p:pic>
        <p:nvPicPr>
          <p:cNvPr id="6" name="Graphic 5" descr="Checkbox Checked with solid fill">
            <a:extLst>
              <a:ext uri="{FF2B5EF4-FFF2-40B4-BE49-F238E27FC236}">
                <a16:creationId xmlns:a16="http://schemas.microsoft.com/office/drawing/2014/main" id="{73032A91-C106-368D-40FE-1F07248BE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5520" y="44625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94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F320-F632-C124-88DB-791A5A79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020D-1B59-153F-364A-B5542BF29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500" dirty="0"/>
              <a:t>A </a:t>
            </a:r>
            <a:r>
              <a:rPr lang="en-GB" sz="3500" b="1" dirty="0">
                <a:solidFill>
                  <a:srgbClr val="0070C0"/>
                </a:solidFill>
              </a:rPr>
              <a:t>key</a:t>
            </a:r>
            <a:r>
              <a:rPr lang="en-GB" sz="3500" dirty="0"/>
              <a:t> is an attribute or collection of attributes that can be used to uniquely identify a row in a relation.</a:t>
            </a:r>
          </a:p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114073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30CC8-39CE-9F11-4A11-A56268936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00D019B-E4CD-A4D4-7DD4-4EB00BFED0D6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A relation may have </a:t>
            </a:r>
            <a:r>
              <a:rPr lang="en-GB" sz="3500" b="1" dirty="0">
                <a:solidFill>
                  <a:srgbClr val="0070C0"/>
                </a:solidFill>
              </a:rPr>
              <a:t>more than one possible key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5AC30A-00CD-C5E6-B0A5-503552E17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55875"/>
              </p:ext>
            </p:extLst>
          </p:nvPr>
        </p:nvGraphicFramePr>
        <p:xfrm>
          <a:off x="502798" y="2660156"/>
          <a:ext cx="11186405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7281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279085150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615239771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Email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Ponio</a:t>
                      </a:r>
                      <a:r>
                        <a:rPr lang="en-PH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eponio@mail@national-u.edu.ph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jdelacruz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mdelossantos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177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FDA78-5FEF-32C5-9424-B99484040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9A62005-42E5-CADD-0E25-EE9AFCBB8DE3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The possible keys for the Customer relation include:</a:t>
            </a:r>
            <a:endParaRPr lang="en-GB" sz="35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22E01D-6809-C68B-484B-B8C9F7642767}"/>
              </a:ext>
            </a:extLst>
          </p:cNvPr>
          <p:cNvGraphicFramePr>
            <a:graphicFrameLocks noGrp="1"/>
          </p:cNvGraphicFramePr>
          <p:nvPr/>
        </p:nvGraphicFramePr>
        <p:xfrm>
          <a:off x="502798" y="2660156"/>
          <a:ext cx="11186405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7281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279085150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615239771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Email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Ponio</a:t>
                      </a:r>
                      <a:r>
                        <a:rPr lang="en-PH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eponio@mail@national-u.edu.ph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jdelacruz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mdelossantos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432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E03E6-B6B9-8FDC-FCB2-C6885F798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14B6C36-9249-3288-DF6B-236E5A43FE64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The first option is </a:t>
            </a:r>
            <a:r>
              <a:rPr lang="en-GB" sz="3500" b="1" dirty="0" err="1"/>
              <a:t>CustomerID</a:t>
            </a:r>
            <a:r>
              <a:rPr lang="en-GB" sz="3500" b="1" dirty="0"/>
              <a:t>. </a:t>
            </a:r>
            <a:r>
              <a:rPr lang="en-GB" sz="3500" dirty="0"/>
              <a:t>Every customer has a unique ID and it will uniquely identify a given row </a:t>
            </a:r>
            <a:endParaRPr lang="en-GB" sz="3500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B86CEA-9250-9085-6619-CA40FFBB3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400929"/>
              </p:ext>
            </p:extLst>
          </p:nvPr>
        </p:nvGraphicFramePr>
        <p:xfrm>
          <a:off x="502798" y="3036271"/>
          <a:ext cx="11186405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7281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279085150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615239771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Email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Ponio</a:t>
                      </a:r>
                      <a:r>
                        <a:rPr lang="en-PH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eponio@mail@national-u.edu.ph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jdelacruz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mdelossantos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4" name="Picture 3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33833BC8-EA36-4DE1-F503-B38CB0EB0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1110344" y="2160270"/>
            <a:ext cx="1015030" cy="10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1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D150B-C464-2BC5-42D6-D04C3E79E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2806C9B-AC89-E2CF-2EAE-5417C0073D82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The second option is </a:t>
            </a:r>
            <a:r>
              <a:rPr lang="en-GB" sz="3500" b="1" dirty="0"/>
              <a:t>Email. </a:t>
            </a:r>
            <a:r>
              <a:rPr lang="en-GB" sz="3500" dirty="0"/>
              <a:t>Every customer has a unique email address and no two rows will have the same email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60613F-11C1-4654-54BE-F3D84969A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62619"/>
              </p:ext>
            </p:extLst>
          </p:nvPr>
        </p:nvGraphicFramePr>
        <p:xfrm>
          <a:off x="502798" y="3102714"/>
          <a:ext cx="11186405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7281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279085150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615239771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Email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Ponio</a:t>
                      </a:r>
                      <a:r>
                        <a:rPr lang="en-PH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eponio@mail@national-u.edu.ph</a:t>
                      </a:r>
                      <a:endParaRPr lang="en-PH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jdelacruz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mdelossantos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4" name="Picture 3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A30124EA-DE54-6FB7-96D9-2071E1195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7824653" y="2277836"/>
            <a:ext cx="1015030" cy="10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13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21E1B-6F87-D583-9BBF-8171C25BE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65857A3-2C08-960E-CEFE-E8344AE52E34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We can also use both </a:t>
            </a:r>
            <a:r>
              <a:rPr lang="en-GB" sz="3500" b="1" dirty="0" err="1"/>
              <a:t>CustomerID</a:t>
            </a:r>
            <a:r>
              <a:rPr lang="en-GB" sz="3500" dirty="0"/>
              <a:t> and </a:t>
            </a:r>
            <a:r>
              <a:rPr lang="en-GB" sz="3500" b="1" dirty="0"/>
              <a:t>Email. </a:t>
            </a:r>
            <a:r>
              <a:rPr lang="en-GB" sz="3500" dirty="0"/>
              <a:t>This combination is guaranteed to be unique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6FEB72-BDCD-8825-3949-4160DB571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615501"/>
              </p:ext>
            </p:extLst>
          </p:nvPr>
        </p:nvGraphicFramePr>
        <p:xfrm>
          <a:off x="502798" y="3156545"/>
          <a:ext cx="11186405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7281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279085150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615239771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Email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Ponio</a:t>
                      </a:r>
                      <a:r>
                        <a:rPr lang="en-PH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eponio@mail@national-u.edu.ph</a:t>
                      </a:r>
                      <a:endParaRPr lang="en-PH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jdelacruz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mdelossantos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4" name="Picture 3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9E3521D0-6AF2-4E53-BFB2-3D1C5CD45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1058092" y="2312670"/>
            <a:ext cx="1015030" cy="1015030"/>
          </a:xfrm>
          <a:prstGeom prst="rect">
            <a:avLst/>
          </a:prstGeom>
        </p:spPr>
      </p:pic>
      <p:pic>
        <p:nvPicPr>
          <p:cNvPr id="5" name="Picture 4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79BDE0AD-E3CC-DC20-3DF7-F0ED735A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7833361" y="2312670"/>
            <a:ext cx="1015030" cy="10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CB0AA-4361-6444-48D5-88796E284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1E3E213-F48F-C2B6-2B34-B9023B69423C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The same goes </a:t>
            </a:r>
            <a:r>
              <a:rPr lang="en-GB" sz="3500" b="1" dirty="0" err="1"/>
              <a:t>CustomerID</a:t>
            </a:r>
            <a:r>
              <a:rPr lang="en-GB" sz="3500" dirty="0"/>
              <a:t> and </a:t>
            </a:r>
            <a:r>
              <a:rPr lang="en-GB" sz="3500" b="1" dirty="0"/>
              <a:t>FirstName. </a:t>
            </a:r>
            <a:r>
              <a:rPr lang="en-GB" sz="3500" dirty="0"/>
              <a:t>This combination is guaranteed to be unique even if there is a customer with the same name.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C1249B-7495-EDCE-F30E-577EA709C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811362"/>
              </p:ext>
            </p:extLst>
          </p:nvPr>
        </p:nvGraphicFramePr>
        <p:xfrm>
          <a:off x="502798" y="3326362"/>
          <a:ext cx="11186405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7281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2279085150"/>
                    </a:ext>
                  </a:extLst>
                </a:gridCol>
                <a:gridCol w="2237281">
                  <a:extLst>
                    <a:ext uri="{9D8B030D-6E8A-4147-A177-3AD203B41FA5}">
                      <a16:colId xmlns:a16="http://schemas.microsoft.com/office/drawing/2014/main" val="615239771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Email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Ponio</a:t>
                      </a:r>
                      <a:r>
                        <a:rPr lang="en-PH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eponio@mail@national-u.edu.ph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jdelacruz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mdelossantos</a:t>
                      </a:r>
                      <a:r>
                        <a:rPr lang="en-PH" dirty="0"/>
                        <a:t>@@national-</a:t>
                      </a:r>
                      <a:r>
                        <a:rPr lang="en-PH" dirty="0" err="1"/>
                        <a:t>u.edu.ph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0943123458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5" name="Picture 4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51FD949F-934C-769E-2DB9-7BB4C0DF2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1136470" y="2565147"/>
            <a:ext cx="1015030" cy="1015030"/>
          </a:xfrm>
          <a:prstGeom prst="rect">
            <a:avLst/>
          </a:prstGeom>
        </p:spPr>
      </p:pic>
      <p:pic>
        <p:nvPicPr>
          <p:cNvPr id="6" name="Picture 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29FA3B21-C1CE-1774-2853-62940A97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3409407" y="2565147"/>
            <a:ext cx="1015030" cy="10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0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2FFE8DD-A728-2339-F294-105D3B81C501}"/>
              </a:ext>
            </a:extLst>
          </p:cNvPr>
          <p:cNvSpPr txBox="1">
            <a:spLocks/>
          </p:cNvSpPr>
          <p:nvPr/>
        </p:nvSpPr>
        <p:spPr>
          <a:xfrm>
            <a:off x="902677" y="1205951"/>
            <a:ext cx="10515600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dirty="0"/>
              <a:t>A </a:t>
            </a:r>
            <a:r>
              <a:rPr lang="en-US" sz="3500" b="1" dirty="0">
                <a:solidFill>
                  <a:srgbClr val="0070C0"/>
                </a:solidFill>
              </a:rPr>
              <a:t>database</a:t>
            </a:r>
            <a:r>
              <a:rPr lang="en-US" sz="3500" dirty="0"/>
              <a:t> consists of a collection of </a:t>
            </a:r>
            <a:r>
              <a:rPr lang="en-US" sz="3500" b="1" dirty="0">
                <a:solidFill>
                  <a:srgbClr val="0070C0"/>
                </a:solidFill>
              </a:rPr>
              <a:t>tables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E02083-587F-8C9D-3BA2-DEE3A027A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90482"/>
              </p:ext>
            </p:extLst>
          </p:nvPr>
        </p:nvGraphicFramePr>
        <p:xfrm>
          <a:off x="1557427" y="2671482"/>
          <a:ext cx="9206096" cy="35901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076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3454158776"/>
                    </a:ext>
                  </a:extLst>
                </a:gridCol>
              </a:tblGrid>
              <a:tr h="76421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94198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94198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94198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01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286C3-B3BB-02DD-6D8B-0679A8839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6A81-F9D5-F435-7D22-CCFCCCD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1C29-8DC2-068B-51B0-26F09CCA8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500" dirty="0"/>
              <a:t>A </a:t>
            </a:r>
            <a:r>
              <a:rPr lang="en-GB" sz="3500" b="1" dirty="0">
                <a:solidFill>
                  <a:srgbClr val="0070C0"/>
                </a:solidFill>
              </a:rPr>
              <a:t>candidate key </a:t>
            </a:r>
            <a:r>
              <a:rPr lang="en-GB" sz="3500" dirty="0"/>
              <a:t>is a minimal collection of attributes that is a key.</a:t>
            </a:r>
          </a:p>
          <a:p>
            <a:pPr marL="0" indent="0">
              <a:buNone/>
            </a:pPr>
            <a:endParaRPr lang="en-GB" sz="3500" dirty="0"/>
          </a:p>
          <a:p>
            <a:pPr marL="0" indent="0">
              <a:buNone/>
            </a:pPr>
            <a:r>
              <a:rPr lang="en-GB" sz="3500" b="1" dirty="0">
                <a:solidFill>
                  <a:srgbClr val="0070C0"/>
                </a:solidFill>
              </a:rPr>
              <a:t>Minimal</a:t>
            </a:r>
            <a:r>
              <a:rPr lang="en-GB" sz="3500" dirty="0"/>
              <a:t> means that </a:t>
            </a:r>
            <a:r>
              <a:rPr lang="en-GB" sz="3500" b="1" dirty="0"/>
              <a:t>no unnecessary attributes </a:t>
            </a:r>
            <a:r>
              <a:rPr lang="en-GB" sz="3500" dirty="0"/>
              <a:t>are </a:t>
            </a:r>
            <a:r>
              <a:rPr lang="en-GB" sz="3500" dirty="0" err="1"/>
              <a:t>inclued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539666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4DD68-1B28-7C9D-797F-E68B5982D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FA0D802-0D5C-9CC9-67A0-FA616ECFC229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D3E8B-064C-A8EF-FB7A-4F3B85343A1E}"/>
              </a:ext>
            </a:extLst>
          </p:cNvPr>
          <p:cNvSpPr txBox="1">
            <a:spLocks/>
          </p:cNvSpPr>
          <p:nvPr/>
        </p:nvSpPr>
        <p:spPr>
          <a:xfrm>
            <a:off x="696000" y="110887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Consider the </a:t>
            </a:r>
            <a:r>
              <a:rPr lang="en-GB" sz="3500" b="1" dirty="0" err="1"/>
              <a:t>StudentsEnrolled</a:t>
            </a:r>
            <a:r>
              <a:rPr lang="en-GB" sz="3500" dirty="0"/>
              <a:t> table describing the subjects in which students are enrolled.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870E7E-CCA4-07FC-80BD-52CE9D724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93220"/>
              </p:ext>
            </p:extLst>
          </p:nvPr>
        </p:nvGraphicFramePr>
        <p:xfrm>
          <a:off x="1434352" y="2269220"/>
          <a:ext cx="9323295" cy="4127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7765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3107765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3107765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447858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511838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63090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6438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63090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409MB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630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630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413MB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687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566E86B-1838-1A91-8324-DEB8953FB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37BE490-9B5E-1AE3-3B1E-53E417AB6D5B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809BDC-0F48-38E9-C54E-9F27E693F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62583"/>
              </p:ext>
            </p:extLst>
          </p:nvPr>
        </p:nvGraphicFramePr>
        <p:xfrm>
          <a:off x="6705600" y="0"/>
          <a:ext cx="5486400" cy="330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57513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0858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4DE8E8-4DC7-8ECA-476D-979D5A42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778762"/>
              </p:ext>
            </p:extLst>
          </p:nvPr>
        </p:nvGraphicFramePr>
        <p:xfrm>
          <a:off x="985157" y="3874442"/>
          <a:ext cx="10221686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7228">
                  <a:extLst>
                    <a:ext uri="{9D8B030D-6E8A-4147-A177-3AD203B41FA5}">
                      <a16:colId xmlns:a16="http://schemas.microsoft.com/office/drawing/2014/main" val="1941124242"/>
                    </a:ext>
                  </a:extLst>
                </a:gridCol>
                <a:gridCol w="2736109">
                  <a:extLst>
                    <a:ext uri="{9D8B030D-6E8A-4147-A177-3AD203B41FA5}">
                      <a16:colId xmlns:a16="http://schemas.microsoft.com/office/drawing/2014/main" val="3046685566"/>
                    </a:ext>
                  </a:extLst>
                </a:gridCol>
                <a:gridCol w="4078349">
                  <a:extLst>
                    <a:ext uri="{9D8B030D-6E8A-4147-A177-3AD203B41FA5}">
                      <a16:colId xmlns:a16="http://schemas.microsoft.com/office/drawing/2014/main" val="274917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500" b="1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Key?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Candidate Key?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027488"/>
                  </a:ext>
                </a:extLst>
              </a:tr>
              <a:tr h="43480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00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500" dirty="0"/>
                        <a:t>Student and </a:t>
                      </a:r>
                      <a:r>
                        <a:rPr lang="en-US" sz="2500" dirty="0" err="1"/>
                        <a:t>SubjectID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9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, </a:t>
                      </a:r>
                      <a:r>
                        <a:rPr lang="en-US" sz="2500" dirty="0" err="1"/>
                        <a:t>SubjectID</a:t>
                      </a:r>
                      <a:r>
                        <a:rPr lang="en-US" sz="2500" dirty="0"/>
                        <a:t> and Room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27745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2FDF68-B8D6-E7CE-6063-5170CDDF93EC}"/>
              </a:ext>
            </a:extLst>
          </p:cNvPr>
          <p:cNvSpPr txBox="1">
            <a:spLocks/>
          </p:cNvSpPr>
          <p:nvPr/>
        </p:nvSpPr>
        <p:spPr>
          <a:xfrm>
            <a:off x="305582" y="275382"/>
            <a:ext cx="5632881" cy="18848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For this table, </a:t>
            </a:r>
            <a:r>
              <a:rPr lang="en-GB" sz="3500" b="1" dirty="0" err="1"/>
              <a:t>StudentID</a:t>
            </a:r>
            <a:r>
              <a:rPr lang="en-GB" sz="3500" dirty="0"/>
              <a:t> is not a key because a student can be enrolled in different subjects. </a:t>
            </a:r>
          </a:p>
          <a:p>
            <a:pPr marL="0" indent="0">
              <a:buNone/>
            </a:pPr>
            <a:r>
              <a:rPr lang="en-GB" sz="3500" dirty="0"/>
              <a:t>Because it is not a </a:t>
            </a:r>
            <a:r>
              <a:rPr lang="en-GB" sz="3500" b="1" dirty="0"/>
              <a:t>Key</a:t>
            </a:r>
            <a:r>
              <a:rPr lang="en-GB" sz="3500" dirty="0"/>
              <a:t>, it is also not </a:t>
            </a:r>
            <a:r>
              <a:rPr lang="en-GB" sz="3500"/>
              <a:t>a </a:t>
            </a:r>
            <a:r>
              <a:rPr lang="en-GB" sz="3500" b="1"/>
              <a:t>Candidate Key</a:t>
            </a:r>
            <a:endParaRPr lang="en-GB" sz="35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35C30E-4B22-5379-2D7B-F400EFAD6A36}"/>
              </a:ext>
            </a:extLst>
          </p:cNvPr>
          <p:cNvSpPr/>
          <p:nvPr/>
        </p:nvSpPr>
        <p:spPr>
          <a:xfrm>
            <a:off x="6705600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511B19-A626-D0E7-CE36-E304CD4F3048}"/>
              </a:ext>
            </a:extLst>
          </p:cNvPr>
          <p:cNvSpPr/>
          <p:nvPr/>
        </p:nvSpPr>
        <p:spPr>
          <a:xfrm>
            <a:off x="6705599" y="1789381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849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D4D63EE-153E-9504-DF79-5E23E3CE7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8C7F626-4A0F-FA4C-34AE-90933E029ECB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BC21D5-CC48-EB64-7E6D-29BB95BE9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724209"/>
              </p:ext>
            </p:extLst>
          </p:nvPr>
        </p:nvGraphicFramePr>
        <p:xfrm>
          <a:off x="6705600" y="0"/>
          <a:ext cx="5486400" cy="330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57513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0858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53454B-10FD-A347-078E-18F4812B6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051778"/>
              </p:ext>
            </p:extLst>
          </p:nvPr>
        </p:nvGraphicFramePr>
        <p:xfrm>
          <a:off x="985157" y="3874442"/>
          <a:ext cx="10221686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7228">
                  <a:extLst>
                    <a:ext uri="{9D8B030D-6E8A-4147-A177-3AD203B41FA5}">
                      <a16:colId xmlns:a16="http://schemas.microsoft.com/office/drawing/2014/main" val="1941124242"/>
                    </a:ext>
                  </a:extLst>
                </a:gridCol>
                <a:gridCol w="2736109">
                  <a:extLst>
                    <a:ext uri="{9D8B030D-6E8A-4147-A177-3AD203B41FA5}">
                      <a16:colId xmlns:a16="http://schemas.microsoft.com/office/drawing/2014/main" val="3046685566"/>
                    </a:ext>
                  </a:extLst>
                </a:gridCol>
                <a:gridCol w="4078349">
                  <a:extLst>
                    <a:ext uri="{9D8B030D-6E8A-4147-A177-3AD203B41FA5}">
                      <a16:colId xmlns:a16="http://schemas.microsoft.com/office/drawing/2014/main" val="274917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500" b="1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Key?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Candidate Key?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027488"/>
                  </a:ext>
                </a:extLst>
              </a:tr>
              <a:tr h="43480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500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 and </a:t>
                      </a:r>
                      <a:r>
                        <a:rPr lang="en-US" sz="2500" dirty="0" err="1"/>
                        <a:t>SubjectID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, </a:t>
                      </a:r>
                      <a:r>
                        <a:rPr lang="en-US" sz="2500" dirty="0" err="1"/>
                        <a:t>SubjectID</a:t>
                      </a:r>
                      <a:r>
                        <a:rPr lang="en-US" sz="2500" dirty="0"/>
                        <a:t> and Room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27745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1B676F-CCFD-F263-C85A-55FED182544B}"/>
              </a:ext>
            </a:extLst>
          </p:cNvPr>
          <p:cNvSpPr txBox="1">
            <a:spLocks/>
          </p:cNvSpPr>
          <p:nvPr/>
        </p:nvSpPr>
        <p:spPr>
          <a:xfrm>
            <a:off x="305582" y="275382"/>
            <a:ext cx="5632881" cy="18848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The combination of </a:t>
            </a:r>
            <a:r>
              <a:rPr lang="en-GB" sz="3500" b="1" dirty="0" err="1"/>
              <a:t>StudentID</a:t>
            </a:r>
            <a:r>
              <a:rPr lang="en-GB" sz="3500" dirty="0"/>
              <a:t> and </a:t>
            </a:r>
            <a:r>
              <a:rPr lang="en-GB" sz="3500" b="1" dirty="0" err="1"/>
              <a:t>SubjectID</a:t>
            </a:r>
            <a:r>
              <a:rPr lang="en-GB" sz="3500" dirty="0"/>
              <a:t> is guaranteed to be unique.</a:t>
            </a:r>
          </a:p>
          <a:p>
            <a:pPr marL="0" indent="0">
              <a:buNone/>
            </a:pPr>
            <a:endParaRPr lang="en-GB" sz="3500" dirty="0"/>
          </a:p>
          <a:p>
            <a:pPr marL="0" indent="0">
              <a:buNone/>
            </a:pPr>
            <a:r>
              <a:rPr lang="en-GB" sz="3500" dirty="0"/>
              <a:t>Therefore, It is a </a:t>
            </a:r>
            <a:r>
              <a:rPr lang="en-GB" sz="3500" b="1" dirty="0"/>
              <a:t>Key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802C96-8470-1E56-FA82-E7A5052CDAF2}"/>
              </a:ext>
            </a:extLst>
          </p:cNvPr>
          <p:cNvSpPr/>
          <p:nvPr/>
        </p:nvSpPr>
        <p:spPr>
          <a:xfrm>
            <a:off x="6705600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`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F017C-6EC3-BF0B-5315-FF3F5041D478}"/>
              </a:ext>
            </a:extLst>
          </p:cNvPr>
          <p:cNvSpPr/>
          <p:nvPr/>
        </p:nvSpPr>
        <p:spPr>
          <a:xfrm>
            <a:off x="8537824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53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5043583-ADF2-27AC-C318-868198C27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091C9F2-9762-F081-320E-B1156BF2F520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53B918-75AB-9F9C-51E7-B8DCDC04D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683743"/>
              </p:ext>
            </p:extLst>
          </p:nvPr>
        </p:nvGraphicFramePr>
        <p:xfrm>
          <a:off x="6705600" y="0"/>
          <a:ext cx="5486400" cy="330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57513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0858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118FD2-E4D4-395C-7F11-07898C29B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08937"/>
              </p:ext>
            </p:extLst>
          </p:nvPr>
        </p:nvGraphicFramePr>
        <p:xfrm>
          <a:off x="985157" y="3874442"/>
          <a:ext cx="10221686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7228">
                  <a:extLst>
                    <a:ext uri="{9D8B030D-6E8A-4147-A177-3AD203B41FA5}">
                      <a16:colId xmlns:a16="http://schemas.microsoft.com/office/drawing/2014/main" val="1941124242"/>
                    </a:ext>
                  </a:extLst>
                </a:gridCol>
                <a:gridCol w="2736109">
                  <a:extLst>
                    <a:ext uri="{9D8B030D-6E8A-4147-A177-3AD203B41FA5}">
                      <a16:colId xmlns:a16="http://schemas.microsoft.com/office/drawing/2014/main" val="3046685566"/>
                    </a:ext>
                  </a:extLst>
                </a:gridCol>
                <a:gridCol w="4078349">
                  <a:extLst>
                    <a:ext uri="{9D8B030D-6E8A-4147-A177-3AD203B41FA5}">
                      <a16:colId xmlns:a16="http://schemas.microsoft.com/office/drawing/2014/main" val="274917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Key?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Candidate Key?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027488"/>
                  </a:ext>
                </a:extLst>
              </a:tr>
              <a:tr h="43480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500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 and </a:t>
                      </a:r>
                      <a:r>
                        <a:rPr lang="en-US" sz="2500" dirty="0" err="1"/>
                        <a:t>SubjectID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, </a:t>
                      </a:r>
                      <a:r>
                        <a:rPr lang="en-US" sz="2500" dirty="0" err="1"/>
                        <a:t>SubjectID</a:t>
                      </a:r>
                      <a:r>
                        <a:rPr lang="en-US" sz="2500" dirty="0"/>
                        <a:t> and Room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27745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7AFE6D-9983-207F-0A2B-BEC59C8D7240}"/>
              </a:ext>
            </a:extLst>
          </p:cNvPr>
          <p:cNvSpPr txBox="1">
            <a:spLocks/>
          </p:cNvSpPr>
          <p:nvPr/>
        </p:nvSpPr>
        <p:spPr>
          <a:xfrm>
            <a:off x="305582" y="275382"/>
            <a:ext cx="5632881" cy="35990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The combination of </a:t>
            </a:r>
            <a:r>
              <a:rPr lang="en-GB" sz="3500" b="1" dirty="0" err="1"/>
              <a:t>StudentID</a:t>
            </a:r>
            <a:r>
              <a:rPr lang="en-GB" sz="3500" dirty="0"/>
              <a:t> and </a:t>
            </a:r>
            <a:r>
              <a:rPr lang="en-GB" sz="3500" b="1" dirty="0" err="1"/>
              <a:t>SubjectID</a:t>
            </a:r>
            <a:r>
              <a:rPr lang="en-GB" sz="3500" b="1" dirty="0"/>
              <a:t> </a:t>
            </a:r>
            <a:r>
              <a:rPr lang="en-GB" sz="3500" dirty="0"/>
              <a:t>also makes it a candidate key.</a:t>
            </a:r>
          </a:p>
          <a:p>
            <a:pPr marL="0" indent="0">
              <a:buNone/>
            </a:pPr>
            <a:endParaRPr lang="en-GB" sz="35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D8A2D7-C178-40B1-190D-3251D1134979}"/>
              </a:ext>
            </a:extLst>
          </p:cNvPr>
          <p:cNvSpPr/>
          <p:nvPr/>
        </p:nvSpPr>
        <p:spPr>
          <a:xfrm>
            <a:off x="6705600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4361D9-7F90-5752-7802-EEC60FEFB32D}"/>
              </a:ext>
            </a:extLst>
          </p:cNvPr>
          <p:cNvSpPr/>
          <p:nvPr/>
        </p:nvSpPr>
        <p:spPr>
          <a:xfrm>
            <a:off x="8537824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573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4EA13BF-F1B5-F3BB-426B-1668D41EC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C5AB5CC-0BF9-0178-E076-1B3C2ECF155E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C0B6EA-CEF8-561B-3FB4-4EA714B1B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03460"/>
              </p:ext>
            </p:extLst>
          </p:nvPr>
        </p:nvGraphicFramePr>
        <p:xfrm>
          <a:off x="6705600" y="0"/>
          <a:ext cx="5486400" cy="330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57513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0858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78E581-43A5-84D4-F2EB-0819613D3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104645"/>
              </p:ext>
            </p:extLst>
          </p:nvPr>
        </p:nvGraphicFramePr>
        <p:xfrm>
          <a:off x="985157" y="3874442"/>
          <a:ext cx="10221686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7228">
                  <a:extLst>
                    <a:ext uri="{9D8B030D-6E8A-4147-A177-3AD203B41FA5}">
                      <a16:colId xmlns:a16="http://schemas.microsoft.com/office/drawing/2014/main" val="1941124242"/>
                    </a:ext>
                  </a:extLst>
                </a:gridCol>
                <a:gridCol w="2736109">
                  <a:extLst>
                    <a:ext uri="{9D8B030D-6E8A-4147-A177-3AD203B41FA5}">
                      <a16:colId xmlns:a16="http://schemas.microsoft.com/office/drawing/2014/main" val="3046685566"/>
                    </a:ext>
                  </a:extLst>
                </a:gridCol>
                <a:gridCol w="4078349">
                  <a:extLst>
                    <a:ext uri="{9D8B030D-6E8A-4147-A177-3AD203B41FA5}">
                      <a16:colId xmlns:a16="http://schemas.microsoft.com/office/drawing/2014/main" val="274917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Key?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Candidate Key?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027488"/>
                  </a:ext>
                </a:extLst>
              </a:tr>
              <a:tr h="43480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500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 and </a:t>
                      </a:r>
                      <a:r>
                        <a:rPr lang="en-US" sz="2500" dirty="0" err="1"/>
                        <a:t>SubjectID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, </a:t>
                      </a:r>
                      <a:r>
                        <a:rPr lang="en-US" sz="2500" dirty="0" err="1"/>
                        <a:t>SubjectID</a:t>
                      </a:r>
                      <a:r>
                        <a:rPr lang="en-US" sz="2500" dirty="0"/>
                        <a:t> and Room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27745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70B3AD-06BC-4E4A-4373-1C0CF904B0F6}"/>
              </a:ext>
            </a:extLst>
          </p:cNvPr>
          <p:cNvSpPr txBox="1">
            <a:spLocks/>
          </p:cNvSpPr>
          <p:nvPr/>
        </p:nvSpPr>
        <p:spPr>
          <a:xfrm>
            <a:off x="305582" y="275382"/>
            <a:ext cx="5632881" cy="35990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This is because if you remove either of them, they are </a:t>
            </a:r>
            <a:r>
              <a:rPr lang="en-GB" sz="3500" b="1" dirty="0"/>
              <a:t>not a Key.</a:t>
            </a:r>
          </a:p>
          <a:p>
            <a:pPr marL="0" indent="0">
              <a:buNone/>
            </a:pPr>
            <a:endParaRPr lang="en-GB" sz="3500" b="1" dirty="0"/>
          </a:p>
          <a:p>
            <a:pPr marL="0" indent="0">
              <a:buNone/>
            </a:pPr>
            <a:r>
              <a:rPr lang="en-GB" sz="3500" dirty="0"/>
              <a:t>But if you use them </a:t>
            </a:r>
            <a:r>
              <a:rPr lang="en-GB" sz="3500" b="1" dirty="0"/>
              <a:t>together</a:t>
            </a:r>
            <a:r>
              <a:rPr lang="en-GB" sz="3500" dirty="0"/>
              <a:t>, they are a </a:t>
            </a:r>
            <a:r>
              <a:rPr lang="en-GB" sz="3500" b="1" dirty="0"/>
              <a:t>Key</a:t>
            </a:r>
          </a:p>
          <a:p>
            <a:pPr marL="0" indent="0">
              <a:buNone/>
            </a:pPr>
            <a:endParaRPr lang="en-GB" sz="35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C312E8-85EE-7274-A2F9-AE796F56D1F0}"/>
              </a:ext>
            </a:extLst>
          </p:cNvPr>
          <p:cNvSpPr/>
          <p:nvPr/>
        </p:nvSpPr>
        <p:spPr>
          <a:xfrm>
            <a:off x="6705600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6484F6-DF58-974E-A085-DD08E50AD1A6}"/>
              </a:ext>
            </a:extLst>
          </p:cNvPr>
          <p:cNvSpPr/>
          <p:nvPr/>
        </p:nvSpPr>
        <p:spPr>
          <a:xfrm>
            <a:off x="8537824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893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AD586E3-6875-479F-FA41-5436AA233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55DAA75-FF5F-BB96-D194-E26A9976A125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001CB7-48DA-CAB1-120B-D0E9E77AC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029231"/>
              </p:ext>
            </p:extLst>
          </p:nvPr>
        </p:nvGraphicFramePr>
        <p:xfrm>
          <a:off x="6705600" y="0"/>
          <a:ext cx="5486400" cy="330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57513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0858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0C5630B-068B-7248-CDC7-8406C5CCA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11740"/>
              </p:ext>
            </p:extLst>
          </p:nvPr>
        </p:nvGraphicFramePr>
        <p:xfrm>
          <a:off x="985157" y="3874442"/>
          <a:ext cx="10221686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7228">
                  <a:extLst>
                    <a:ext uri="{9D8B030D-6E8A-4147-A177-3AD203B41FA5}">
                      <a16:colId xmlns:a16="http://schemas.microsoft.com/office/drawing/2014/main" val="1941124242"/>
                    </a:ext>
                  </a:extLst>
                </a:gridCol>
                <a:gridCol w="2736109">
                  <a:extLst>
                    <a:ext uri="{9D8B030D-6E8A-4147-A177-3AD203B41FA5}">
                      <a16:colId xmlns:a16="http://schemas.microsoft.com/office/drawing/2014/main" val="3046685566"/>
                    </a:ext>
                  </a:extLst>
                </a:gridCol>
                <a:gridCol w="4078349">
                  <a:extLst>
                    <a:ext uri="{9D8B030D-6E8A-4147-A177-3AD203B41FA5}">
                      <a16:colId xmlns:a16="http://schemas.microsoft.com/office/drawing/2014/main" val="274917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Key?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Candidate Key?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027488"/>
                  </a:ext>
                </a:extLst>
              </a:tr>
              <a:tr h="43480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500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 and </a:t>
                      </a:r>
                      <a:r>
                        <a:rPr lang="en-US" sz="2500" dirty="0" err="1"/>
                        <a:t>SubjectID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, </a:t>
                      </a:r>
                      <a:r>
                        <a:rPr lang="en-US" sz="2500" dirty="0" err="1"/>
                        <a:t>SubjectID</a:t>
                      </a:r>
                      <a:r>
                        <a:rPr lang="en-US" sz="2500" dirty="0"/>
                        <a:t> and Room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27745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044226F-0FC4-D4E7-0D3F-16AE9396C96F}"/>
              </a:ext>
            </a:extLst>
          </p:cNvPr>
          <p:cNvSpPr txBox="1">
            <a:spLocks/>
          </p:cNvSpPr>
          <p:nvPr/>
        </p:nvSpPr>
        <p:spPr>
          <a:xfrm>
            <a:off x="305582" y="275382"/>
            <a:ext cx="5632881" cy="35990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The combination of </a:t>
            </a:r>
            <a:r>
              <a:rPr lang="en-GB" sz="3500" dirty="0" err="1"/>
              <a:t>StudentID</a:t>
            </a:r>
            <a:r>
              <a:rPr lang="en-GB" sz="3500" dirty="0"/>
              <a:t> and </a:t>
            </a:r>
            <a:r>
              <a:rPr lang="en-GB" sz="3500" dirty="0" err="1"/>
              <a:t>SubjectID</a:t>
            </a:r>
            <a:r>
              <a:rPr lang="en-GB" sz="3500" dirty="0"/>
              <a:t> is </a:t>
            </a:r>
            <a:r>
              <a:rPr lang="en-GB" sz="3500" b="1" dirty="0"/>
              <a:t>minimal</a:t>
            </a:r>
            <a:r>
              <a:rPr lang="en-GB" sz="3500" dirty="0"/>
              <a:t>.</a:t>
            </a:r>
          </a:p>
          <a:p>
            <a:pPr marL="0" indent="0">
              <a:buNone/>
            </a:pPr>
            <a:r>
              <a:rPr lang="en-GB" sz="3500" dirty="0"/>
              <a:t>Neither one of them is </a:t>
            </a:r>
            <a:r>
              <a:rPr lang="en-GB" sz="3500" b="1" dirty="0"/>
              <a:t>unnecessary</a:t>
            </a:r>
            <a:r>
              <a:rPr lang="en-GB" sz="3500" dirty="0"/>
              <a:t>. Therefore, it is a candidate key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5116E-CA77-DAFC-0177-CD47F0C1EE01}"/>
              </a:ext>
            </a:extLst>
          </p:cNvPr>
          <p:cNvSpPr/>
          <p:nvPr/>
        </p:nvSpPr>
        <p:spPr>
          <a:xfrm>
            <a:off x="6705600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1F1810-C671-7115-1CA0-A9A9703C26F9}"/>
              </a:ext>
            </a:extLst>
          </p:cNvPr>
          <p:cNvSpPr/>
          <p:nvPr/>
        </p:nvSpPr>
        <p:spPr>
          <a:xfrm>
            <a:off x="8537824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705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6E478FB-4917-0834-E788-FC71198ED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59B0E51-1989-6B4E-B21A-A95E2AAC5B80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95CB8A-ACE4-FE87-B839-5294B99F2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9712"/>
              </p:ext>
            </p:extLst>
          </p:nvPr>
        </p:nvGraphicFramePr>
        <p:xfrm>
          <a:off x="6705600" y="0"/>
          <a:ext cx="5486400" cy="330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57513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0858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D09A0E-ACF3-8CCA-54B7-03EA4701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24388"/>
              </p:ext>
            </p:extLst>
          </p:nvPr>
        </p:nvGraphicFramePr>
        <p:xfrm>
          <a:off x="985157" y="3874442"/>
          <a:ext cx="10221686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7228">
                  <a:extLst>
                    <a:ext uri="{9D8B030D-6E8A-4147-A177-3AD203B41FA5}">
                      <a16:colId xmlns:a16="http://schemas.microsoft.com/office/drawing/2014/main" val="1941124242"/>
                    </a:ext>
                  </a:extLst>
                </a:gridCol>
                <a:gridCol w="2736109">
                  <a:extLst>
                    <a:ext uri="{9D8B030D-6E8A-4147-A177-3AD203B41FA5}">
                      <a16:colId xmlns:a16="http://schemas.microsoft.com/office/drawing/2014/main" val="3046685566"/>
                    </a:ext>
                  </a:extLst>
                </a:gridCol>
                <a:gridCol w="4078349">
                  <a:extLst>
                    <a:ext uri="{9D8B030D-6E8A-4147-A177-3AD203B41FA5}">
                      <a16:colId xmlns:a16="http://schemas.microsoft.com/office/drawing/2014/main" val="274917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Key?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Candidate Key?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027488"/>
                  </a:ext>
                </a:extLst>
              </a:tr>
              <a:tr h="43480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500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500" dirty="0"/>
                        <a:t>Student and </a:t>
                      </a:r>
                      <a:r>
                        <a:rPr lang="en-US" sz="2500" dirty="0" err="1"/>
                        <a:t>SubjectID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9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, </a:t>
                      </a:r>
                      <a:r>
                        <a:rPr lang="en-US" sz="2500" dirty="0" err="1"/>
                        <a:t>SubjectID</a:t>
                      </a:r>
                      <a:r>
                        <a:rPr lang="en-US" sz="2500" dirty="0"/>
                        <a:t> and Room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27745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FEA55B-D4EF-B424-9207-9536CB6F876C}"/>
              </a:ext>
            </a:extLst>
          </p:cNvPr>
          <p:cNvSpPr txBox="1">
            <a:spLocks/>
          </p:cNvSpPr>
          <p:nvPr/>
        </p:nvSpPr>
        <p:spPr>
          <a:xfrm>
            <a:off x="305582" y="275382"/>
            <a:ext cx="5632881" cy="18848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If we then add </a:t>
            </a:r>
            <a:r>
              <a:rPr lang="en-US" sz="3600" b="1" dirty="0"/>
              <a:t>Room</a:t>
            </a:r>
            <a:r>
              <a:rPr lang="en-US" sz="3600" dirty="0"/>
              <a:t>, This combination of all three columns is still a key.</a:t>
            </a:r>
            <a:endParaRPr lang="en-GB" sz="35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FF4F36-91FE-9CB3-00C3-4B0B182E8314}"/>
              </a:ext>
            </a:extLst>
          </p:cNvPr>
          <p:cNvSpPr/>
          <p:nvPr/>
        </p:nvSpPr>
        <p:spPr>
          <a:xfrm>
            <a:off x="6705600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2B40A3-6027-218A-A97A-FC8D018D8AFA}"/>
              </a:ext>
            </a:extLst>
          </p:cNvPr>
          <p:cNvSpPr/>
          <p:nvPr/>
        </p:nvSpPr>
        <p:spPr>
          <a:xfrm>
            <a:off x="6705599" y="1789381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74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0A97C4B-B740-CC7B-4829-2B6721B93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A81B8A-ABF7-AFC5-A502-5DD0A6B5B2E3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C78DD3-DB1F-B877-A6E5-6AE72A9A9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00808"/>
              </p:ext>
            </p:extLst>
          </p:nvPr>
        </p:nvGraphicFramePr>
        <p:xfrm>
          <a:off x="6705600" y="0"/>
          <a:ext cx="5486400" cy="330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57513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0858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8581A0-E6EC-DA0D-7CA7-59F18095E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730792"/>
              </p:ext>
            </p:extLst>
          </p:nvPr>
        </p:nvGraphicFramePr>
        <p:xfrm>
          <a:off x="985157" y="3874442"/>
          <a:ext cx="10221686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7228">
                  <a:extLst>
                    <a:ext uri="{9D8B030D-6E8A-4147-A177-3AD203B41FA5}">
                      <a16:colId xmlns:a16="http://schemas.microsoft.com/office/drawing/2014/main" val="1941124242"/>
                    </a:ext>
                  </a:extLst>
                </a:gridCol>
                <a:gridCol w="2736109">
                  <a:extLst>
                    <a:ext uri="{9D8B030D-6E8A-4147-A177-3AD203B41FA5}">
                      <a16:colId xmlns:a16="http://schemas.microsoft.com/office/drawing/2014/main" val="3046685566"/>
                    </a:ext>
                  </a:extLst>
                </a:gridCol>
                <a:gridCol w="4078349">
                  <a:extLst>
                    <a:ext uri="{9D8B030D-6E8A-4147-A177-3AD203B41FA5}">
                      <a16:colId xmlns:a16="http://schemas.microsoft.com/office/drawing/2014/main" val="274917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Key?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Candidate Key?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027488"/>
                  </a:ext>
                </a:extLst>
              </a:tr>
              <a:tr h="43480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500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500" dirty="0"/>
                        <a:t>Student and </a:t>
                      </a:r>
                      <a:r>
                        <a:rPr lang="en-US" sz="2500" dirty="0" err="1"/>
                        <a:t>SubjectID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9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, </a:t>
                      </a:r>
                      <a:r>
                        <a:rPr lang="en-US" sz="2500" dirty="0" err="1"/>
                        <a:t>SubjectID</a:t>
                      </a:r>
                      <a:r>
                        <a:rPr lang="en-US" sz="2500" dirty="0"/>
                        <a:t> and Room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 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27745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0D22D1-6390-277C-580C-C82CC5EB057E}"/>
              </a:ext>
            </a:extLst>
          </p:cNvPr>
          <p:cNvSpPr txBox="1">
            <a:spLocks/>
          </p:cNvSpPr>
          <p:nvPr/>
        </p:nvSpPr>
        <p:spPr>
          <a:xfrm>
            <a:off x="305582" y="275382"/>
            <a:ext cx="5632881" cy="202156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This is because the combination of </a:t>
            </a:r>
            <a:r>
              <a:rPr lang="en-GB" sz="3500" b="1" dirty="0" err="1"/>
              <a:t>StudentID</a:t>
            </a:r>
            <a:r>
              <a:rPr lang="en-GB" sz="3500" dirty="0"/>
              <a:t>, </a:t>
            </a:r>
            <a:r>
              <a:rPr lang="en-GB" sz="3500" b="1" dirty="0" err="1"/>
              <a:t>SubjectID</a:t>
            </a:r>
            <a:r>
              <a:rPr lang="en-GB" sz="3500" dirty="0"/>
              <a:t> and </a:t>
            </a:r>
            <a:r>
              <a:rPr lang="en-GB" sz="3500" b="1" dirty="0"/>
              <a:t>Room</a:t>
            </a:r>
            <a:r>
              <a:rPr lang="en-GB" sz="3500" dirty="0"/>
              <a:t> is guaranteed to be </a:t>
            </a:r>
            <a:r>
              <a:rPr lang="en-GB" sz="3500" b="1" dirty="0"/>
              <a:t>unique</a:t>
            </a:r>
            <a:r>
              <a:rPr lang="en-GB" sz="3500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EB36F6-C253-A16E-0386-14A067EC9C57}"/>
              </a:ext>
            </a:extLst>
          </p:cNvPr>
          <p:cNvSpPr/>
          <p:nvPr/>
        </p:nvSpPr>
        <p:spPr>
          <a:xfrm>
            <a:off x="6705600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4B6A62-5B65-E495-963A-7ADBB9E1056D}"/>
              </a:ext>
            </a:extLst>
          </p:cNvPr>
          <p:cNvSpPr/>
          <p:nvPr/>
        </p:nvSpPr>
        <p:spPr>
          <a:xfrm>
            <a:off x="6705599" y="1789381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50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C7AC2B1-119B-D046-F3E9-1A1F4D0A7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5C73140-8302-04FF-5F13-5FD1F621C76A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03C783-8C11-0CA0-99C5-F15EA29E9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284814"/>
              </p:ext>
            </p:extLst>
          </p:nvPr>
        </p:nvGraphicFramePr>
        <p:xfrm>
          <a:off x="6705600" y="0"/>
          <a:ext cx="5486400" cy="330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57513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0858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860FAE-BDF6-3123-D621-3C4B7F25B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789025"/>
              </p:ext>
            </p:extLst>
          </p:nvPr>
        </p:nvGraphicFramePr>
        <p:xfrm>
          <a:off x="985157" y="3874442"/>
          <a:ext cx="10221686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7228">
                  <a:extLst>
                    <a:ext uri="{9D8B030D-6E8A-4147-A177-3AD203B41FA5}">
                      <a16:colId xmlns:a16="http://schemas.microsoft.com/office/drawing/2014/main" val="1941124242"/>
                    </a:ext>
                  </a:extLst>
                </a:gridCol>
                <a:gridCol w="2736109">
                  <a:extLst>
                    <a:ext uri="{9D8B030D-6E8A-4147-A177-3AD203B41FA5}">
                      <a16:colId xmlns:a16="http://schemas.microsoft.com/office/drawing/2014/main" val="3046685566"/>
                    </a:ext>
                  </a:extLst>
                </a:gridCol>
                <a:gridCol w="4078349">
                  <a:extLst>
                    <a:ext uri="{9D8B030D-6E8A-4147-A177-3AD203B41FA5}">
                      <a16:colId xmlns:a16="http://schemas.microsoft.com/office/drawing/2014/main" val="274917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Key?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Candidate Key?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027488"/>
                  </a:ext>
                </a:extLst>
              </a:tr>
              <a:tr h="43480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500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500" dirty="0"/>
                        <a:t>Student and </a:t>
                      </a:r>
                      <a:r>
                        <a:rPr lang="en-US" sz="2500" dirty="0" err="1"/>
                        <a:t>SubjectID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9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, </a:t>
                      </a:r>
                      <a:r>
                        <a:rPr lang="en-US" sz="2500" dirty="0" err="1"/>
                        <a:t>SubjectID</a:t>
                      </a:r>
                      <a:r>
                        <a:rPr lang="en-US" sz="2500" dirty="0"/>
                        <a:t> and Room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 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27745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82BB22-E25B-8842-7A9D-0BCA8A2E082A}"/>
              </a:ext>
            </a:extLst>
          </p:cNvPr>
          <p:cNvSpPr txBox="1">
            <a:spLocks/>
          </p:cNvSpPr>
          <p:nvPr/>
        </p:nvSpPr>
        <p:spPr>
          <a:xfrm>
            <a:off x="305582" y="275382"/>
            <a:ext cx="5632881" cy="35990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But this is not a candidate key because </a:t>
            </a:r>
            <a:r>
              <a:rPr lang="en-GB" sz="3500" b="1" dirty="0"/>
              <a:t>Room is unnecessary.</a:t>
            </a:r>
          </a:p>
          <a:p>
            <a:pPr marL="0" indent="0">
              <a:buNone/>
            </a:pPr>
            <a:r>
              <a:rPr lang="en-GB" sz="3500" dirty="0"/>
              <a:t>We can </a:t>
            </a:r>
            <a:r>
              <a:rPr lang="en-GB" sz="3500" b="1" dirty="0"/>
              <a:t>take</a:t>
            </a:r>
            <a:r>
              <a:rPr lang="en-GB" sz="3500" dirty="0"/>
              <a:t> </a:t>
            </a:r>
            <a:r>
              <a:rPr lang="en-GB" sz="3500" b="1" dirty="0"/>
              <a:t>out Room </a:t>
            </a:r>
            <a:r>
              <a:rPr lang="en-GB" sz="3500" dirty="0"/>
              <a:t>from the combination and </a:t>
            </a:r>
            <a:r>
              <a:rPr lang="en-GB" sz="3500" b="1" dirty="0"/>
              <a:t>still have a key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0B1329-F69D-2229-29BD-393F29FC7042}"/>
              </a:ext>
            </a:extLst>
          </p:cNvPr>
          <p:cNvSpPr/>
          <p:nvPr/>
        </p:nvSpPr>
        <p:spPr>
          <a:xfrm>
            <a:off x="6705600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00D71B-A1FC-4BB8-E3EE-77D3E23FA193}"/>
              </a:ext>
            </a:extLst>
          </p:cNvPr>
          <p:cNvSpPr/>
          <p:nvPr/>
        </p:nvSpPr>
        <p:spPr>
          <a:xfrm>
            <a:off x="6705599" y="1789381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034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244ED-8F2A-5D26-F559-D980FE07F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3E2C7AD-5A5C-089A-5EBB-0A165CD439F5}"/>
              </a:ext>
            </a:extLst>
          </p:cNvPr>
          <p:cNvSpPr txBox="1">
            <a:spLocks/>
          </p:cNvSpPr>
          <p:nvPr/>
        </p:nvSpPr>
        <p:spPr>
          <a:xfrm>
            <a:off x="902677" y="1205951"/>
            <a:ext cx="10515600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dirty="0"/>
              <a:t>Each </a:t>
            </a:r>
            <a:r>
              <a:rPr lang="en-US" sz="3500" b="1" dirty="0">
                <a:solidFill>
                  <a:srgbClr val="0070C0"/>
                </a:solidFill>
              </a:rPr>
              <a:t>row</a:t>
            </a:r>
            <a:r>
              <a:rPr lang="en-US" sz="3500" b="1" dirty="0"/>
              <a:t> </a:t>
            </a:r>
            <a:r>
              <a:rPr lang="en-US" sz="3500" dirty="0"/>
              <a:t>in a table holds data that describes either </a:t>
            </a:r>
          </a:p>
          <a:p>
            <a:pPr>
              <a:buFont typeface="Wingdings" pitchFamily="2" charset="2"/>
              <a:buChar char="§"/>
            </a:pPr>
            <a:r>
              <a:rPr lang="en-US" sz="3500" dirty="0"/>
              <a:t> an </a:t>
            </a:r>
            <a:r>
              <a:rPr lang="en-US" sz="3500" b="1" dirty="0">
                <a:solidFill>
                  <a:srgbClr val="0070C0"/>
                </a:solidFill>
              </a:rPr>
              <a:t>entity</a:t>
            </a:r>
            <a:r>
              <a:rPr lang="en-US" sz="3500" dirty="0"/>
              <a:t> (a person, place or thing)</a:t>
            </a:r>
          </a:p>
          <a:p>
            <a:pPr>
              <a:buFont typeface="Wingdings" pitchFamily="2" charset="2"/>
              <a:buChar char="§"/>
            </a:pPr>
            <a:r>
              <a:rPr lang="en-US" sz="3500" dirty="0"/>
              <a:t> a </a:t>
            </a:r>
            <a:r>
              <a:rPr lang="en-US" sz="3500" b="1" dirty="0">
                <a:solidFill>
                  <a:srgbClr val="0070C0"/>
                </a:solidFill>
              </a:rPr>
              <a:t>relationship</a:t>
            </a:r>
            <a:r>
              <a:rPr lang="en-US" sz="3500" dirty="0"/>
              <a:t> between two or more entities</a:t>
            </a:r>
          </a:p>
          <a:p>
            <a:pPr marL="0" indent="0">
              <a:buNone/>
            </a:pPr>
            <a:endParaRPr lang="en-US" sz="35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2CEE5A-EECC-E184-247A-A1004D0BD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09014"/>
              </p:ext>
            </p:extLst>
          </p:nvPr>
        </p:nvGraphicFramePr>
        <p:xfrm>
          <a:off x="2212179" y="3429000"/>
          <a:ext cx="7767640" cy="3149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0955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970955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970955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970955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970955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970955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970955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970955">
                  <a:extLst>
                    <a:ext uri="{9D8B030D-6E8A-4147-A177-3AD203B41FA5}">
                      <a16:colId xmlns:a16="http://schemas.microsoft.com/office/drawing/2014/main" val="686705399"/>
                    </a:ext>
                  </a:extLst>
                </a:gridCol>
              </a:tblGrid>
              <a:tr h="59151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72911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72911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72911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4" name="Picture 3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272F9FF0-8E92-0D59-9C19-E55C8523E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773722" y="369906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555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3734C1B-AB52-1D08-5724-F8CE5F741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DF81AEE-2F86-D219-9D7C-DD1D2C763615}"/>
              </a:ext>
            </a:extLst>
          </p:cNvPr>
          <p:cNvSpPr txBox="1">
            <a:spLocks/>
          </p:cNvSpPr>
          <p:nvPr/>
        </p:nvSpPr>
        <p:spPr>
          <a:xfrm>
            <a:off x="502798" y="1217826"/>
            <a:ext cx="11186404" cy="9424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1E11B1-41B4-28F7-8FD0-E84ABCFAF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742290"/>
              </p:ext>
            </p:extLst>
          </p:nvPr>
        </p:nvGraphicFramePr>
        <p:xfrm>
          <a:off x="6705600" y="0"/>
          <a:ext cx="5486400" cy="330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57513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0858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0CB87D-AFAF-0B33-BD96-D38775629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01025"/>
              </p:ext>
            </p:extLst>
          </p:nvPr>
        </p:nvGraphicFramePr>
        <p:xfrm>
          <a:off x="985157" y="3874442"/>
          <a:ext cx="10221686" cy="2270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7228">
                  <a:extLst>
                    <a:ext uri="{9D8B030D-6E8A-4147-A177-3AD203B41FA5}">
                      <a16:colId xmlns:a16="http://schemas.microsoft.com/office/drawing/2014/main" val="1941124242"/>
                    </a:ext>
                  </a:extLst>
                </a:gridCol>
                <a:gridCol w="2736109">
                  <a:extLst>
                    <a:ext uri="{9D8B030D-6E8A-4147-A177-3AD203B41FA5}">
                      <a16:colId xmlns:a16="http://schemas.microsoft.com/office/drawing/2014/main" val="3046685566"/>
                    </a:ext>
                  </a:extLst>
                </a:gridCol>
                <a:gridCol w="4078349">
                  <a:extLst>
                    <a:ext uri="{9D8B030D-6E8A-4147-A177-3AD203B41FA5}">
                      <a16:colId xmlns:a16="http://schemas.microsoft.com/office/drawing/2014/main" val="274917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Key?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Candidate Key?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027488"/>
                  </a:ext>
                </a:extLst>
              </a:tr>
              <a:tr h="43480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5006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500" dirty="0"/>
                        <a:t>Student and </a:t>
                      </a:r>
                      <a:r>
                        <a:rPr lang="en-US" sz="2500" dirty="0" err="1"/>
                        <a:t>SubjectID</a:t>
                      </a:r>
                      <a:endParaRPr lang="en-US" sz="2500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9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500" dirty="0" err="1"/>
                        <a:t>StudentID</a:t>
                      </a:r>
                      <a:r>
                        <a:rPr lang="en-US" sz="2500" dirty="0"/>
                        <a:t>, </a:t>
                      </a:r>
                      <a:r>
                        <a:rPr lang="en-US" sz="2500" dirty="0" err="1"/>
                        <a:t>SubjectID</a:t>
                      </a:r>
                      <a:r>
                        <a:rPr lang="en-US" sz="2500" dirty="0"/>
                        <a:t> and Room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0B050"/>
                          </a:solidFill>
                        </a:rPr>
                        <a:t>YES 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277453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DC9112-54CE-BED7-F9AB-FC6316E37B65}"/>
              </a:ext>
            </a:extLst>
          </p:cNvPr>
          <p:cNvSpPr txBox="1">
            <a:spLocks/>
          </p:cNvSpPr>
          <p:nvPr/>
        </p:nvSpPr>
        <p:spPr>
          <a:xfrm>
            <a:off x="305582" y="275382"/>
            <a:ext cx="5632881" cy="35990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Therefore, this combination is not minimal and therefore it is not a candidate key.</a:t>
            </a:r>
            <a:endParaRPr lang="en-GB" sz="35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DF0A45-428B-8357-223A-F6CC4AEA6C97}"/>
              </a:ext>
            </a:extLst>
          </p:cNvPr>
          <p:cNvSpPr/>
          <p:nvPr/>
        </p:nvSpPr>
        <p:spPr>
          <a:xfrm>
            <a:off x="6705600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D75334-C080-F7F1-F7B9-FEFFDA490A79}"/>
              </a:ext>
            </a:extLst>
          </p:cNvPr>
          <p:cNvSpPr/>
          <p:nvPr/>
        </p:nvSpPr>
        <p:spPr>
          <a:xfrm>
            <a:off x="8537824" y="768484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3DC2D3-D9B9-5E37-1BEE-9ACC16458C55}"/>
              </a:ext>
            </a:extLst>
          </p:cNvPr>
          <p:cNvSpPr/>
          <p:nvPr/>
        </p:nvSpPr>
        <p:spPr>
          <a:xfrm>
            <a:off x="10370048" y="763793"/>
            <a:ext cx="1821951" cy="50756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537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7F0D0-538A-066F-011E-F05111498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F20C-501C-BBBB-EB57-08598D7D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68FE-084A-5D8B-F2B7-733312BC6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8"/>
            <a:ext cx="10515600" cy="2758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500" dirty="0"/>
              <a:t>When defining a relation, we typically choose one of the candidate keys as the </a:t>
            </a:r>
            <a:r>
              <a:rPr lang="en-GB" sz="3500" b="1" dirty="0">
                <a:solidFill>
                  <a:srgbClr val="0070C0"/>
                </a:solidFill>
              </a:rPr>
              <a:t>primary key</a:t>
            </a:r>
          </a:p>
          <a:p>
            <a:pPr marL="0" indent="0">
              <a:buNone/>
            </a:pPr>
            <a:endParaRPr lang="en-GB" sz="35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3500" dirty="0"/>
              <a:t>In a schema,  we underline the primary key attribute(s)</a:t>
            </a:r>
          </a:p>
          <a:p>
            <a:pPr marL="0" indent="0">
              <a:buNone/>
            </a:pPr>
            <a:endParaRPr lang="en-GB" sz="3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55364-BB05-35E1-2316-8DAEDC707C7B}"/>
              </a:ext>
            </a:extLst>
          </p:cNvPr>
          <p:cNvSpPr txBox="1"/>
          <p:nvPr/>
        </p:nvSpPr>
        <p:spPr>
          <a:xfrm>
            <a:off x="838199" y="5300395"/>
            <a:ext cx="1051559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500" i="1" dirty="0"/>
              <a:t>Customer(</a:t>
            </a:r>
            <a:r>
              <a:rPr lang="en-GB" sz="2500" i="1" u="sng" dirty="0" err="1"/>
              <a:t>CustomerID</a:t>
            </a:r>
            <a:r>
              <a:rPr lang="en-GB" sz="2500" i="1" dirty="0"/>
              <a:t>, FirstName, </a:t>
            </a:r>
            <a:r>
              <a:rPr lang="en-GB" sz="2500" i="1" dirty="0" err="1"/>
              <a:t>LastName</a:t>
            </a:r>
            <a:r>
              <a:rPr lang="en-GB" sz="2500" i="1" dirty="0"/>
              <a:t>, Street, City, Zip, Phone, Marital Status)</a:t>
            </a:r>
          </a:p>
        </p:txBody>
      </p:sp>
    </p:spTree>
    <p:extLst>
      <p:ext uri="{BB962C8B-B14F-4D97-AF65-F5344CB8AC3E}">
        <p14:creationId xmlns:p14="http://schemas.microsoft.com/office/powerpoint/2010/main" val="423601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D52063B-901F-1412-EFCE-F35BF1985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687C7D9-6D19-8E56-7AB4-7299114CF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016725"/>
              </p:ext>
            </p:extLst>
          </p:nvPr>
        </p:nvGraphicFramePr>
        <p:xfrm>
          <a:off x="396240" y="342900"/>
          <a:ext cx="5486400" cy="330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57513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0858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E325F47-5D52-4572-0BF1-A6AE885C4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215810"/>
              </p:ext>
            </p:extLst>
          </p:nvPr>
        </p:nvGraphicFramePr>
        <p:xfrm>
          <a:off x="6309362" y="342900"/>
          <a:ext cx="5486400" cy="330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57513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0858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C474A4C-5FCC-E425-5A12-A0C8B547D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22865"/>
              </p:ext>
            </p:extLst>
          </p:nvPr>
        </p:nvGraphicFramePr>
        <p:xfrm>
          <a:off x="6309362" y="3429000"/>
          <a:ext cx="5486400" cy="330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</a:tblGrid>
              <a:tr h="357513"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StudentsEnrolled</a:t>
                      </a:r>
                      <a:endParaRPr lang="en-PH" b="1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40858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StudentID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SubjectID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Room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CCPRGG1L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2023-456789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GEITE01X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508MB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2022-123456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CCINCOML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2021-112233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CCDATRCL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412MB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94941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2021-223344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CTINMFGL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408MB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224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2282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C3CA9-4258-4F03-23DD-0632B5B74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49F1-5190-3BD9-C3FA-7D2ADD5D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76BF-9227-C022-3EFD-8F755D05C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8"/>
            <a:ext cx="10515600" cy="2758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500" dirty="0"/>
              <a:t>An attribute that takes on values from the primary-key column of another relation</a:t>
            </a:r>
          </a:p>
        </p:txBody>
      </p:sp>
    </p:spTree>
    <p:extLst>
      <p:ext uri="{BB962C8B-B14F-4D97-AF65-F5344CB8AC3E}">
        <p14:creationId xmlns:p14="http://schemas.microsoft.com/office/powerpoint/2010/main" val="237939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5F34E-4B9F-CE10-BB82-927FE97F2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426475E-31FC-EC63-AE6B-CD3844819F90}"/>
              </a:ext>
            </a:extLst>
          </p:cNvPr>
          <p:cNvSpPr txBox="1">
            <a:spLocks/>
          </p:cNvSpPr>
          <p:nvPr/>
        </p:nvSpPr>
        <p:spPr>
          <a:xfrm>
            <a:off x="902677" y="1205951"/>
            <a:ext cx="10515600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dirty="0"/>
              <a:t>Each </a:t>
            </a:r>
            <a:r>
              <a:rPr lang="en-US" sz="3500" b="1" dirty="0">
                <a:solidFill>
                  <a:srgbClr val="0070C0"/>
                </a:solidFill>
              </a:rPr>
              <a:t>column </a:t>
            </a:r>
            <a:r>
              <a:rPr lang="en-US" sz="3500" dirty="0"/>
              <a:t>in a table represents one attribute of an entity.</a:t>
            </a:r>
          </a:p>
          <a:p>
            <a:pPr marL="0" indent="0">
              <a:buNone/>
            </a:pPr>
            <a:endParaRPr lang="en-US" sz="35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2F0E5B-5C82-6234-A192-47EC08A0F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386845"/>
              </p:ext>
            </p:extLst>
          </p:nvPr>
        </p:nvGraphicFramePr>
        <p:xfrm>
          <a:off x="1557427" y="2790235"/>
          <a:ext cx="9206096" cy="35901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0762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50762">
                  <a:extLst>
                    <a:ext uri="{9D8B030D-6E8A-4147-A177-3AD203B41FA5}">
                      <a16:colId xmlns:a16="http://schemas.microsoft.com/office/drawing/2014/main" val="4245312376"/>
                    </a:ext>
                  </a:extLst>
                </a:gridCol>
              </a:tblGrid>
              <a:tr h="764211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94198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94198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94198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5" name="Picture 4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EBFA1442-2B5F-6F54-D0C8-CFE2B7B0D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2987745" y="1611602"/>
            <a:ext cx="1178633" cy="117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1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14D13-91C4-1356-40DE-8F0126EE1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036E7D-EA78-96C0-854B-F1E3FA17A8C3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500" b="1" dirty="0"/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Basic Concepts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/>
              <a:t>Terminologies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 of a Relational Model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Schema of a Relation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3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11E1CFCC-1E3C-6BD3-05E4-84CE3AE04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8720" y="26631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7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989FC-65D4-789D-C136-99D1CFF37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1652-8065-A4B6-D71D-0A28B19A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solidFill>
                  <a:srgbClr val="002060"/>
                </a:solidFill>
              </a:rPr>
              <a:t>Mathematical Terms 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97C0-06F6-674C-CC5C-0CC1BA07B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0438" y="2506662"/>
            <a:ext cx="1942652" cy="6130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500" dirty="0"/>
              <a:t>Table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41C632-DB53-9177-1496-93DCB6844833}"/>
              </a:ext>
            </a:extLst>
          </p:cNvPr>
          <p:cNvSpPr txBox="1">
            <a:spLocks/>
          </p:cNvSpPr>
          <p:nvPr/>
        </p:nvSpPr>
        <p:spPr>
          <a:xfrm>
            <a:off x="5124674" y="2506662"/>
            <a:ext cx="1942652" cy="613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500" dirty="0"/>
              <a:t>=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45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1E58EA-5966-5884-8395-B4AE30898692}"/>
              </a:ext>
            </a:extLst>
          </p:cNvPr>
          <p:cNvSpPr txBox="1">
            <a:spLocks/>
          </p:cNvSpPr>
          <p:nvPr/>
        </p:nvSpPr>
        <p:spPr>
          <a:xfrm>
            <a:off x="7440706" y="2506662"/>
            <a:ext cx="2253278" cy="613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500" dirty="0"/>
              <a:t>Relation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FF1283-99CA-1454-0FBC-43C70F188747}"/>
              </a:ext>
            </a:extLst>
          </p:cNvPr>
          <p:cNvSpPr txBox="1">
            <a:spLocks/>
          </p:cNvSpPr>
          <p:nvPr/>
        </p:nvSpPr>
        <p:spPr>
          <a:xfrm>
            <a:off x="2390438" y="3517621"/>
            <a:ext cx="1942652" cy="613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500" dirty="0"/>
              <a:t>Row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F55171-7935-705F-61BE-E4C4B368E209}"/>
              </a:ext>
            </a:extLst>
          </p:cNvPr>
          <p:cNvSpPr txBox="1">
            <a:spLocks/>
          </p:cNvSpPr>
          <p:nvPr/>
        </p:nvSpPr>
        <p:spPr>
          <a:xfrm>
            <a:off x="5124674" y="3517621"/>
            <a:ext cx="1942652" cy="613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500" dirty="0"/>
              <a:t>=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45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FCEF0F-38B5-E641-1EB3-B5C0BAFE4A4E}"/>
              </a:ext>
            </a:extLst>
          </p:cNvPr>
          <p:cNvSpPr txBox="1">
            <a:spLocks/>
          </p:cNvSpPr>
          <p:nvPr/>
        </p:nvSpPr>
        <p:spPr>
          <a:xfrm>
            <a:off x="7440706" y="3517621"/>
            <a:ext cx="2253278" cy="613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500" dirty="0"/>
              <a:t>Tuple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B2A16A2-0834-0ECD-1A66-C8ED53EB80D0}"/>
              </a:ext>
            </a:extLst>
          </p:cNvPr>
          <p:cNvSpPr txBox="1">
            <a:spLocks/>
          </p:cNvSpPr>
          <p:nvPr/>
        </p:nvSpPr>
        <p:spPr>
          <a:xfrm>
            <a:off x="2151529" y="4528580"/>
            <a:ext cx="2181561" cy="613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500" dirty="0"/>
              <a:t>Column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1AF8A20-1ABB-4DFD-C8C4-6F6AD7ED0233}"/>
              </a:ext>
            </a:extLst>
          </p:cNvPr>
          <p:cNvSpPr txBox="1">
            <a:spLocks/>
          </p:cNvSpPr>
          <p:nvPr/>
        </p:nvSpPr>
        <p:spPr>
          <a:xfrm>
            <a:off x="5124674" y="4528580"/>
            <a:ext cx="1942652" cy="613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500" dirty="0"/>
              <a:t>=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45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0AE193B-F77D-7600-00D0-8F7FB00F452A}"/>
              </a:ext>
            </a:extLst>
          </p:cNvPr>
          <p:cNvSpPr txBox="1">
            <a:spLocks/>
          </p:cNvSpPr>
          <p:nvPr/>
        </p:nvSpPr>
        <p:spPr>
          <a:xfrm>
            <a:off x="7440705" y="4528580"/>
            <a:ext cx="2599766" cy="613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500" dirty="0"/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334107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C20B0-6CDB-A1B8-C5E8-E91306224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871420-D3F0-FFF3-0A47-45187033D27F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500" b="1" dirty="0"/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Basic Concepts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Terminologies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/>
              <a:t>Requirements of a Relational Model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Schema of a Relation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3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22B65AA6-73FC-68A6-7752-CBA31E819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1120" y="3401461"/>
            <a:ext cx="914400" cy="914400"/>
          </a:xfrm>
          <a:prstGeom prst="rect">
            <a:avLst/>
          </a:prstGeom>
        </p:spPr>
      </p:pic>
      <p:pic>
        <p:nvPicPr>
          <p:cNvPr id="4" name="Graphic 3" descr="Checkbox Checked with solid fill">
            <a:extLst>
              <a:ext uri="{FF2B5EF4-FFF2-40B4-BE49-F238E27FC236}">
                <a16:creationId xmlns:a16="http://schemas.microsoft.com/office/drawing/2014/main" id="{5CE0DBA0-96C9-1CA6-B3CC-25D7D2E02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1120" y="26555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5ACBC-7A0D-F6AB-94EA-E9A304CA8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04D430C-4EDB-8DE4-81E0-6B708F4FFDAE}"/>
              </a:ext>
            </a:extLst>
          </p:cNvPr>
          <p:cNvSpPr txBox="1">
            <a:spLocks/>
          </p:cNvSpPr>
          <p:nvPr/>
        </p:nvSpPr>
        <p:spPr>
          <a:xfrm>
            <a:off x="902677" y="1205951"/>
            <a:ext cx="10515600" cy="54351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dirty="0"/>
              <a:t>1. Each column</a:t>
            </a:r>
            <a:r>
              <a:rPr lang="en-US" sz="3500" b="1" dirty="0">
                <a:solidFill>
                  <a:srgbClr val="0070C0"/>
                </a:solidFill>
              </a:rPr>
              <a:t> </a:t>
            </a:r>
            <a:r>
              <a:rPr lang="en-US" sz="3500" dirty="0"/>
              <a:t>must have a </a:t>
            </a:r>
            <a:r>
              <a:rPr lang="en-US" sz="3500" b="1" dirty="0">
                <a:solidFill>
                  <a:srgbClr val="0070C0"/>
                </a:solidFill>
              </a:rPr>
              <a:t>unique name</a:t>
            </a:r>
          </a:p>
          <a:p>
            <a:pPr marL="0" indent="0">
              <a:buNone/>
            </a:pPr>
            <a:endParaRPr lang="en-US" sz="35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1B4715-2378-9A76-9512-4C09C1B12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284058"/>
              </p:ext>
            </p:extLst>
          </p:nvPr>
        </p:nvGraphicFramePr>
        <p:xfrm>
          <a:off x="1562597" y="3002321"/>
          <a:ext cx="9195760" cy="3322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47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534189676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7499942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837033983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2712695261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1929079745"/>
                    </a:ext>
                  </a:extLst>
                </a:gridCol>
                <a:gridCol w="1149470">
                  <a:extLst>
                    <a:ext uri="{9D8B030D-6E8A-4147-A177-3AD203B41FA5}">
                      <a16:colId xmlns:a16="http://schemas.microsoft.com/office/drawing/2014/main" val="759223501"/>
                    </a:ext>
                  </a:extLst>
                </a:gridCol>
              </a:tblGrid>
              <a:tr h="70732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FirstName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 err="1"/>
                        <a:t>LastName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Street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Zip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Marital Status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Elizer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Ponio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Gil Puyat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Makati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Single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Juan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Dela Cruz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Zamora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Pasay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Married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87186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Maria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Delos Santos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P. Burgos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Taguig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1800-123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Divorced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289369"/>
                  </a:ext>
                </a:extLst>
              </a:tr>
            </a:tbl>
          </a:graphicData>
        </a:graphic>
      </p:graphicFrame>
      <p:pic>
        <p:nvPicPr>
          <p:cNvPr id="11" name="Picture 10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545203AC-AC4F-CA6A-9FA4-6EC6363D4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1562597" y="1562321"/>
            <a:ext cx="1440000" cy="1440000"/>
          </a:xfrm>
          <a:prstGeom prst="rect">
            <a:avLst/>
          </a:prstGeom>
        </p:spPr>
      </p:pic>
      <p:pic>
        <p:nvPicPr>
          <p:cNvPr id="12" name="Picture 11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42456EA8-624E-6E8C-BBBA-EC9E0865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2819402" y="1673186"/>
            <a:ext cx="1440000" cy="1440000"/>
          </a:xfrm>
          <a:prstGeom prst="rect">
            <a:avLst/>
          </a:prstGeom>
        </p:spPr>
      </p:pic>
      <p:pic>
        <p:nvPicPr>
          <p:cNvPr id="13" name="Picture 12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CED6F4FF-0436-0AE6-2C8E-D725DA1B8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4076207" y="1673186"/>
            <a:ext cx="1440000" cy="1440000"/>
          </a:xfrm>
          <a:prstGeom prst="rect">
            <a:avLst/>
          </a:prstGeom>
        </p:spPr>
      </p:pic>
      <p:pic>
        <p:nvPicPr>
          <p:cNvPr id="14" name="Picture 13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E55CF778-B8D8-E333-51BC-99F51E136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5376000" y="1617754"/>
            <a:ext cx="1440000" cy="1440000"/>
          </a:xfrm>
          <a:prstGeom prst="rect">
            <a:avLst/>
          </a:prstGeom>
        </p:spPr>
      </p:pic>
      <p:pic>
        <p:nvPicPr>
          <p:cNvPr id="15" name="Picture 14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5049EAD3-4645-220B-164A-68461DC52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6697282" y="1617754"/>
            <a:ext cx="1440000" cy="1440000"/>
          </a:xfrm>
          <a:prstGeom prst="rect">
            <a:avLst/>
          </a:prstGeom>
        </p:spPr>
      </p:pic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E858AC0D-99D2-F4AD-0AA0-C07D21260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7991135" y="1620369"/>
            <a:ext cx="1440000" cy="1440000"/>
          </a:xfrm>
          <a:prstGeom prst="rect">
            <a:avLst/>
          </a:prstGeom>
        </p:spPr>
      </p:pic>
      <p:pic>
        <p:nvPicPr>
          <p:cNvPr id="17" name="Picture 16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6A1D0945-3D1E-8916-9881-3625D036F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 flipV="1">
            <a:off x="9318357" y="164017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2435</TotalTime>
  <Words>1952</Words>
  <Application>Microsoft Macintosh PowerPoint</Application>
  <PresentationFormat>Widescreen</PresentationFormat>
  <Paragraphs>989</Paragraphs>
  <Slides>43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Aptos</vt:lpstr>
      <vt:lpstr>Aptos Display</vt:lpstr>
      <vt:lpstr>Arial</vt:lpstr>
      <vt:lpstr>Wingdings</vt:lpstr>
      <vt:lpstr>Office Theme</vt:lpstr>
      <vt:lpstr>The Relational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Mathematical Terms </vt:lpstr>
      <vt:lpstr>PowerPoint Presentation</vt:lpstr>
      <vt:lpstr>PowerPoint Presentation</vt:lpstr>
      <vt:lpstr>PowerPoint Presentation</vt:lpstr>
      <vt:lpstr>Domain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Candidate Key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Primary Key</vt:lpstr>
      <vt:lpstr>PowerPoint Presentation</vt:lpstr>
      <vt:lpstr>Foreign Key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Rona Jenica Salazar</cp:lastModifiedBy>
  <cp:revision>323</cp:revision>
  <dcterms:created xsi:type="dcterms:W3CDTF">2024-08-08T01:29:50Z</dcterms:created>
  <dcterms:modified xsi:type="dcterms:W3CDTF">2024-12-09T08:21:38Z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