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0"/>
  </p:notesMasterIdLst>
  <p:sldIdLst>
    <p:sldId id="256" r:id="rId2"/>
    <p:sldId id="258" r:id="rId3"/>
    <p:sldId id="265" r:id="rId4"/>
    <p:sldId id="259" r:id="rId5"/>
    <p:sldId id="261" r:id="rId6"/>
    <p:sldId id="262" r:id="rId7"/>
    <p:sldId id="266"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7"/>
    <p:restoredTop sz="80652"/>
  </p:normalViewPr>
  <p:slideViewPr>
    <p:cSldViewPr snapToGrid="0">
      <p:cViewPr varScale="1">
        <p:scale>
          <a:sx n="95" d="100"/>
          <a:sy n="95"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1B736-BD31-7642-AC84-3705B6604EDA}" type="datetimeFigureOut">
              <a:rPr lang="en-US" smtClean="0"/>
              <a:t>9/6/23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C07243-39F7-BD47-9F65-143FA6CA2B7B}" type="slidenum">
              <a:rPr lang="en-US" smtClean="0"/>
              <a:t>‹#›</a:t>
            </a:fld>
            <a:endParaRPr lang="en-US"/>
          </a:p>
        </p:txBody>
      </p:sp>
    </p:spTree>
    <p:extLst>
      <p:ext uri="{BB962C8B-B14F-4D97-AF65-F5344CB8AC3E}">
        <p14:creationId xmlns:p14="http://schemas.microsoft.com/office/powerpoint/2010/main" val="2328575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C07243-39F7-BD47-9F65-143FA6CA2B7B}" type="slidenum">
              <a:rPr lang="en-US" smtClean="0"/>
              <a:t>1</a:t>
            </a:fld>
            <a:endParaRPr lang="en-US"/>
          </a:p>
        </p:txBody>
      </p:sp>
    </p:spTree>
    <p:extLst>
      <p:ext uri="{BB962C8B-B14F-4D97-AF65-F5344CB8AC3E}">
        <p14:creationId xmlns:p14="http://schemas.microsoft.com/office/powerpoint/2010/main" val="109672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C07243-39F7-BD47-9F65-143FA6CA2B7B}" type="slidenum">
              <a:rPr lang="en-US" smtClean="0"/>
              <a:t>2</a:t>
            </a:fld>
            <a:endParaRPr lang="en-US"/>
          </a:p>
        </p:txBody>
      </p:sp>
    </p:spTree>
    <p:extLst>
      <p:ext uri="{BB962C8B-B14F-4D97-AF65-F5344CB8AC3E}">
        <p14:creationId xmlns:p14="http://schemas.microsoft.com/office/powerpoint/2010/main" val="1037167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C07243-39F7-BD47-9F65-143FA6CA2B7B}" type="slidenum">
              <a:rPr lang="en-US" smtClean="0"/>
              <a:t>3</a:t>
            </a:fld>
            <a:endParaRPr lang="en-US"/>
          </a:p>
        </p:txBody>
      </p:sp>
    </p:spTree>
    <p:extLst>
      <p:ext uri="{BB962C8B-B14F-4D97-AF65-F5344CB8AC3E}">
        <p14:creationId xmlns:p14="http://schemas.microsoft.com/office/powerpoint/2010/main" val="2028126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C07243-39F7-BD47-9F65-143FA6CA2B7B}" type="slidenum">
              <a:rPr lang="en-US" smtClean="0"/>
              <a:t>4</a:t>
            </a:fld>
            <a:endParaRPr lang="en-US"/>
          </a:p>
        </p:txBody>
      </p:sp>
    </p:spTree>
    <p:extLst>
      <p:ext uri="{BB962C8B-B14F-4D97-AF65-F5344CB8AC3E}">
        <p14:creationId xmlns:p14="http://schemas.microsoft.com/office/powerpoint/2010/main" val="2859924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C07243-39F7-BD47-9F65-143FA6CA2B7B}" type="slidenum">
              <a:rPr lang="en-US" smtClean="0"/>
              <a:t>5</a:t>
            </a:fld>
            <a:endParaRPr lang="en-US"/>
          </a:p>
        </p:txBody>
      </p:sp>
    </p:spTree>
    <p:extLst>
      <p:ext uri="{BB962C8B-B14F-4D97-AF65-F5344CB8AC3E}">
        <p14:creationId xmlns:p14="http://schemas.microsoft.com/office/powerpoint/2010/main" val="2772363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C07243-39F7-BD47-9F65-143FA6CA2B7B}" type="slidenum">
              <a:rPr lang="en-US" smtClean="0"/>
              <a:t>6</a:t>
            </a:fld>
            <a:endParaRPr lang="en-US"/>
          </a:p>
        </p:txBody>
      </p:sp>
    </p:spTree>
    <p:extLst>
      <p:ext uri="{BB962C8B-B14F-4D97-AF65-F5344CB8AC3E}">
        <p14:creationId xmlns:p14="http://schemas.microsoft.com/office/powerpoint/2010/main" val="1162418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C07243-39F7-BD47-9F65-143FA6CA2B7B}" type="slidenum">
              <a:rPr lang="en-US" smtClean="0"/>
              <a:t>7</a:t>
            </a:fld>
            <a:endParaRPr lang="en-US"/>
          </a:p>
        </p:txBody>
      </p:sp>
    </p:spTree>
    <p:extLst>
      <p:ext uri="{BB962C8B-B14F-4D97-AF65-F5344CB8AC3E}">
        <p14:creationId xmlns:p14="http://schemas.microsoft.com/office/powerpoint/2010/main" val="2481971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2E4ED-2E10-8CD6-57B7-8611F3107BA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1292222-436F-7ED7-1918-FAE832C16C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60AA865-1864-D8F9-624D-8B1DA59135AC}"/>
              </a:ext>
            </a:extLst>
          </p:cNvPr>
          <p:cNvSpPr>
            <a:spLocks noGrp="1"/>
          </p:cNvSpPr>
          <p:nvPr>
            <p:ph type="dt" sz="half" idx="10"/>
          </p:nvPr>
        </p:nvSpPr>
        <p:spPr/>
        <p:txBody>
          <a:bodyPr/>
          <a:lstStyle/>
          <a:p>
            <a:fld id="{27467C63-9A47-D446-B937-FCA51785033C}" type="datetime1">
              <a:rPr lang="en-GB" smtClean="0"/>
              <a:t>08/09/2023</a:t>
            </a:fld>
            <a:endParaRPr lang="en-US"/>
          </a:p>
        </p:txBody>
      </p:sp>
      <p:sp>
        <p:nvSpPr>
          <p:cNvPr id="5" name="Footer Placeholder 4">
            <a:extLst>
              <a:ext uri="{FF2B5EF4-FFF2-40B4-BE49-F238E27FC236}">
                <a16:creationId xmlns:a16="http://schemas.microsoft.com/office/drawing/2014/main" id="{D23E5CEA-A84F-8C19-E2B5-86B44C2D1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1E1593-0890-15BA-ADC6-7FD7DD8AF81D}"/>
              </a:ext>
            </a:extLst>
          </p:cNvPr>
          <p:cNvSpPr>
            <a:spLocks noGrp="1"/>
          </p:cNvSpPr>
          <p:nvPr>
            <p:ph type="sldNum" sz="quarter" idx="12"/>
          </p:nvPr>
        </p:nvSpPr>
        <p:spPr/>
        <p:txBody>
          <a:bodyPr/>
          <a:lstStyle/>
          <a:p>
            <a:fld id="{121F822B-7C3A-7C4C-9F7C-C3EECFBE675A}" type="slidenum">
              <a:rPr lang="en-US" smtClean="0"/>
              <a:t>‹#›</a:t>
            </a:fld>
            <a:endParaRPr lang="en-US"/>
          </a:p>
        </p:txBody>
      </p:sp>
    </p:spTree>
    <p:extLst>
      <p:ext uri="{BB962C8B-B14F-4D97-AF65-F5344CB8AC3E}">
        <p14:creationId xmlns:p14="http://schemas.microsoft.com/office/powerpoint/2010/main" val="2640533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C93EF-1318-47B7-6028-EAEEB8EB008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9ED79A0-37D6-5749-DFB6-5892F97B6BB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8A6ACF0-EF34-16EA-1EEC-8D33476C2059}"/>
              </a:ext>
            </a:extLst>
          </p:cNvPr>
          <p:cNvSpPr>
            <a:spLocks noGrp="1"/>
          </p:cNvSpPr>
          <p:nvPr>
            <p:ph type="dt" sz="half" idx="10"/>
          </p:nvPr>
        </p:nvSpPr>
        <p:spPr/>
        <p:txBody>
          <a:bodyPr/>
          <a:lstStyle/>
          <a:p>
            <a:fld id="{0FC53A4B-1D77-D44B-ADEC-0DFB575C0304}" type="datetime1">
              <a:rPr lang="en-GB" smtClean="0"/>
              <a:t>08/09/2023</a:t>
            </a:fld>
            <a:endParaRPr lang="en-US"/>
          </a:p>
        </p:txBody>
      </p:sp>
      <p:sp>
        <p:nvSpPr>
          <p:cNvPr id="5" name="Footer Placeholder 4">
            <a:extLst>
              <a:ext uri="{FF2B5EF4-FFF2-40B4-BE49-F238E27FC236}">
                <a16:creationId xmlns:a16="http://schemas.microsoft.com/office/drawing/2014/main" id="{FE5BAEC1-CD95-7ECD-07CA-8CF6A87FBF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58C12-8FA1-3699-B650-47F3C8DD5FCF}"/>
              </a:ext>
            </a:extLst>
          </p:cNvPr>
          <p:cNvSpPr>
            <a:spLocks noGrp="1"/>
          </p:cNvSpPr>
          <p:nvPr>
            <p:ph type="sldNum" sz="quarter" idx="12"/>
          </p:nvPr>
        </p:nvSpPr>
        <p:spPr/>
        <p:txBody>
          <a:bodyPr/>
          <a:lstStyle/>
          <a:p>
            <a:fld id="{121F822B-7C3A-7C4C-9F7C-C3EECFBE675A}" type="slidenum">
              <a:rPr lang="en-US" smtClean="0"/>
              <a:t>‹#›</a:t>
            </a:fld>
            <a:endParaRPr lang="en-US"/>
          </a:p>
        </p:txBody>
      </p:sp>
    </p:spTree>
    <p:extLst>
      <p:ext uri="{BB962C8B-B14F-4D97-AF65-F5344CB8AC3E}">
        <p14:creationId xmlns:p14="http://schemas.microsoft.com/office/powerpoint/2010/main" val="4116375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0B538C-39AD-71E6-88AF-C1DCEF8A5A2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5D9D251-C8E8-B626-0FC5-4B9691BDFF4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675B60B-5161-125A-785F-B057018E0E62}"/>
              </a:ext>
            </a:extLst>
          </p:cNvPr>
          <p:cNvSpPr>
            <a:spLocks noGrp="1"/>
          </p:cNvSpPr>
          <p:nvPr>
            <p:ph type="dt" sz="half" idx="10"/>
          </p:nvPr>
        </p:nvSpPr>
        <p:spPr/>
        <p:txBody>
          <a:bodyPr/>
          <a:lstStyle/>
          <a:p>
            <a:fld id="{007782C3-A5EA-7A4F-BD20-D998D758C224}" type="datetime1">
              <a:rPr lang="en-GB" smtClean="0"/>
              <a:t>08/09/2023</a:t>
            </a:fld>
            <a:endParaRPr lang="en-US"/>
          </a:p>
        </p:txBody>
      </p:sp>
      <p:sp>
        <p:nvSpPr>
          <p:cNvPr id="5" name="Footer Placeholder 4">
            <a:extLst>
              <a:ext uri="{FF2B5EF4-FFF2-40B4-BE49-F238E27FC236}">
                <a16:creationId xmlns:a16="http://schemas.microsoft.com/office/drawing/2014/main" id="{ADEA35CD-8336-F0BA-E67C-CE8FBEF304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07C7D2-ECFB-C95C-FEFC-8CD3C03EB09B}"/>
              </a:ext>
            </a:extLst>
          </p:cNvPr>
          <p:cNvSpPr>
            <a:spLocks noGrp="1"/>
          </p:cNvSpPr>
          <p:nvPr>
            <p:ph type="sldNum" sz="quarter" idx="12"/>
          </p:nvPr>
        </p:nvSpPr>
        <p:spPr/>
        <p:txBody>
          <a:bodyPr/>
          <a:lstStyle/>
          <a:p>
            <a:fld id="{121F822B-7C3A-7C4C-9F7C-C3EECFBE675A}" type="slidenum">
              <a:rPr lang="en-US" smtClean="0"/>
              <a:t>‹#›</a:t>
            </a:fld>
            <a:endParaRPr lang="en-US"/>
          </a:p>
        </p:txBody>
      </p:sp>
    </p:spTree>
    <p:extLst>
      <p:ext uri="{BB962C8B-B14F-4D97-AF65-F5344CB8AC3E}">
        <p14:creationId xmlns:p14="http://schemas.microsoft.com/office/powerpoint/2010/main" val="738089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0018-1C4E-8D73-3604-F360BFB19C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10A69A6-4C85-9FC7-CE53-C640A9F0609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24782D-34EE-DF10-583A-2E65B03BACB7}"/>
              </a:ext>
            </a:extLst>
          </p:cNvPr>
          <p:cNvSpPr>
            <a:spLocks noGrp="1"/>
          </p:cNvSpPr>
          <p:nvPr>
            <p:ph type="dt" sz="half" idx="10"/>
          </p:nvPr>
        </p:nvSpPr>
        <p:spPr/>
        <p:txBody>
          <a:bodyPr/>
          <a:lstStyle/>
          <a:p>
            <a:fld id="{57F0E669-658B-A94F-839C-C355C468FA77}" type="datetime1">
              <a:rPr lang="en-GB" smtClean="0"/>
              <a:t>08/09/2023</a:t>
            </a:fld>
            <a:endParaRPr lang="en-US"/>
          </a:p>
        </p:txBody>
      </p:sp>
      <p:sp>
        <p:nvSpPr>
          <p:cNvPr id="5" name="Footer Placeholder 4">
            <a:extLst>
              <a:ext uri="{FF2B5EF4-FFF2-40B4-BE49-F238E27FC236}">
                <a16:creationId xmlns:a16="http://schemas.microsoft.com/office/drawing/2014/main" id="{1DDF72F7-E87B-00CB-8FC4-ABEC134393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DB5CB-3B04-9301-92AB-566CC2B61084}"/>
              </a:ext>
            </a:extLst>
          </p:cNvPr>
          <p:cNvSpPr>
            <a:spLocks noGrp="1"/>
          </p:cNvSpPr>
          <p:nvPr>
            <p:ph type="sldNum" sz="quarter" idx="12"/>
          </p:nvPr>
        </p:nvSpPr>
        <p:spPr/>
        <p:txBody>
          <a:bodyPr/>
          <a:lstStyle/>
          <a:p>
            <a:fld id="{121F822B-7C3A-7C4C-9F7C-C3EECFBE675A}" type="slidenum">
              <a:rPr lang="en-US" smtClean="0"/>
              <a:t>‹#›</a:t>
            </a:fld>
            <a:endParaRPr lang="en-US"/>
          </a:p>
        </p:txBody>
      </p:sp>
    </p:spTree>
    <p:extLst>
      <p:ext uri="{BB962C8B-B14F-4D97-AF65-F5344CB8AC3E}">
        <p14:creationId xmlns:p14="http://schemas.microsoft.com/office/powerpoint/2010/main" val="3956100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BEFF-3B91-DF6F-B7F2-001A3EEBE82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3591844-181A-406B-5511-C4D1C2685E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A7C7ACC-28F4-EF0F-1BD9-0596B2B368FD}"/>
              </a:ext>
            </a:extLst>
          </p:cNvPr>
          <p:cNvSpPr>
            <a:spLocks noGrp="1"/>
          </p:cNvSpPr>
          <p:nvPr>
            <p:ph type="dt" sz="half" idx="10"/>
          </p:nvPr>
        </p:nvSpPr>
        <p:spPr/>
        <p:txBody>
          <a:bodyPr/>
          <a:lstStyle/>
          <a:p>
            <a:fld id="{74825C17-AFBE-6F40-B0DD-4570FF13DD68}" type="datetime1">
              <a:rPr lang="en-GB" smtClean="0"/>
              <a:t>08/09/2023</a:t>
            </a:fld>
            <a:endParaRPr lang="en-US"/>
          </a:p>
        </p:txBody>
      </p:sp>
      <p:sp>
        <p:nvSpPr>
          <p:cNvPr id="5" name="Footer Placeholder 4">
            <a:extLst>
              <a:ext uri="{FF2B5EF4-FFF2-40B4-BE49-F238E27FC236}">
                <a16:creationId xmlns:a16="http://schemas.microsoft.com/office/drawing/2014/main" id="{F71AF2FF-C5C0-FC32-DEE6-1B46F541F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136AFC-4DF9-E200-B9C2-BD123BCEEBAC}"/>
              </a:ext>
            </a:extLst>
          </p:cNvPr>
          <p:cNvSpPr>
            <a:spLocks noGrp="1"/>
          </p:cNvSpPr>
          <p:nvPr>
            <p:ph type="sldNum" sz="quarter" idx="12"/>
          </p:nvPr>
        </p:nvSpPr>
        <p:spPr/>
        <p:txBody>
          <a:bodyPr/>
          <a:lstStyle/>
          <a:p>
            <a:fld id="{121F822B-7C3A-7C4C-9F7C-C3EECFBE675A}" type="slidenum">
              <a:rPr lang="en-US" smtClean="0"/>
              <a:t>‹#›</a:t>
            </a:fld>
            <a:endParaRPr lang="en-US"/>
          </a:p>
        </p:txBody>
      </p:sp>
    </p:spTree>
    <p:extLst>
      <p:ext uri="{BB962C8B-B14F-4D97-AF65-F5344CB8AC3E}">
        <p14:creationId xmlns:p14="http://schemas.microsoft.com/office/powerpoint/2010/main" val="247863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278E2-C971-A6FE-A599-0CEE5D4099C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386AE63-557C-EEDC-6DE1-D9B684C1621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382ECE7-B058-B590-AADE-8C5B08D9803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AFE3322-82DB-6D3D-A3C4-FC2B4643EC11}"/>
              </a:ext>
            </a:extLst>
          </p:cNvPr>
          <p:cNvSpPr>
            <a:spLocks noGrp="1"/>
          </p:cNvSpPr>
          <p:nvPr>
            <p:ph type="dt" sz="half" idx="10"/>
          </p:nvPr>
        </p:nvSpPr>
        <p:spPr/>
        <p:txBody>
          <a:bodyPr/>
          <a:lstStyle/>
          <a:p>
            <a:fld id="{7029C8FD-DEE8-EB47-9590-91C6355259FA}" type="datetime1">
              <a:rPr lang="en-GB" smtClean="0"/>
              <a:t>08/09/2023</a:t>
            </a:fld>
            <a:endParaRPr lang="en-US"/>
          </a:p>
        </p:txBody>
      </p:sp>
      <p:sp>
        <p:nvSpPr>
          <p:cNvPr id="6" name="Footer Placeholder 5">
            <a:extLst>
              <a:ext uri="{FF2B5EF4-FFF2-40B4-BE49-F238E27FC236}">
                <a16:creationId xmlns:a16="http://schemas.microsoft.com/office/drawing/2014/main" id="{E542C1DC-300B-1FA5-3313-660881F22F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281438-EBCF-07CF-17E9-D871A084A64F}"/>
              </a:ext>
            </a:extLst>
          </p:cNvPr>
          <p:cNvSpPr>
            <a:spLocks noGrp="1"/>
          </p:cNvSpPr>
          <p:nvPr>
            <p:ph type="sldNum" sz="quarter" idx="12"/>
          </p:nvPr>
        </p:nvSpPr>
        <p:spPr/>
        <p:txBody>
          <a:bodyPr/>
          <a:lstStyle/>
          <a:p>
            <a:fld id="{121F822B-7C3A-7C4C-9F7C-C3EECFBE675A}" type="slidenum">
              <a:rPr lang="en-US" smtClean="0"/>
              <a:t>‹#›</a:t>
            </a:fld>
            <a:endParaRPr lang="en-US"/>
          </a:p>
        </p:txBody>
      </p:sp>
    </p:spTree>
    <p:extLst>
      <p:ext uri="{BB962C8B-B14F-4D97-AF65-F5344CB8AC3E}">
        <p14:creationId xmlns:p14="http://schemas.microsoft.com/office/powerpoint/2010/main" val="88306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D6BA7-F744-09E5-3760-D47B121C026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5B4ED58-F7D8-7871-E275-DE5588A80C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E8EBF1D-5EA0-A3E7-8E19-22490369F9A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ED91466-FA81-8DFC-B3D4-3E0361A15D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675AC6B-8039-66E6-2179-9404FA2138C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E704FAD-79D4-770A-C7FD-1A4C7531F75C}"/>
              </a:ext>
            </a:extLst>
          </p:cNvPr>
          <p:cNvSpPr>
            <a:spLocks noGrp="1"/>
          </p:cNvSpPr>
          <p:nvPr>
            <p:ph type="dt" sz="half" idx="10"/>
          </p:nvPr>
        </p:nvSpPr>
        <p:spPr/>
        <p:txBody>
          <a:bodyPr/>
          <a:lstStyle/>
          <a:p>
            <a:fld id="{5BAA60C3-7245-D946-A96C-55A0789CA307}" type="datetime1">
              <a:rPr lang="en-GB" smtClean="0"/>
              <a:t>08/09/2023</a:t>
            </a:fld>
            <a:endParaRPr lang="en-US"/>
          </a:p>
        </p:txBody>
      </p:sp>
      <p:sp>
        <p:nvSpPr>
          <p:cNvPr id="8" name="Footer Placeholder 7">
            <a:extLst>
              <a:ext uri="{FF2B5EF4-FFF2-40B4-BE49-F238E27FC236}">
                <a16:creationId xmlns:a16="http://schemas.microsoft.com/office/drawing/2014/main" id="{82072C1B-BE56-570C-EC7D-F1315C148D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456596-6348-4EFD-5D4B-241269F8C492}"/>
              </a:ext>
            </a:extLst>
          </p:cNvPr>
          <p:cNvSpPr>
            <a:spLocks noGrp="1"/>
          </p:cNvSpPr>
          <p:nvPr>
            <p:ph type="sldNum" sz="quarter" idx="12"/>
          </p:nvPr>
        </p:nvSpPr>
        <p:spPr/>
        <p:txBody>
          <a:bodyPr/>
          <a:lstStyle/>
          <a:p>
            <a:fld id="{121F822B-7C3A-7C4C-9F7C-C3EECFBE675A}" type="slidenum">
              <a:rPr lang="en-US" smtClean="0"/>
              <a:t>‹#›</a:t>
            </a:fld>
            <a:endParaRPr lang="en-US"/>
          </a:p>
        </p:txBody>
      </p:sp>
    </p:spTree>
    <p:extLst>
      <p:ext uri="{BB962C8B-B14F-4D97-AF65-F5344CB8AC3E}">
        <p14:creationId xmlns:p14="http://schemas.microsoft.com/office/powerpoint/2010/main" val="1776227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18A0D-5354-149E-A076-E2811D53972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D8A9FC8-FA31-C726-5DFA-39222364B9E2}"/>
              </a:ext>
            </a:extLst>
          </p:cNvPr>
          <p:cNvSpPr>
            <a:spLocks noGrp="1"/>
          </p:cNvSpPr>
          <p:nvPr>
            <p:ph type="dt" sz="half" idx="10"/>
          </p:nvPr>
        </p:nvSpPr>
        <p:spPr/>
        <p:txBody>
          <a:bodyPr/>
          <a:lstStyle/>
          <a:p>
            <a:fld id="{F0A4C74C-B864-DE48-96D3-298CBCD53E88}" type="datetime1">
              <a:rPr lang="en-GB" smtClean="0"/>
              <a:t>08/09/2023</a:t>
            </a:fld>
            <a:endParaRPr lang="en-US"/>
          </a:p>
        </p:txBody>
      </p:sp>
      <p:sp>
        <p:nvSpPr>
          <p:cNvPr id="4" name="Footer Placeholder 3">
            <a:extLst>
              <a:ext uri="{FF2B5EF4-FFF2-40B4-BE49-F238E27FC236}">
                <a16:creationId xmlns:a16="http://schemas.microsoft.com/office/drawing/2014/main" id="{3F8B2346-9445-A852-E880-31DB0F84FE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12F48B-77B4-CF31-998D-15F786996700}"/>
              </a:ext>
            </a:extLst>
          </p:cNvPr>
          <p:cNvSpPr>
            <a:spLocks noGrp="1"/>
          </p:cNvSpPr>
          <p:nvPr>
            <p:ph type="sldNum" sz="quarter" idx="12"/>
          </p:nvPr>
        </p:nvSpPr>
        <p:spPr/>
        <p:txBody>
          <a:bodyPr/>
          <a:lstStyle/>
          <a:p>
            <a:fld id="{121F822B-7C3A-7C4C-9F7C-C3EECFBE675A}" type="slidenum">
              <a:rPr lang="en-US" smtClean="0"/>
              <a:t>‹#›</a:t>
            </a:fld>
            <a:endParaRPr lang="en-US"/>
          </a:p>
        </p:txBody>
      </p:sp>
    </p:spTree>
    <p:extLst>
      <p:ext uri="{BB962C8B-B14F-4D97-AF65-F5344CB8AC3E}">
        <p14:creationId xmlns:p14="http://schemas.microsoft.com/office/powerpoint/2010/main" val="2098148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C9A5BA-C51E-2C06-6811-F60D9E82B6D7}"/>
              </a:ext>
            </a:extLst>
          </p:cNvPr>
          <p:cNvSpPr>
            <a:spLocks noGrp="1"/>
          </p:cNvSpPr>
          <p:nvPr>
            <p:ph type="dt" sz="half" idx="10"/>
          </p:nvPr>
        </p:nvSpPr>
        <p:spPr/>
        <p:txBody>
          <a:bodyPr/>
          <a:lstStyle/>
          <a:p>
            <a:fld id="{3D8F5659-A42C-844E-89AA-CAA2665B3639}" type="datetime1">
              <a:rPr lang="en-GB" smtClean="0"/>
              <a:t>08/09/2023</a:t>
            </a:fld>
            <a:endParaRPr lang="en-US"/>
          </a:p>
        </p:txBody>
      </p:sp>
      <p:sp>
        <p:nvSpPr>
          <p:cNvPr id="3" name="Footer Placeholder 2">
            <a:extLst>
              <a:ext uri="{FF2B5EF4-FFF2-40B4-BE49-F238E27FC236}">
                <a16:creationId xmlns:a16="http://schemas.microsoft.com/office/drawing/2014/main" id="{961ECDCD-A01E-63F7-A3D4-D78AFFFFC0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3C69AD-5677-8FC2-A0AC-0DBA676059A3}"/>
              </a:ext>
            </a:extLst>
          </p:cNvPr>
          <p:cNvSpPr>
            <a:spLocks noGrp="1"/>
          </p:cNvSpPr>
          <p:nvPr>
            <p:ph type="sldNum" sz="quarter" idx="12"/>
          </p:nvPr>
        </p:nvSpPr>
        <p:spPr/>
        <p:txBody>
          <a:bodyPr/>
          <a:lstStyle/>
          <a:p>
            <a:fld id="{121F822B-7C3A-7C4C-9F7C-C3EECFBE675A}" type="slidenum">
              <a:rPr lang="en-US" smtClean="0"/>
              <a:t>‹#›</a:t>
            </a:fld>
            <a:endParaRPr lang="en-US"/>
          </a:p>
        </p:txBody>
      </p:sp>
    </p:spTree>
    <p:extLst>
      <p:ext uri="{BB962C8B-B14F-4D97-AF65-F5344CB8AC3E}">
        <p14:creationId xmlns:p14="http://schemas.microsoft.com/office/powerpoint/2010/main" val="1272231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7EE1-998C-4155-19F9-1A6C60D85A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1219C27-122B-E38D-07A5-7E59553FDB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140CCE9-85EA-4814-05B3-0E96689940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883C3C-2E41-28CE-C436-B10006A79A61}"/>
              </a:ext>
            </a:extLst>
          </p:cNvPr>
          <p:cNvSpPr>
            <a:spLocks noGrp="1"/>
          </p:cNvSpPr>
          <p:nvPr>
            <p:ph type="dt" sz="half" idx="10"/>
          </p:nvPr>
        </p:nvSpPr>
        <p:spPr/>
        <p:txBody>
          <a:bodyPr/>
          <a:lstStyle/>
          <a:p>
            <a:fld id="{1BBBA3BB-DB34-1D4D-B43A-8875D5F2FFD5}" type="datetime1">
              <a:rPr lang="en-GB" smtClean="0"/>
              <a:t>08/09/2023</a:t>
            </a:fld>
            <a:endParaRPr lang="en-US"/>
          </a:p>
        </p:txBody>
      </p:sp>
      <p:sp>
        <p:nvSpPr>
          <p:cNvPr id="6" name="Footer Placeholder 5">
            <a:extLst>
              <a:ext uri="{FF2B5EF4-FFF2-40B4-BE49-F238E27FC236}">
                <a16:creationId xmlns:a16="http://schemas.microsoft.com/office/drawing/2014/main" id="{2F5BFF57-17AA-40E9-2B82-4E81FC4F64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85B9E2-B138-90C4-2CDC-40D4657C09A1}"/>
              </a:ext>
            </a:extLst>
          </p:cNvPr>
          <p:cNvSpPr>
            <a:spLocks noGrp="1"/>
          </p:cNvSpPr>
          <p:nvPr>
            <p:ph type="sldNum" sz="quarter" idx="12"/>
          </p:nvPr>
        </p:nvSpPr>
        <p:spPr/>
        <p:txBody>
          <a:bodyPr/>
          <a:lstStyle/>
          <a:p>
            <a:fld id="{121F822B-7C3A-7C4C-9F7C-C3EECFBE675A}" type="slidenum">
              <a:rPr lang="en-US" smtClean="0"/>
              <a:t>‹#›</a:t>
            </a:fld>
            <a:endParaRPr lang="en-US"/>
          </a:p>
        </p:txBody>
      </p:sp>
    </p:spTree>
    <p:extLst>
      <p:ext uri="{BB962C8B-B14F-4D97-AF65-F5344CB8AC3E}">
        <p14:creationId xmlns:p14="http://schemas.microsoft.com/office/powerpoint/2010/main" val="3824874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114C-E6E2-DFF5-60E8-B0680A5EF56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638E6FD-23EC-7263-A7DE-210DE1FC0B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34A592-DC92-49F8-5EDD-FB20F5686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1C147C9-6AD6-398A-A3AD-7CFF3DDDA12D}"/>
              </a:ext>
            </a:extLst>
          </p:cNvPr>
          <p:cNvSpPr>
            <a:spLocks noGrp="1"/>
          </p:cNvSpPr>
          <p:nvPr>
            <p:ph type="dt" sz="half" idx="10"/>
          </p:nvPr>
        </p:nvSpPr>
        <p:spPr/>
        <p:txBody>
          <a:bodyPr/>
          <a:lstStyle/>
          <a:p>
            <a:fld id="{3A5D178C-32D3-524F-9669-96D0EF94C033}" type="datetime1">
              <a:rPr lang="en-GB" smtClean="0"/>
              <a:t>08/09/2023</a:t>
            </a:fld>
            <a:endParaRPr lang="en-US"/>
          </a:p>
        </p:txBody>
      </p:sp>
      <p:sp>
        <p:nvSpPr>
          <p:cNvPr id="6" name="Footer Placeholder 5">
            <a:extLst>
              <a:ext uri="{FF2B5EF4-FFF2-40B4-BE49-F238E27FC236}">
                <a16:creationId xmlns:a16="http://schemas.microsoft.com/office/drawing/2014/main" id="{407A40DE-3EF5-FC7D-442E-F99D3674F1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0B1760-2F63-6274-3C1D-4D99270C6905}"/>
              </a:ext>
            </a:extLst>
          </p:cNvPr>
          <p:cNvSpPr>
            <a:spLocks noGrp="1"/>
          </p:cNvSpPr>
          <p:nvPr>
            <p:ph type="sldNum" sz="quarter" idx="12"/>
          </p:nvPr>
        </p:nvSpPr>
        <p:spPr/>
        <p:txBody>
          <a:bodyPr/>
          <a:lstStyle/>
          <a:p>
            <a:fld id="{121F822B-7C3A-7C4C-9F7C-C3EECFBE675A}" type="slidenum">
              <a:rPr lang="en-US" smtClean="0"/>
              <a:t>‹#›</a:t>
            </a:fld>
            <a:endParaRPr lang="en-US"/>
          </a:p>
        </p:txBody>
      </p:sp>
    </p:spTree>
    <p:extLst>
      <p:ext uri="{BB962C8B-B14F-4D97-AF65-F5344CB8AC3E}">
        <p14:creationId xmlns:p14="http://schemas.microsoft.com/office/powerpoint/2010/main" val="3037567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048AFF-A18D-4F61-FE32-685D0307EA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BDC4F78-E786-02EE-74E2-5098D47B98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0DD8FA-5EC5-0C14-9034-45C5859D52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2BA845-30C4-1044-852F-080C90897164}" type="datetime1">
              <a:rPr lang="en-GB" smtClean="0"/>
              <a:t>08/09/2023</a:t>
            </a:fld>
            <a:endParaRPr lang="en-US"/>
          </a:p>
        </p:txBody>
      </p:sp>
      <p:sp>
        <p:nvSpPr>
          <p:cNvPr id="5" name="Footer Placeholder 4">
            <a:extLst>
              <a:ext uri="{FF2B5EF4-FFF2-40B4-BE49-F238E27FC236}">
                <a16:creationId xmlns:a16="http://schemas.microsoft.com/office/drawing/2014/main" id="{3F51352C-753B-7BE9-25CB-621B3C74B4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B86660-E7C6-37CE-9DAC-037AD10643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1F822B-7C3A-7C4C-9F7C-C3EECFBE675A}" type="slidenum">
              <a:rPr lang="en-US" smtClean="0"/>
              <a:t>‹#›</a:t>
            </a:fld>
            <a:endParaRPr lang="en-US"/>
          </a:p>
        </p:txBody>
      </p:sp>
    </p:spTree>
    <p:extLst>
      <p:ext uri="{BB962C8B-B14F-4D97-AF65-F5344CB8AC3E}">
        <p14:creationId xmlns:p14="http://schemas.microsoft.com/office/powerpoint/2010/main" val="67991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FE73E-0EC2-6FC8-2CD0-A79A46059D23}"/>
              </a:ext>
            </a:extLst>
          </p:cNvPr>
          <p:cNvSpPr>
            <a:spLocks noGrp="1"/>
          </p:cNvSpPr>
          <p:nvPr>
            <p:ph type="ctrTitle"/>
          </p:nvPr>
        </p:nvSpPr>
        <p:spPr>
          <a:xfrm>
            <a:off x="0" y="1122363"/>
            <a:ext cx="12192000" cy="2387600"/>
          </a:xfrm>
        </p:spPr>
        <p:txBody>
          <a:bodyPr>
            <a:normAutofit fontScale="90000"/>
          </a:bodyPr>
          <a:lstStyle/>
          <a:p>
            <a:r>
              <a:rPr lang="en-GB" i="1" dirty="0">
                <a:solidFill>
                  <a:srgbClr val="EB913A"/>
                </a:solidFill>
                <a:effectLst/>
                <a:latin typeface="Helvetica" pitchFamily="2" charset="0"/>
              </a:rPr>
              <a:t>Coherent Probabilistic Forecasting for Temporal</a:t>
            </a:r>
            <a:r>
              <a:rPr lang="en-GB" i="1" dirty="0">
                <a:solidFill>
                  <a:srgbClr val="EB913A"/>
                </a:solidFill>
                <a:latin typeface="Helvetica" pitchFamily="2" charset="0"/>
              </a:rPr>
              <a:t> </a:t>
            </a:r>
            <a:r>
              <a:rPr lang="en-GB" i="1" dirty="0">
                <a:solidFill>
                  <a:srgbClr val="EB913A"/>
                </a:solidFill>
                <a:effectLst/>
                <a:latin typeface="Helvetica" pitchFamily="2" charset="0"/>
              </a:rPr>
              <a:t>Hierarchies</a:t>
            </a:r>
            <a:br>
              <a:rPr lang="en-GB" dirty="0">
                <a:solidFill>
                  <a:srgbClr val="EB913A"/>
                </a:solidFill>
                <a:effectLst/>
                <a:latin typeface="Helvetica" pitchFamily="2" charset="0"/>
              </a:rPr>
            </a:br>
            <a:endParaRPr lang="en-US" dirty="0"/>
          </a:p>
        </p:txBody>
      </p:sp>
      <p:sp>
        <p:nvSpPr>
          <p:cNvPr id="3" name="Subtitle 2">
            <a:extLst>
              <a:ext uri="{FF2B5EF4-FFF2-40B4-BE49-F238E27FC236}">
                <a16:creationId xmlns:a16="http://schemas.microsoft.com/office/drawing/2014/main" id="{567EC4EB-5E2B-2856-D487-DB7368A97572}"/>
              </a:ext>
            </a:extLst>
          </p:cNvPr>
          <p:cNvSpPr>
            <a:spLocks noGrp="1"/>
          </p:cNvSpPr>
          <p:nvPr>
            <p:ph type="subTitle" idx="1"/>
          </p:nvPr>
        </p:nvSpPr>
        <p:spPr>
          <a:xfrm>
            <a:off x="1524000" y="3602038"/>
            <a:ext cx="10306756" cy="1655762"/>
          </a:xfrm>
        </p:spPr>
        <p:txBody>
          <a:bodyPr>
            <a:normAutofit lnSpcReduction="10000"/>
          </a:bodyPr>
          <a:lstStyle/>
          <a:p>
            <a:pPr algn="l"/>
            <a:r>
              <a:rPr lang="en-GB" b="1" i="1" dirty="0">
                <a:solidFill>
                  <a:srgbClr val="252F3E"/>
                </a:solidFill>
                <a:effectLst/>
                <a:latin typeface="Helvetica" pitchFamily="2" charset="0"/>
              </a:rPr>
              <a:t>Presenter</a:t>
            </a:r>
            <a:r>
              <a:rPr lang="en-GB" i="1" dirty="0">
                <a:solidFill>
                  <a:srgbClr val="252F3E"/>
                </a:solidFill>
                <a:effectLst/>
                <a:latin typeface="Helvetica" pitchFamily="2" charset="0"/>
              </a:rPr>
              <a:t>: </a:t>
            </a:r>
            <a:r>
              <a:rPr lang="en-GB" i="1" dirty="0" err="1">
                <a:solidFill>
                  <a:srgbClr val="252F3E"/>
                </a:solidFill>
                <a:effectLst/>
                <a:latin typeface="Helvetica" pitchFamily="2" charset="0"/>
              </a:rPr>
              <a:t>Syama</a:t>
            </a:r>
            <a:r>
              <a:rPr lang="en-GB" i="1" dirty="0">
                <a:solidFill>
                  <a:srgbClr val="252F3E"/>
                </a:solidFill>
                <a:effectLst/>
                <a:latin typeface="Helvetica" pitchFamily="2" charset="0"/>
              </a:rPr>
              <a:t> </a:t>
            </a:r>
            <a:r>
              <a:rPr lang="en-GB" i="1" dirty="0" err="1">
                <a:solidFill>
                  <a:srgbClr val="252F3E"/>
                </a:solidFill>
                <a:effectLst/>
                <a:latin typeface="Helvetica" pitchFamily="2" charset="0"/>
              </a:rPr>
              <a:t>Rangapuram</a:t>
            </a:r>
            <a:endParaRPr lang="en-GB" dirty="0">
              <a:solidFill>
                <a:srgbClr val="252F3E"/>
              </a:solidFill>
              <a:effectLst/>
              <a:latin typeface="Helvetica" pitchFamily="2" charset="0"/>
            </a:endParaRPr>
          </a:p>
          <a:p>
            <a:pPr algn="l"/>
            <a:r>
              <a:rPr lang="en-US" b="1" dirty="0"/>
              <a:t>Discussant</a:t>
            </a:r>
            <a:r>
              <a:rPr lang="en-US" dirty="0"/>
              <a:t>: Bahman Rostami-</a:t>
            </a:r>
            <a:r>
              <a:rPr lang="en-US" dirty="0" err="1"/>
              <a:t>Tabar</a:t>
            </a:r>
            <a:r>
              <a:rPr lang="en-US" dirty="0"/>
              <a:t>, </a:t>
            </a:r>
          </a:p>
          <a:p>
            <a:pPr algn="l"/>
            <a:r>
              <a:rPr lang="en-US" dirty="0"/>
              <a:t>Associate Professor of Data-Driven Decision Science, Cardiff Business School, Cardiff University, Wales, UK.</a:t>
            </a:r>
          </a:p>
        </p:txBody>
      </p:sp>
    </p:spTree>
    <p:extLst>
      <p:ext uri="{BB962C8B-B14F-4D97-AF65-F5344CB8AC3E}">
        <p14:creationId xmlns:p14="http://schemas.microsoft.com/office/powerpoint/2010/main" val="2515699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67EC4EB-5E2B-2856-D487-DB7368A97572}"/>
              </a:ext>
            </a:extLst>
          </p:cNvPr>
          <p:cNvSpPr>
            <a:spLocks noGrp="1"/>
          </p:cNvSpPr>
          <p:nvPr>
            <p:ph type="subTitle" idx="1"/>
          </p:nvPr>
        </p:nvSpPr>
        <p:spPr>
          <a:xfrm>
            <a:off x="113781" y="702759"/>
            <a:ext cx="11964438" cy="5452481"/>
          </a:xfrm>
        </p:spPr>
        <p:txBody>
          <a:bodyPr>
            <a:noAutofit/>
          </a:bodyPr>
          <a:lstStyle/>
          <a:p>
            <a:pPr marL="342900" indent="-342900" algn="l">
              <a:buFont typeface="Arial" panose="020B0604020202020204" pitchFamily="34" charset="0"/>
              <a:buChar char="•"/>
            </a:pPr>
            <a:r>
              <a:rPr lang="en-GB" sz="2200" dirty="0">
                <a:effectLst/>
                <a:latin typeface="Calibri" panose="020F0502020204030204" pitchFamily="34" charset="0"/>
                <a:cs typeface="Calibri" panose="020F0502020204030204" pitchFamily="34" charset="0"/>
              </a:rPr>
              <a:t>Temporal hierarchies concerns one single time series</a:t>
            </a:r>
          </a:p>
          <a:p>
            <a:pPr marL="342900" indent="-342900" algn="l">
              <a:buFont typeface="Arial" panose="020B0604020202020204" pitchFamily="34" charset="0"/>
              <a:buChar char="•"/>
            </a:pPr>
            <a:r>
              <a:rPr lang="en-GB" sz="2200" dirty="0">
                <a:effectLst/>
                <a:latin typeface="Calibri" panose="020F0502020204030204" pitchFamily="34" charset="0"/>
                <a:cs typeface="Calibri" panose="020F0502020204030204" pitchFamily="34" charset="0"/>
              </a:rPr>
              <a:t>There are many applications where data is collected in the finest temporal granularity such as arrival time of patients in hospitals, point-of-sales in retail, smart sensors, etc.</a:t>
            </a:r>
          </a:p>
          <a:p>
            <a:pPr marL="342900" indent="-342900" algn="l">
              <a:buFont typeface="Arial" panose="020B0604020202020204" pitchFamily="34" charset="0"/>
              <a:buChar char="•"/>
            </a:pPr>
            <a:r>
              <a:rPr lang="en-GB" sz="2200" dirty="0">
                <a:effectLst/>
                <a:latin typeface="Calibri" panose="020F0502020204030204" pitchFamily="34" charset="0"/>
                <a:cs typeface="Calibri" panose="020F0502020204030204" pitchFamily="34" charset="0"/>
              </a:rPr>
              <a:t>Implementing temporal hierarchies in practice is generally more straightforward compared to cross-sectional or cross-temporal approaches.</a:t>
            </a:r>
          </a:p>
          <a:p>
            <a:pPr marL="342900" indent="-342900" algn="l">
              <a:buFont typeface="Arial" panose="020B0604020202020204" pitchFamily="34" charset="0"/>
              <a:buChar char="•"/>
            </a:pPr>
            <a:r>
              <a:rPr lang="en-GB" sz="2200" dirty="0">
                <a:latin typeface="Calibri" panose="020F0502020204030204" pitchFamily="34" charset="0"/>
                <a:cs typeface="Calibri" panose="020F0502020204030204" pitchFamily="34" charset="0"/>
              </a:rPr>
              <a:t>Data is available in a single temporal granularity and forecast might be required at the same level, higher or lower granularities</a:t>
            </a:r>
          </a:p>
          <a:p>
            <a:pPr marL="342900" indent="-342900" algn="l">
              <a:buFont typeface="Arial" panose="020B0604020202020204" pitchFamily="34" charset="0"/>
              <a:buChar char="•"/>
            </a:pPr>
            <a:r>
              <a:rPr lang="en-GB" sz="2200" dirty="0">
                <a:effectLst/>
                <a:latin typeface="Calibri" panose="020F0502020204030204" pitchFamily="34" charset="0"/>
                <a:cs typeface="Calibri" panose="020F0502020204030204" pitchFamily="34" charset="0"/>
              </a:rPr>
              <a:t>Forecasting approaches: </a:t>
            </a:r>
          </a:p>
          <a:p>
            <a:pPr marL="800100" lvl="1" indent="-342900" algn="l">
              <a:buFont typeface="Arial" panose="020B0604020202020204" pitchFamily="34" charset="0"/>
              <a:buChar char="•"/>
            </a:pPr>
            <a:r>
              <a:rPr lang="en-GB" sz="1800" dirty="0">
                <a:latin typeface="Calibri" panose="020F0502020204030204" pitchFamily="34" charset="0"/>
                <a:cs typeface="Calibri" panose="020F0502020204030204" pitchFamily="34" charset="0"/>
              </a:rPr>
              <a:t>Using data at a single level of granularity</a:t>
            </a:r>
          </a:p>
          <a:p>
            <a:pPr marL="800100" lvl="1" indent="-342900" algn="l">
              <a:buFont typeface="Arial" panose="020B0604020202020204" pitchFamily="34" charset="0"/>
              <a:buChar char="•"/>
            </a:pPr>
            <a:r>
              <a:rPr lang="en-GB" sz="1800" dirty="0">
                <a:effectLst/>
                <a:latin typeface="Calibri" panose="020F0502020204030204" pitchFamily="34" charset="0"/>
                <a:cs typeface="Calibri" panose="020F0502020204030204" pitchFamily="34" charset="0"/>
              </a:rPr>
              <a:t>Using data at multiple levels of granularities created using non-overlapping temporal aggregation</a:t>
            </a:r>
          </a:p>
          <a:p>
            <a:pPr marL="342900" indent="-342900" algn="l">
              <a:buFont typeface="Arial" panose="020B0604020202020204" pitchFamily="34" charset="0"/>
              <a:buChar char="•"/>
            </a:pPr>
            <a:r>
              <a:rPr lang="en-GB" sz="2200" dirty="0">
                <a:effectLst/>
                <a:latin typeface="Calibri" panose="020F0502020204030204" pitchFamily="34" charset="0"/>
                <a:cs typeface="Calibri" panose="020F0502020204030204" pitchFamily="34" charset="0"/>
              </a:rPr>
              <a:t>Most research in this space concerns point forecast</a:t>
            </a:r>
          </a:p>
          <a:p>
            <a:pPr algn="l"/>
            <a:endParaRPr lang="en-GB" sz="2200" dirty="0">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endParaRPr lang="en-GB" sz="22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endParaRPr lang="en-GB" sz="2200" dirty="0">
              <a:latin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endParaRPr lang="en-GB" sz="2200" dirty="0">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18625AF3-78AE-6E08-E4B4-EFC37CDD59F8}"/>
              </a:ext>
            </a:extLst>
          </p:cNvPr>
          <p:cNvSpPr txBox="1"/>
          <p:nvPr/>
        </p:nvSpPr>
        <p:spPr>
          <a:xfrm>
            <a:off x="0" y="-2603"/>
            <a:ext cx="6138582" cy="523220"/>
          </a:xfrm>
          <a:prstGeom prst="rect">
            <a:avLst/>
          </a:prstGeom>
          <a:noFill/>
        </p:spPr>
        <p:txBody>
          <a:bodyPr wrap="square">
            <a:spAutoFit/>
          </a:bodyPr>
          <a:lstStyle/>
          <a:p>
            <a:r>
              <a:rPr lang="en-GB" sz="2800" b="1" dirty="0">
                <a:solidFill>
                  <a:srgbClr val="EB913A"/>
                </a:solidFill>
                <a:effectLst/>
                <a:latin typeface="Helvetica" pitchFamily="2" charset="0"/>
              </a:rPr>
              <a:t>Introduction</a:t>
            </a:r>
            <a:endParaRPr lang="en-US" sz="2800" b="1" dirty="0"/>
          </a:p>
        </p:txBody>
      </p:sp>
      <p:sp>
        <p:nvSpPr>
          <p:cNvPr id="8" name="Slide Number Placeholder 7">
            <a:extLst>
              <a:ext uri="{FF2B5EF4-FFF2-40B4-BE49-F238E27FC236}">
                <a16:creationId xmlns:a16="http://schemas.microsoft.com/office/drawing/2014/main" id="{456333CC-6067-688D-B88B-9FC48D206DE5}"/>
              </a:ext>
            </a:extLst>
          </p:cNvPr>
          <p:cNvSpPr>
            <a:spLocks noGrp="1"/>
          </p:cNvSpPr>
          <p:nvPr>
            <p:ph type="sldNum" sz="quarter" idx="12"/>
          </p:nvPr>
        </p:nvSpPr>
        <p:spPr/>
        <p:txBody>
          <a:bodyPr/>
          <a:lstStyle/>
          <a:p>
            <a:fld id="{121F822B-7C3A-7C4C-9F7C-C3EECFBE675A}" type="slidenum">
              <a:rPr lang="en-US" smtClean="0"/>
              <a:t>1</a:t>
            </a:fld>
            <a:endParaRPr lang="en-US"/>
          </a:p>
        </p:txBody>
      </p:sp>
    </p:spTree>
    <p:extLst>
      <p:ext uri="{BB962C8B-B14F-4D97-AF65-F5344CB8AC3E}">
        <p14:creationId xmlns:p14="http://schemas.microsoft.com/office/powerpoint/2010/main" val="2329955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67EC4EB-5E2B-2856-D487-DB7368A97572}"/>
              </a:ext>
            </a:extLst>
          </p:cNvPr>
          <p:cNvSpPr>
            <a:spLocks noGrp="1"/>
          </p:cNvSpPr>
          <p:nvPr>
            <p:ph type="subTitle" idx="1"/>
          </p:nvPr>
        </p:nvSpPr>
        <p:spPr>
          <a:xfrm>
            <a:off x="113781" y="3867547"/>
            <a:ext cx="11964438" cy="2467233"/>
          </a:xfrm>
        </p:spPr>
        <p:txBody>
          <a:bodyPr>
            <a:noAutofit/>
          </a:bodyPr>
          <a:lstStyle/>
          <a:p>
            <a:pPr marL="342900" indent="-342900" algn="just">
              <a:buFont typeface="Arial" panose="020B0604020202020204" pitchFamily="34" charset="0"/>
              <a:buChar char="•"/>
            </a:pPr>
            <a:r>
              <a:rPr lang="en-GB" sz="2200" dirty="0">
                <a:effectLst/>
                <a:latin typeface="Calibri" panose="020F0502020204030204" pitchFamily="34" charset="0"/>
                <a:cs typeface="Calibri" panose="020F0502020204030204" pitchFamily="34" charset="0"/>
              </a:rPr>
              <a:t>Five distinct datasets are used in the empirical evaluation, spanning temporal granularities from 1 minute to 1 day.</a:t>
            </a:r>
          </a:p>
          <a:p>
            <a:pPr marL="342900" indent="-342900" algn="just">
              <a:buFont typeface="Arial" panose="020B0604020202020204" pitchFamily="34" charset="0"/>
              <a:buChar char="•"/>
            </a:pPr>
            <a:r>
              <a:rPr lang="en-GB" sz="2200" dirty="0">
                <a:latin typeface="Calibri" panose="020F0502020204030204" pitchFamily="34" charset="0"/>
                <a:cs typeface="Calibri" panose="020F0502020204030204" pitchFamily="34" charset="0"/>
              </a:rPr>
              <a:t>Appropriate benchmarks are included</a:t>
            </a:r>
            <a:endParaRPr lang="en-GB" sz="2200" dirty="0">
              <a:effectLst/>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GB" sz="2200" dirty="0">
                <a:effectLst/>
                <a:latin typeface="Calibri" panose="020F0502020204030204" pitchFamily="34" charset="0"/>
                <a:ea typeface="Calibri" panose="020F0502020204030204" pitchFamily="34" charset="0"/>
                <a:cs typeface="Calibri" panose="020F0502020204030204" pitchFamily="34" charset="0"/>
              </a:rPr>
              <a:t>The evaluation of forecasts using Scaled CRPS shows that the proposed approach outperforms benchmarks at all levels for every temporal frequency, except for the daily frequency.</a:t>
            </a:r>
          </a:p>
          <a:p>
            <a:pPr marL="342900" indent="-342900" algn="just">
              <a:buFont typeface="Arial" panose="020B0604020202020204" pitchFamily="34" charset="0"/>
              <a:buChar char="•"/>
            </a:pPr>
            <a:r>
              <a:rPr lang="en-GB" sz="2200" dirty="0">
                <a:latin typeface="Calibri" panose="020F0502020204030204" pitchFamily="34" charset="0"/>
                <a:cs typeface="Calibri" panose="020F0502020204030204" pitchFamily="34" charset="0"/>
              </a:rPr>
              <a:t>Model variance is also reduced using the proposed framework.</a:t>
            </a:r>
          </a:p>
        </p:txBody>
      </p:sp>
      <p:sp>
        <p:nvSpPr>
          <p:cNvPr id="2" name="TextBox 1">
            <a:extLst>
              <a:ext uri="{FF2B5EF4-FFF2-40B4-BE49-F238E27FC236}">
                <a16:creationId xmlns:a16="http://schemas.microsoft.com/office/drawing/2014/main" id="{27C91FF9-1804-BE78-8165-329A2DD99F98}"/>
              </a:ext>
            </a:extLst>
          </p:cNvPr>
          <p:cNvSpPr txBox="1"/>
          <p:nvPr/>
        </p:nvSpPr>
        <p:spPr>
          <a:xfrm>
            <a:off x="0" y="0"/>
            <a:ext cx="6138582" cy="523220"/>
          </a:xfrm>
          <a:prstGeom prst="rect">
            <a:avLst/>
          </a:prstGeom>
          <a:noFill/>
        </p:spPr>
        <p:txBody>
          <a:bodyPr wrap="square">
            <a:spAutoFit/>
          </a:bodyPr>
          <a:lstStyle/>
          <a:p>
            <a:r>
              <a:rPr lang="en-GB" sz="2800" b="1" dirty="0">
                <a:solidFill>
                  <a:srgbClr val="EB913A"/>
                </a:solidFill>
                <a:effectLst/>
                <a:latin typeface="Helvetica" pitchFamily="2" charset="0"/>
              </a:rPr>
              <a:t>Summary and contributions</a:t>
            </a:r>
            <a:endParaRPr lang="en-US" sz="2800" b="1" dirty="0"/>
          </a:p>
        </p:txBody>
      </p:sp>
      <p:sp>
        <p:nvSpPr>
          <p:cNvPr id="7" name="TextBox 6">
            <a:extLst>
              <a:ext uri="{FF2B5EF4-FFF2-40B4-BE49-F238E27FC236}">
                <a16:creationId xmlns:a16="http://schemas.microsoft.com/office/drawing/2014/main" id="{337B7C6D-AA0B-7E01-4873-DC28774902C6}"/>
              </a:ext>
            </a:extLst>
          </p:cNvPr>
          <p:cNvSpPr txBox="1"/>
          <p:nvPr/>
        </p:nvSpPr>
        <p:spPr>
          <a:xfrm>
            <a:off x="0" y="523220"/>
            <a:ext cx="12192000" cy="3031599"/>
          </a:xfrm>
          <a:prstGeom prst="rect">
            <a:avLst/>
          </a:prstGeom>
          <a:noFill/>
        </p:spPr>
        <p:txBody>
          <a:bodyPr wrap="square">
            <a:spAutoFit/>
          </a:bodyPr>
          <a:lstStyle/>
          <a:p>
            <a:pPr algn="just">
              <a:spcAft>
                <a:spcPts val="600"/>
              </a:spcAft>
            </a:pPr>
            <a:r>
              <a:rPr lang="en-GB" sz="2200" b="1" dirty="0">
                <a:latin typeface="Calibri" panose="020F0502020204030204" pitchFamily="34" charset="0"/>
                <a:cs typeface="Calibri" panose="020F0502020204030204" pitchFamily="34" charset="0"/>
              </a:rPr>
              <a:t>Contributions:</a:t>
            </a:r>
          </a:p>
          <a:p>
            <a:pPr marL="342900" indent="-342900" algn="just">
              <a:spcAft>
                <a:spcPts val="600"/>
              </a:spcAft>
              <a:buFont typeface="Arial" panose="020B0604020202020204" pitchFamily="34" charset="0"/>
              <a:buChar char="•"/>
            </a:pPr>
            <a:r>
              <a:rPr lang="en-GB" sz="2200" dirty="0">
                <a:latin typeface="Calibri" panose="020F0502020204030204" pitchFamily="34" charset="0"/>
                <a:cs typeface="Calibri" panose="020F0502020204030204" pitchFamily="34" charset="0"/>
              </a:rPr>
              <a:t>Proposes an end-to-end framework that takes as input a univariate time series at the given frequency, learns joint embeddings, and generates coherent, probabilistic forecasts for any required aggregation frequency.</a:t>
            </a:r>
            <a:endParaRPr lang="en-GB" sz="2200" dirty="0">
              <a:effectLst/>
              <a:latin typeface="Calibri" panose="020F0502020204030204" pitchFamily="34" charset="0"/>
              <a:cs typeface="Calibri" panose="020F0502020204030204" pitchFamily="34" charset="0"/>
            </a:endParaRPr>
          </a:p>
          <a:p>
            <a:pPr marL="342900" indent="-342900" algn="just">
              <a:spcAft>
                <a:spcPts val="600"/>
              </a:spcAft>
              <a:buFont typeface="Arial" panose="020B0604020202020204" pitchFamily="34" charset="0"/>
              <a:buChar char="•"/>
            </a:pPr>
            <a:r>
              <a:rPr lang="en-GB" sz="2200" dirty="0">
                <a:effectLst/>
                <a:latin typeface="Calibri" panose="020F0502020204030204" pitchFamily="34" charset="0"/>
                <a:ea typeface="Calibri" panose="020F0502020204030204" pitchFamily="34" charset="0"/>
                <a:cs typeface="Calibri" panose="020F0502020204030204" pitchFamily="34" charset="0"/>
              </a:rPr>
              <a:t>Presents empirical evidence that forecasts for time series, including the noisy one at the bottom level, can be enhanced by simultaneously generating coherent forecasts for aggregated time series. </a:t>
            </a:r>
          </a:p>
          <a:p>
            <a:pPr marL="342900" indent="-342900" algn="just">
              <a:spcAft>
                <a:spcPts val="600"/>
              </a:spcAft>
              <a:buFont typeface="Arial" panose="020B0604020202020204" pitchFamily="34" charset="0"/>
              <a:buChar char="•"/>
            </a:pPr>
            <a:r>
              <a:rPr lang="en-GB" sz="2200" dirty="0">
                <a:effectLst/>
                <a:latin typeface="Calibri" panose="020F0502020204030204" pitchFamily="34" charset="0"/>
                <a:cs typeface="Calibri" panose="020F0502020204030204" pitchFamily="34" charset="0"/>
              </a:rPr>
              <a:t>Guarantees that the forecasts are non-negative, a critical consideration when forecasting with daily and sub-daily time series.</a:t>
            </a:r>
          </a:p>
        </p:txBody>
      </p:sp>
      <p:sp>
        <p:nvSpPr>
          <p:cNvPr id="8" name="Slide Number Placeholder 7">
            <a:extLst>
              <a:ext uri="{FF2B5EF4-FFF2-40B4-BE49-F238E27FC236}">
                <a16:creationId xmlns:a16="http://schemas.microsoft.com/office/drawing/2014/main" id="{20BB4F99-8BAD-F5E2-C3C8-E4BDEF1F8EAD}"/>
              </a:ext>
            </a:extLst>
          </p:cNvPr>
          <p:cNvSpPr>
            <a:spLocks noGrp="1"/>
          </p:cNvSpPr>
          <p:nvPr>
            <p:ph type="sldNum" sz="quarter" idx="12"/>
          </p:nvPr>
        </p:nvSpPr>
        <p:spPr/>
        <p:txBody>
          <a:bodyPr/>
          <a:lstStyle/>
          <a:p>
            <a:fld id="{121F822B-7C3A-7C4C-9F7C-C3EECFBE675A}" type="slidenum">
              <a:rPr lang="en-US" smtClean="0"/>
              <a:t>2</a:t>
            </a:fld>
            <a:endParaRPr lang="en-US"/>
          </a:p>
        </p:txBody>
      </p:sp>
    </p:spTree>
    <p:extLst>
      <p:ext uri="{BB962C8B-B14F-4D97-AF65-F5344CB8AC3E}">
        <p14:creationId xmlns:p14="http://schemas.microsoft.com/office/powerpoint/2010/main" val="375446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67EC4EB-5E2B-2856-D487-DB7368A97572}"/>
              </a:ext>
            </a:extLst>
          </p:cNvPr>
          <p:cNvSpPr>
            <a:spLocks noGrp="1"/>
          </p:cNvSpPr>
          <p:nvPr>
            <p:ph type="subTitle" idx="1"/>
          </p:nvPr>
        </p:nvSpPr>
        <p:spPr>
          <a:xfrm>
            <a:off x="0" y="652484"/>
            <a:ext cx="12062012" cy="5573504"/>
          </a:xfrm>
        </p:spPr>
        <p:txBody>
          <a:bodyPr>
            <a:noAutofit/>
          </a:bodyPr>
          <a:lstStyle/>
          <a:p>
            <a:pPr marL="285750" indent="-285750" algn="just">
              <a:buFont typeface="Arial" panose="020B0604020202020204" pitchFamily="34" charset="0"/>
              <a:buChar char="•"/>
            </a:pPr>
            <a:r>
              <a:rPr lang="en-GB" sz="2200" dirty="0">
                <a:effectLst/>
                <a:latin typeface="Calibri" panose="020F0502020204030204" pitchFamily="34" charset="0"/>
                <a:cs typeface="Calibri" panose="020F0502020204030204" pitchFamily="34" charset="0"/>
              </a:rPr>
              <a:t>Would you be able to provide further detail on the attributes of time series data? Additionally, could you explain how you quantify the level of noise in a series?</a:t>
            </a:r>
            <a:endParaRPr lang="en-GB" sz="22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GB" sz="2200" dirty="0">
                <a:effectLst/>
                <a:latin typeface="Calibri" panose="020F0502020204030204" pitchFamily="34" charset="0"/>
                <a:ea typeface="Calibri" panose="020F0502020204030204" pitchFamily="34" charset="0"/>
                <a:cs typeface="Calibri" panose="020F0502020204030204" pitchFamily="34" charset="0"/>
              </a:rPr>
              <a:t>It seems that the study primarily focusses on high-frequency data. Could you please clarify how you define 'high frequency'? Additionally, the results show that there is no improvement in accuracy for daily data. Could you offer an explanation for this finding?</a:t>
            </a:r>
          </a:p>
          <a:p>
            <a:pPr marL="285750" indent="-285750" algn="just">
              <a:buFont typeface="Arial" panose="020B0604020202020204" pitchFamily="34" charset="0"/>
              <a:buChar char="•"/>
            </a:pPr>
            <a:r>
              <a:rPr lang="en-GB" sz="2200" dirty="0">
                <a:effectLst/>
                <a:latin typeface="Calibri" panose="020F0502020204030204" pitchFamily="34" charset="0"/>
                <a:cs typeface="Calibri" panose="020F0502020204030204" pitchFamily="34" charset="0"/>
              </a:rPr>
              <a:t>Is the framework applicable to all frequencies? If so, how does it handle fractional data transitioning from weekly to monthly, considering that some weeks may overlap with multiple months?</a:t>
            </a:r>
            <a:endParaRPr lang="en-GB" sz="22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GB" sz="2200" dirty="0">
                <a:effectLst/>
                <a:latin typeface="Calibri" panose="020F0502020204030204" pitchFamily="34" charset="0"/>
                <a:cs typeface="Calibri" panose="020F0502020204030204" pitchFamily="34" charset="0"/>
              </a:rPr>
              <a:t>Is it possible to extend the methodology to incorporate count and intermittent time series data?</a:t>
            </a:r>
          </a:p>
          <a:p>
            <a:pPr marL="285750" indent="-285750" algn="just">
              <a:buFont typeface="Arial" panose="020B0604020202020204" pitchFamily="34" charset="0"/>
              <a:buChar char="•"/>
            </a:pPr>
            <a:r>
              <a:rPr lang="en-GB" sz="2200" dirty="0">
                <a:effectLst/>
                <a:latin typeface="Calibri" panose="020F0502020204030204" pitchFamily="34" charset="0"/>
                <a:cs typeface="Calibri" panose="020F0502020204030204" pitchFamily="34" charset="0"/>
              </a:rPr>
              <a:t>Could you provide clarification on the evaluation process for forecasting each time series? Specifically, do you use forecasting with rolling origins?</a:t>
            </a:r>
            <a:endParaRPr lang="en-GB" sz="22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GB" sz="2200" dirty="0">
                <a:effectLst/>
                <a:latin typeface="Calibri" panose="020F0502020204030204" pitchFamily="34" charset="0"/>
                <a:cs typeface="Calibri" panose="020F0502020204030204" pitchFamily="34" charset="0"/>
              </a:rPr>
              <a:t>Have you explored the possibility of presenting forecast accuracy for individual series using a box-plot or a density plot rather than using averages and standard deviations? Alternatively, considering MCB </a:t>
            </a:r>
            <a:r>
              <a:rPr lang="en-GB" sz="2200" dirty="0" err="1">
                <a:effectLst/>
                <a:latin typeface="Calibri" panose="020F0502020204030204" pitchFamily="34" charset="0"/>
                <a:cs typeface="Calibri" panose="020F0502020204030204" pitchFamily="34" charset="0"/>
              </a:rPr>
              <a:t>Nemenyi</a:t>
            </a:r>
            <a:r>
              <a:rPr lang="en-GB" sz="2200" dirty="0">
                <a:effectLst/>
                <a:latin typeface="Calibri" panose="020F0502020204030204" pitchFamily="34" charset="0"/>
                <a:cs typeface="Calibri" panose="020F0502020204030204" pitchFamily="34" charset="0"/>
              </a:rPr>
              <a:t> test might be beneficial.</a:t>
            </a:r>
            <a:endParaRPr lang="en-GB" sz="22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GB" sz="2200" dirty="0">
                <a:effectLst/>
                <a:latin typeface="Calibri" panose="020F0502020204030204" pitchFamily="34" charset="0"/>
                <a:cs typeface="Calibri" panose="020F0502020204030204" pitchFamily="34" charset="0"/>
              </a:rPr>
              <a:t>What is the reasoning behind choosing aggregation levels of 15 minutes, 1 hour, and 30 minutes?</a:t>
            </a:r>
            <a:endParaRPr lang="en-GB" sz="22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D684DE42-ABA4-89EA-3428-FC4864C9C064}"/>
              </a:ext>
            </a:extLst>
          </p:cNvPr>
          <p:cNvSpPr txBox="1"/>
          <p:nvPr/>
        </p:nvSpPr>
        <p:spPr>
          <a:xfrm>
            <a:off x="0" y="-2603"/>
            <a:ext cx="6138582" cy="523220"/>
          </a:xfrm>
          <a:prstGeom prst="rect">
            <a:avLst/>
          </a:prstGeom>
          <a:noFill/>
        </p:spPr>
        <p:txBody>
          <a:bodyPr wrap="square">
            <a:spAutoFit/>
          </a:bodyPr>
          <a:lstStyle/>
          <a:p>
            <a:r>
              <a:rPr lang="en-GB" sz="2800" b="1" dirty="0">
                <a:solidFill>
                  <a:srgbClr val="EB913A"/>
                </a:solidFill>
                <a:effectLst/>
                <a:latin typeface="Helvetica" pitchFamily="2" charset="0"/>
              </a:rPr>
              <a:t>Clarifications/questions</a:t>
            </a:r>
            <a:endParaRPr lang="en-US" sz="2800" b="1" dirty="0"/>
          </a:p>
        </p:txBody>
      </p:sp>
      <p:sp>
        <p:nvSpPr>
          <p:cNvPr id="4" name="Slide Number Placeholder 3">
            <a:extLst>
              <a:ext uri="{FF2B5EF4-FFF2-40B4-BE49-F238E27FC236}">
                <a16:creationId xmlns:a16="http://schemas.microsoft.com/office/drawing/2014/main" id="{8B1C9A3B-BF0D-E548-207D-71B36EBC0100}"/>
              </a:ext>
            </a:extLst>
          </p:cNvPr>
          <p:cNvSpPr>
            <a:spLocks noGrp="1"/>
          </p:cNvSpPr>
          <p:nvPr>
            <p:ph type="sldNum" sz="quarter" idx="12"/>
          </p:nvPr>
        </p:nvSpPr>
        <p:spPr/>
        <p:txBody>
          <a:bodyPr/>
          <a:lstStyle/>
          <a:p>
            <a:fld id="{121F822B-7C3A-7C4C-9F7C-C3EECFBE675A}" type="slidenum">
              <a:rPr lang="en-US" smtClean="0"/>
              <a:t>3</a:t>
            </a:fld>
            <a:endParaRPr lang="en-US"/>
          </a:p>
        </p:txBody>
      </p:sp>
    </p:spTree>
    <p:extLst>
      <p:ext uri="{BB962C8B-B14F-4D97-AF65-F5344CB8AC3E}">
        <p14:creationId xmlns:p14="http://schemas.microsoft.com/office/powerpoint/2010/main" val="22825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ollection of graphs showing different types of data&#10;&#10;Description automatically generated with medium confidence">
            <a:extLst>
              <a:ext uri="{FF2B5EF4-FFF2-40B4-BE49-F238E27FC236}">
                <a16:creationId xmlns:a16="http://schemas.microsoft.com/office/drawing/2014/main" id="{0E022C4E-BD05-2725-94F6-9E1B46F4DAF6}"/>
              </a:ext>
            </a:extLst>
          </p:cNvPr>
          <p:cNvPicPr>
            <a:picLocks noChangeAspect="1"/>
          </p:cNvPicPr>
          <p:nvPr/>
        </p:nvPicPr>
        <p:blipFill>
          <a:blip r:embed="rId3"/>
          <a:stretch>
            <a:fillRect/>
          </a:stretch>
        </p:blipFill>
        <p:spPr>
          <a:xfrm>
            <a:off x="0" y="587873"/>
            <a:ext cx="4012231" cy="5567082"/>
          </a:xfrm>
          <a:prstGeom prst="rect">
            <a:avLst/>
          </a:prstGeom>
        </p:spPr>
      </p:pic>
      <p:pic>
        <p:nvPicPr>
          <p:cNvPr id="8" name="Picture 7" descr="A collection of graphs showing different types of numbers&#10;&#10;Description automatically generated with medium confidence">
            <a:extLst>
              <a:ext uri="{FF2B5EF4-FFF2-40B4-BE49-F238E27FC236}">
                <a16:creationId xmlns:a16="http://schemas.microsoft.com/office/drawing/2014/main" id="{DB047BF7-46CC-6DC7-894C-11FB5F30F06E}"/>
              </a:ext>
            </a:extLst>
          </p:cNvPr>
          <p:cNvPicPr>
            <a:picLocks noChangeAspect="1"/>
          </p:cNvPicPr>
          <p:nvPr/>
        </p:nvPicPr>
        <p:blipFill>
          <a:blip r:embed="rId4"/>
          <a:stretch>
            <a:fillRect/>
          </a:stretch>
        </p:blipFill>
        <p:spPr>
          <a:xfrm>
            <a:off x="4012231" y="759759"/>
            <a:ext cx="3847477" cy="5338482"/>
          </a:xfrm>
          <a:prstGeom prst="rect">
            <a:avLst/>
          </a:prstGeom>
        </p:spPr>
      </p:pic>
      <p:sp>
        <p:nvSpPr>
          <p:cNvPr id="10" name="TextBox 9">
            <a:extLst>
              <a:ext uri="{FF2B5EF4-FFF2-40B4-BE49-F238E27FC236}">
                <a16:creationId xmlns:a16="http://schemas.microsoft.com/office/drawing/2014/main" id="{C03AFC2F-1C2D-9938-E313-61CA0FC1D979}"/>
              </a:ext>
            </a:extLst>
          </p:cNvPr>
          <p:cNvSpPr txBox="1"/>
          <p:nvPr/>
        </p:nvSpPr>
        <p:spPr>
          <a:xfrm>
            <a:off x="0" y="6211669"/>
            <a:ext cx="11768416" cy="584775"/>
          </a:xfrm>
          <a:prstGeom prst="rect">
            <a:avLst/>
          </a:prstGeom>
          <a:noFill/>
        </p:spPr>
        <p:txBody>
          <a:bodyPr wrap="square">
            <a:spAutoFit/>
          </a:bodyPr>
          <a:lstStyle/>
          <a:p>
            <a:r>
              <a:rPr lang="en-GB" sz="1600" b="0" i="0" dirty="0">
                <a:solidFill>
                  <a:srgbClr val="222222"/>
                </a:solidFill>
                <a:effectLst/>
                <a:latin typeface="Arial" panose="020B0604020202020204" pitchFamily="34" charset="0"/>
              </a:rPr>
              <a:t>Rostami-</a:t>
            </a:r>
            <a:r>
              <a:rPr lang="en-GB" sz="1600" b="0" i="0" dirty="0" err="1">
                <a:solidFill>
                  <a:srgbClr val="222222"/>
                </a:solidFill>
                <a:effectLst/>
                <a:latin typeface="Arial" panose="020B0604020202020204" pitchFamily="34" charset="0"/>
              </a:rPr>
              <a:t>Tabar</a:t>
            </a:r>
            <a:r>
              <a:rPr lang="en-GB" sz="1600" b="0" i="0" dirty="0">
                <a:solidFill>
                  <a:srgbClr val="222222"/>
                </a:solidFill>
                <a:effectLst/>
                <a:latin typeface="Arial" panose="020B0604020202020204" pitchFamily="34" charset="0"/>
              </a:rPr>
              <a:t>, Bahman, and </a:t>
            </a:r>
            <a:r>
              <a:rPr lang="en-GB" sz="1600" b="0" i="0" dirty="0" err="1">
                <a:solidFill>
                  <a:srgbClr val="222222"/>
                </a:solidFill>
                <a:effectLst/>
                <a:latin typeface="Arial" panose="020B0604020202020204" pitchFamily="34" charset="0"/>
              </a:rPr>
              <a:t>Mircetic</a:t>
            </a:r>
            <a:r>
              <a:rPr lang="en-GB" sz="1600" b="0" i="0" dirty="0">
                <a:solidFill>
                  <a:srgbClr val="222222"/>
                </a:solidFill>
                <a:effectLst/>
                <a:latin typeface="Arial" panose="020B0604020202020204" pitchFamily="34" charset="0"/>
              </a:rPr>
              <a:t> </a:t>
            </a:r>
            <a:r>
              <a:rPr lang="en-GB" sz="1600" b="0" i="0" dirty="0" err="1">
                <a:solidFill>
                  <a:srgbClr val="222222"/>
                </a:solidFill>
                <a:effectLst/>
                <a:latin typeface="Arial" panose="020B0604020202020204" pitchFamily="34" charset="0"/>
              </a:rPr>
              <a:t>Dejan</a:t>
            </a:r>
            <a:r>
              <a:rPr lang="en-GB" sz="1600" b="0" i="0" dirty="0">
                <a:solidFill>
                  <a:srgbClr val="222222"/>
                </a:solidFill>
                <a:effectLst/>
                <a:latin typeface="Arial" panose="020B0604020202020204" pitchFamily="34" charset="0"/>
              </a:rPr>
              <a:t>. "Exploring the association between time series features and forecasting by temporal aggregation using machine learning." </a:t>
            </a:r>
            <a:r>
              <a:rPr lang="en-GB" sz="1600" b="0" i="1" dirty="0">
                <a:solidFill>
                  <a:srgbClr val="222222"/>
                </a:solidFill>
                <a:effectLst/>
                <a:latin typeface="Arial" panose="020B0604020202020204" pitchFamily="34" charset="0"/>
              </a:rPr>
              <a:t>Neurocomputing</a:t>
            </a:r>
            <a:r>
              <a:rPr lang="en-GB" sz="1600" b="0" i="0" dirty="0">
                <a:solidFill>
                  <a:srgbClr val="222222"/>
                </a:solidFill>
                <a:effectLst/>
                <a:latin typeface="Arial" panose="020B0604020202020204" pitchFamily="34" charset="0"/>
              </a:rPr>
              <a:t> (2023): 126376.</a:t>
            </a:r>
            <a:endParaRPr lang="en-US" sz="1600" dirty="0"/>
          </a:p>
        </p:txBody>
      </p:sp>
      <p:sp>
        <p:nvSpPr>
          <p:cNvPr id="12" name="TextBox 11">
            <a:extLst>
              <a:ext uri="{FF2B5EF4-FFF2-40B4-BE49-F238E27FC236}">
                <a16:creationId xmlns:a16="http://schemas.microsoft.com/office/drawing/2014/main" id="{A7D7569C-C7BC-7847-B080-D80FEB12B8AA}"/>
              </a:ext>
            </a:extLst>
          </p:cNvPr>
          <p:cNvSpPr txBox="1"/>
          <p:nvPr/>
        </p:nvSpPr>
        <p:spPr>
          <a:xfrm>
            <a:off x="8451378" y="921123"/>
            <a:ext cx="3543397" cy="1938992"/>
          </a:xfrm>
          <a:prstGeom prst="rect">
            <a:avLst/>
          </a:prstGeom>
          <a:noFill/>
        </p:spPr>
        <p:txBody>
          <a:bodyPr wrap="square">
            <a:spAutoFit/>
          </a:bodyPr>
          <a:lstStyle/>
          <a:p>
            <a:pPr algn="just"/>
            <a:r>
              <a:rPr lang="en-GB" sz="2400" dirty="0"/>
              <a:t>In what ways can temporal hierarchies efficiently use the features of time series data at different temporal granularities?</a:t>
            </a:r>
            <a:endParaRPr lang="en-US" sz="2400" i="1" dirty="0">
              <a:solidFill>
                <a:srgbClr val="EB913A"/>
              </a:solidFill>
              <a:latin typeface="Helvetica" pitchFamily="2" charset="0"/>
              <a:ea typeface="+mj-ea"/>
              <a:cs typeface="+mj-cs"/>
            </a:endParaRPr>
          </a:p>
        </p:txBody>
      </p:sp>
      <p:sp>
        <p:nvSpPr>
          <p:cNvPr id="13" name="TextBox 12">
            <a:extLst>
              <a:ext uri="{FF2B5EF4-FFF2-40B4-BE49-F238E27FC236}">
                <a16:creationId xmlns:a16="http://schemas.microsoft.com/office/drawing/2014/main" id="{9E94176B-F233-3AD1-75A5-A7EEA4E50FDE}"/>
              </a:ext>
            </a:extLst>
          </p:cNvPr>
          <p:cNvSpPr txBox="1"/>
          <p:nvPr/>
        </p:nvSpPr>
        <p:spPr>
          <a:xfrm>
            <a:off x="-1" y="-2603"/>
            <a:ext cx="11362765" cy="523220"/>
          </a:xfrm>
          <a:prstGeom prst="rect">
            <a:avLst/>
          </a:prstGeom>
          <a:noFill/>
        </p:spPr>
        <p:txBody>
          <a:bodyPr wrap="square">
            <a:spAutoFit/>
          </a:bodyPr>
          <a:lstStyle/>
          <a:p>
            <a:r>
              <a:rPr lang="en-GB" sz="2800" b="1" dirty="0">
                <a:solidFill>
                  <a:srgbClr val="EB913A"/>
                </a:solidFill>
                <a:effectLst/>
                <a:latin typeface="Helvetica" pitchFamily="2" charset="0"/>
              </a:rPr>
              <a:t>Thoughts – incorporating time series features</a:t>
            </a:r>
            <a:endParaRPr lang="en-US" sz="2800" b="1" dirty="0"/>
          </a:p>
        </p:txBody>
      </p:sp>
      <p:sp>
        <p:nvSpPr>
          <p:cNvPr id="14" name="Slide Number Placeholder 13">
            <a:extLst>
              <a:ext uri="{FF2B5EF4-FFF2-40B4-BE49-F238E27FC236}">
                <a16:creationId xmlns:a16="http://schemas.microsoft.com/office/drawing/2014/main" id="{5B1AC3AC-EBDA-3794-4FFE-2424A0585BE4}"/>
              </a:ext>
            </a:extLst>
          </p:cNvPr>
          <p:cNvSpPr>
            <a:spLocks noGrp="1"/>
          </p:cNvSpPr>
          <p:nvPr>
            <p:ph type="sldNum" sz="quarter" idx="12"/>
          </p:nvPr>
        </p:nvSpPr>
        <p:spPr/>
        <p:txBody>
          <a:bodyPr/>
          <a:lstStyle/>
          <a:p>
            <a:fld id="{121F822B-7C3A-7C4C-9F7C-C3EECFBE675A}" type="slidenum">
              <a:rPr lang="en-US" smtClean="0"/>
              <a:t>4</a:t>
            </a:fld>
            <a:endParaRPr lang="en-US"/>
          </a:p>
        </p:txBody>
      </p:sp>
    </p:spTree>
    <p:extLst>
      <p:ext uri="{BB962C8B-B14F-4D97-AF65-F5344CB8AC3E}">
        <p14:creationId xmlns:p14="http://schemas.microsoft.com/office/powerpoint/2010/main" val="2803458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03AFC2F-1C2D-9938-E313-61CA0FC1D979}"/>
              </a:ext>
            </a:extLst>
          </p:cNvPr>
          <p:cNvSpPr txBox="1"/>
          <p:nvPr/>
        </p:nvSpPr>
        <p:spPr>
          <a:xfrm>
            <a:off x="0" y="6211669"/>
            <a:ext cx="11768416" cy="584775"/>
          </a:xfrm>
          <a:prstGeom prst="rect">
            <a:avLst/>
          </a:prstGeom>
          <a:noFill/>
        </p:spPr>
        <p:txBody>
          <a:bodyPr wrap="square">
            <a:spAutoFit/>
          </a:bodyPr>
          <a:lstStyle/>
          <a:p>
            <a:r>
              <a:rPr lang="en-GB" sz="1600" b="0" i="0" dirty="0">
                <a:solidFill>
                  <a:srgbClr val="222222"/>
                </a:solidFill>
                <a:effectLst/>
                <a:latin typeface="Arial" panose="020B0604020202020204" pitchFamily="34" charset="0"/>
              </a:rPr>
              <a:t>Rostami-</a:t>
            </a:r>
            <a:r>
              <a:rPr lang="en-GB" sz="1600" b="0" i="0" dirty="0" err="1">
                <a:solidFill>
                  <a:srgbClr val="222222"/>
                </a:solidFill>
                <a:effectLst/>
                <a:latin typeface="Arial" panose="020B0604020202020204" pitchFamily="34" charset="0"/>
              </a:rPr>
              <a:t>Tabar</a:t>
            </a:r>
            <a:r>
              <a:rPr lang="en-GB" sz="1600" b="0" i="0" dirty="0">
                <a:solidFill>
                  <a:srgbClr val="222222"/>
                </a:solidFill>
                <a:effectLst/>
                <a:latin typeface="Arial" panose="020B0604020202020204" pitchFamily="34" charset="0"/>
              </a:rPr>
              <a:t>, Bahman, </a:t>
            </a:r>
            <a:r>
              <a:rPr lang="en-GB" sz="1600" b="0" i="0" dirty="0" err="1">
                <a:solidFill>
                  <a:srgbClr val="222222"/>
                </a:solidFill>
                <a:effectLst/>
                <a:latin typeface="Arial" panose="020B0604020202020204" pitchFamily="34" charset="0"/>
              </a:rPr>
              <a:t>Thanos</a:t>
            </a:r>
            <a:r>
              <a:rPr lang="en-GB" sz="1600" b="0" i="0" dirty="0">
                <a:solidFill>
                  <a:srgbClr val="222222"/>
                </a:solidFill>
                <a:effectLst/>
                <a:latin typeface="Arial" panose="020B0604020202020204" pitchFamily="34" charset="0"/>
              </a:rPr>
              <a:t> E. </a:t>
            </a:r>
            <a:r>
              <a:rPr lang="en-GB" sz="1600" b="0" i="0" dirty="0" err="1">
                <a:solidFill>
                  <a:srgbClr val="222222"/>
                </a:solidFill>
                <a:effectLst/>
                <a:latin typeface="Arial" panose="020B0604020202020204" pitchFamily="34" charset="0"/>
              </a:rPr>
              <a:t>Goltsos</a:t>
            </a:r>
            <a:r>
              <a:rPr lang="en-GB" sz="1600" b="0" i="0" dirty="0">
                <a:solidFill>
                  <a:srgbClr val="222222"/>
                </a:solidFill>
                <a:effectLst/>
                <a:latin typeface="Arial" panose="020B0604020202020204" pitchFamily="34" charset="0"/>
              </a:rPr>
              <a:t>, and </a:t>
            </a:r>
            <a:r>
              <a:rPr lang="en-GB" sz="1600" b="0" i="0" dirty="0" err="1">
                <a:solidFill>
                  <a:srgbClr val="222222"/>
                </a:solidFill>
                <a:effectLst/>
                <a:latin typeface="Arial" panose="020B0604020202020204" pitchFamily="34" charset="0"/>
              </a:rPr>
              <a:t>Shixuan</a:t>
            </a:r>
            <a:r>
              <a:rPr lang="en-GB" sz="1600" b="0" i="0" dirty="0">
                <a:solidFill>
                  <a:srgbClr val="222222"/>
                </a:solidFill>
                <a:effectLst/>
                <a:latin typeface="Arial" panose="020B0604020202020204" pitchFamily="34" charset="0"/>
              </a:rPr>
              <a:t> Wang. "Forecasting for lead-time period by temporal aggregation: Whether to combine and how." </a:t>
            </a:r>
            <a:r>
              <a:rPr lang="en-GB" sz="1600" b="0" i="1" dirty="0">
                <a:solidFill>
                  <a:srgbClr val="222222"/>
                </a:solidFill>
                <a:effectLst/>
                <a:latin typeface="Arial" panose="020B0604020202020204" pitchFamily="34" charset="0"/>
              </a:rPr>
              <a:t>Computers in Industry</a:t>
            </a:r>
            <a:r>
              <a:rPr lang="en-GB" sz="1600" b="0" i="0" dirty="0">
                <a:solidFill>
                  <a:srgbClr val="222222"/>
                </a:solidFill>
                <a:effectLst/>
                <a:latin typeface="Arial" panose="020B0604020202020204" pitchFamily="34" charset="0"/>
              </a:rPr>
              <a:t> 145 (2023): 103803.</a:t>
            </a:r>
            <a:endParaRPr lang="en-US" sz="1600" dirty="0"/>
          </a:p>
        </p:txBody>
      </p:sp>
      <p:pic>
        <p:nvPicPr>
          <p:cNvPr id="1026" name="Picture 2">
            <a:extLst>
              <a:ext uri="{FF2B5EF4-FFF2-40B4-BE49-F238E27FC236}">
                <a16:creationId xmlns:a16="http://schemas.microsoft.com/office/drawing/2014/main" id="{2DC4E73D-F154-8946-4CAD-6A6A2992DE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915" y="1360021"/>
            <a:ext cx="7887628" cy="415327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792817E-0DCC-1F43-D4C2-9D9A1A22C651}"/>
              </a:ext>
            </a:extLst>
          </p:cNvPr>
          <p:cNvSpPr txBox="1"/>
          <p:nvPr/>
        </p:nvSpPr>
        <p:spPr>
          <a:xfrm>
            <a:off x="0" y="-2603"/>
            <a:ext cx="12192000" cy="523220"/>
          </a:xfrm>
          <a:prstGeom prst="rect">
            <a:avLst/>
          </a:prstGeom>
          <a:noFill/>
        </p:spPr>
        <p:txBody>
          <a:bodyPr wrap="square">
            <a:spAutoFit/>
          </a:bodyPr>
          <a:lstStyle/>
          <a:p>
            <a:r>
              <a:rPr lang="en-GB" sz="2800" b="1" dirty="0">
                <a:solidFill>
                  <a:srgbClr val="EB913A"/>
                </a:solidFill>
                <a:effectLst/>
                <a:latin typeface="Helvetica" pitchFamily="2" charset="0"/>
              </a:rPr>
              <a:t>Thoughts – using overlapping temporal aggregation</a:t>
            </a:r>
            <a:endParaRPr lang="en-US" sz="2800" b="1" dirty="0"/>
          </a:p>
        </p:txBody>
      </p:sp>
      <p:sp>
        <p:nvSpPr>
          <p:cNvPr id="14" name="TextBox 13">
            <a:extLst>
              <a:ext uri="{FF2B5EF4-FFF2-40B4-BE49-F238E27FC236}">
                <a16:creationId xmlns:a16="http://schemas.microsoft.com/office/drawing/2014/main" id="{2E06BB6C-A7F2-11DF-D8C5-4815EF736634}"/>
              </a:ext>
            </a:extLst>
          </p:cNvPr>
          <p:cNvSpPr txBox="1"/>
          <p:nvPr/>
        </p:nvSpPr>
        <p:spPr>
          <a:xfrm>
            <a:off x="8572873" y="1565649"/>
            <a:ext cx="3375212" cy="1938992"/>
          </a:xfrm>
          <a:prstGeom prst="rect">
            <a:avLst/>
          </a:prstGeom>
          <a:noFill/>
        </p:spPr>
        <p:txBody>
          <a:bodyPr wrap="square">
            <a:spAutoFit/>
          </a:bodyPr>
          <a:lstStyle/>
          <a:p>
            <a:pPr algn="just"/>
            <a:r>
              <a:rPr lang="en-GB" sz="2400" dirty="0">
                <a:latin typeface="Calibri" panose="020F0502020204030204" pitchFamily="34" charset="0"/>
                <a:cs typeface="Calibri" panose="020F0502020204030204" pitchFamily="34" charset="0"/>
              </a:rPr>
              <a:t>How might we integrate the overlapping temporal aggregation into the temporal hierarchy framework?</a:t>
            </a:r>
            <a:endParaRPr lang="en-US" sz="2400" dirty="0">
              <a:solidFill>
                <a:srgbClr val="EB913A"/>
              </a:solidFill>
              <a:latin typeface="Calibri" panose="020F0502020204030204" pitchFamily="34" charset="0"/>
              <a:ea typeface="+mj-ea"/>
              <a:cs typeface="Calibri" panose="020F0502020204030204" pitchFamily="34" charset="0"/>
            </a:endParaRPr>
          </a:p>
        </p:txBody>
      </p:sp>
      <p:sp>
        <p:nvSpPr>
          <p:cNvPr id="15" name="Slide Number Placeholder 14">
            <a:extLst>
              <a:ext uri="{FF2B5EF4-FFF2-40B4-BE49-F238E27FC236}">
                <a16:creationId xmlns:a16="http://schemas.microsoft.com/office/drawing/2014/main" id="{03A229F9-9F70-7EB9-525B-628FF7E3B899}"/>
              </a:ext>
            </a:extLst>
          </p:cNvPr>
          <p:cNvSpPr>
            <a:spLocks noGrp="1"/>
          </p:cNvSpPr>
          <p:nvPr>
            <p:ph type="sldNum" sz="quarter" idx="12"/>
          </p:nvPr>
        </p:nvSpPr>
        <p:spPr/>
        <p:txBody>
          <a:bodyPr/>
          <a:lstStyle/>
          <a:p>
            <a:fld id="{121F822B-7C3A-7C4C-9F7C-C3EECFBE675A}" type="slidenum">
              <a:rPr lang="en-US" smtClean="0"/>
              <a:t>5</a:t>
            </a:fld>
            <a:endParaRPr lang="en-US"/>
          </a:p>
        </p:txBody>
      </p:sp>
    </p:spTree>
    <p:extLst>
      <p:ext uri="{BB962C8B-B14F-4D97-AF65-F5344CB8AC3E}">
        <p14:creationId xmlns:p14="http://schemas.microsoft.com/office/powerpoint/2010/main" val="4088677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92817E-0DCC-1F43-D4C2-9D9A1A22C651}"/>
              </a:ext>
            </a:extLst>
          </p:cNvPr>
          <p:cNvSpPr txBox="1"/>
          <p:nvPr/>
        </p:nvSpPr>
        <p:spPr>
          <a:xfrm>
            <a:off x="-1" y="-2603"/>
            <a:ext cx="12330953" cy="830997"/>
          </a:xfrm>
          <a:prstGeom prst="rect">
            <a:avLst/>
          </a:prstGeom>
          <a:noFill/>
        </p:spPr>
        <p:txBody>
          <a:bodyPr wrap="square">
            <a:spAutoFit/>
          </a:bodyPr>
          <a:lstStyle/>
          <a:p>
            <a:r>
              <a:rPr lang="en-GB" sz="2800" b="1" dirty="0">
                <a:solidFill>
                  <a:srgbClr val="EB913A"/>
                </a:solidFill>
                <a:effectLst/>
                <a:latin typeface="Helvetica" pitchFamily="2" charset="0"/>
              </a:rPr>
              <a:t>Thoughts – implications and organisational challenges</a:t>
            </a:r>
          </a:p>
          <a:p>
            <a:r>
              <a:rPr lang="en-GB" sz="2000" b="1" i="1" dirty="0">
                <a:solidFill>
                  <a:srgbClr val="EB913A"/>
                </a:solidFill>
                <a:latin typeface="Helvetica" pitchFamily="2" charset="0"/>
              </a:rPr>
              <a:t>Also valid for cross-sectional &amp; cross-temporal</a:t>
            </a:r>
            <a:endParaRPr lang="en-US" sz="2000" b="1" i="1" dirty="0"/>
          </a:p>
        </p:txBody>
      </p:sp>
      <p:sp>
        <p:nvSpPr>
          <p:cNvPr id="5" name="TextBox 4">
            <a:extLst>
              <a:ext uri="{FF2B5EF4-FFF2-40B4-BE49-F238E27FC236}">
                <a16:creationId xmlns:a16="http://schemas.microsoft.com/office/drawing/2014/main" id="{916B18B1-3941-399D-D421-044A91716980}"/>
              </a:ext>
            </a:extLst>
          </p:cNvPr>
          <p:cNvSpPr txBox="1"/>
          <p:nvPr/>
        </p:nvSpPr>
        <p:spPr>
          <a:xfrm>
            <a:off x="363070" y="1021250"/>
            <a:ext cx="11362765" cy="4401205"/>
          </a:xfrm>
          <a:prstGeom prst="rect">
            <a:avLst/>
          </a:prstGeom>
          <a:noFill/>
        </p:spPr>
        <p:txBody>
          <a:bodyPr wrap="square">
            <a:spAutoFit/>
          </a:bodyPr>
          <a:lstStyle/>
          <a:p>
            <a:pPr algn="just"/>
            <a:r>
              <a:rPr lang="en-GB" sz="2000" dirty="0">
                <a:effectLst/>
                <a:latin typeface="Calibri" panose="020F0502020204030204" pitchFamily="34" charset="0"/>
                <a:ea typeface="Calibri" panose="020F0502020204030204" pitchFamily="34" charset="0"/>
                <a:cs typeface="Calibri" panose="020F0502020204030204" pitchFamily="34" charset="0"/>
              </a:rPr>
              <a:t>Temporal hierarchies underlines two primary advantages</a:t>
            </a:r>
          </a:p>
          <a:p>
            <a:pPr marL="285750" indent="-28575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Generate coherent forecasts</a:t>
            </a:r>
            <a:endParaRPr lang="en-GB" sz="2000" dirty="0">
              <a:effectLs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Improve forecast accuracy</a:t>
            </a:r>
          </a:p>
          <a:p>
            <a:pPr algn="just"/>
            <a:endParaRPr lang="en-US" sz="2000" dirty="0">
              <a:latin typeface="Calibri" panose="020F0502020204030204" pitchFamily="34" charset="0"/>
              <a:cs typeface="Calibri" panose="020F0502020204030204" pitchFamily="34" charset="0"/>
            </a:endParaRPr>
          </a:p>
          <a:p>
            <a:pPr algn="just"/>
            <a:r>
              <a:rPr lang="en-GB" sz="2000" dirty="0">
                <a:effectLst/>
                <a:latin typeface="Calibri" panose="020F0502020204030204" pitchFamily="34" charset="0"/>
                <a:cs typeface="Calibri" panose="020F0502020204030204" pitchFamily="34" charset="0"/>
              </a:rPr>
              <a:t>How can we demonstrate the influence of these two accomplishments on decision-making processes?</a:t>
            </a:r>
          </a:p>
          <a:p>
            <a:pPr algn="just"/>
            <a:endParaRPr lang="en-GB"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GB" sz="2000" dirty="0">
                <a:effectLst/>
                <a:latin typeface="Calibri" panose="020F0502020204030204" pitchFamily="34" charset="0"/>
                <a:cs typeface="Calibri" panose="020F0502020204030204" pitchFamily="34" charset="0"/>
              </a:rPr>
              <a:t>Is it feasible to assess how coherent forecasts might improve coordination? What approach could we take to address this?</a:t>
            </a:r>
            <a:endParaRPr lang="en-GB" sz="2000" dirty="0">
              <a:latin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GB" sz="2000" dirty="0">
                <a:effectLst/>
                <a:latin typeface="Calibri" panose="020F0502020204030204" pitchFamily="34" charset="0"/>
                <a:ea typeface="Calibri" panose="020F0502020204030204" pitchFamily="34" charset="0"/>
                <a:cs typeface="Calibri" panose="020F0502020204030204" pitchFamily="34" charset="0"/>
              </a:rPr>
              <a:t>What are the implications of using forecasts generated by temporal hierarchies for utilities like service level, response time, cost, and robust planning, among other measures?</a:t>
            </a:r>
          </a:p>
          <a:p>
            <a:pPr marL="342900" indent="-342900" algn="just">
              <a:buFont typeface="Arial" panose="020B0604020202020204" pitchFamily="34" charset="0"/>
              <a:buChar char="•"/>
            </a:pPr>
            <a:r>
              <a:rPr lang="en-GB" sz="2000" dirty="0">
                <a:effectLst/>
                <a:latin typeface="Calibri" panose="020F0502020204030204" pitchFamily="34" charset="0"/>
                <a:cs typeface="Calibri" panose="020F0502020204030204" pitchFamily="34" charset="0"/>
              </a:rPr>
              <a:t>Considering that generating reconciled forecasts might be less accurate at certain time granularities compared to the base forecast , how do we address the organizational implementation of such a framework?</a:t>
            </a:r>
          </a:p>
          <a:p>
            <a:pPr marL="342900" indent="-342900" algn="just">
              <a:buFont typeface="Arial" panose="020B0604020202020204" pitchFamily="34" charset="0"/>
              <a:buChar char="•"/>
            </a:pPr>
            <a:r>
              <a:rPr lang="en-GB" sz="2000" dirty="0">
                <a:latin typeface="Calibri" panose="020F0502020204030204" pitchFamily="34" charset="0"/>
                <a:ea typeface="Calibri" panose="020F0502020204030204" pitchFamily="34" charset="0"/>
                <a:cs typeface="Calibri" panose="020F0502020204030204" pitchFamily="34" charset="0"/>
              </a:rPr>
              <a:t>Is coherency always a desirable requirement from the decision-making point of view? </a:t>
            </a:r>
            <a:endParaRPr lang="en-GB"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879671B7-205A-492F-4096-AD37B6941F4A}"/>
              </a:ext>
            </a:extLst>
          </p:cNvPr>
          <p:cNvSpPr>
            <a:spLocks noGrp="1"/>
          </p:cNvSpPr>
          <p:nvPr>
            <p:ph type="sldNum" sz="quarter" idx="12"/>
          </p:nvPr>
        </p:nvSpPr>
        <p:spPr/>
        <p:txBody>
          <a:bodyPr/>
          <a:lstStyle/>
          <a:p>
            <a:fld id="{121F822B-7C3A-7C4C-9F7C-C3EECFBE675A}" type="slidenum">
              <a:rPr lang="en-US" smtClean="0"/>
              <a:t>6</a:t>
            </a:fld>
            <a:endParaRPr lang="en-US"/>
          </a:p>
        </p:txBody>
      </p:sp>
    </p:spTree>
    <p:extLst>
      <p:ext uri="{BB962C8B-B14F-4D97-AF65-F5344CB8AC3E}">
        <p14:creationId xmlns:p14="http://schemas.microsoft.com/office/powerpoint/2010/main" val="396842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342906-9D81-6BFC-9E47-7D901FD72555}"/>
              </a:ext>
            </a:extLst>
          </p:cNvPr>
          <p:cNvPicPr>
            <a:picLocks noChangeAspect="1"/>
          </p:cNvPicPr>
          <p:nvPr/>
        </p:nvPicPr>
        <p:blipFill>
          <a:blip r:embed="rId3"/>
          <a:stretch>
            <a:fillRect/>
          </a:stretch>
        </p:blipFill>
        <p:spPr>
          <a:xfrm>
            <a:off x="230469" y="3163866"/>
            <a:ext cx="3588968" cy="2439520"/>
          </a:xfrm>
          <a:prstGeom prst="rect">
            <a:avLst/>
          </a:prstGeom>
        </p:spPr>
      </p:pic>
      <p:pic>
        <p:nvPicPr>
          <p:cNvPr id="6" name="Picture 5">
            <a:extLst>
              <a:ext uri="{FF2B5EF4-FFF2-40B4-BE49-F238E27FC236}">
                <a16:creationId xmlns:a16="http://schemas.microsoft.com/office/drawing/2014/main" id="{85345E43-DC59-7511-2A61-8FBE5C9826D7}"/>
              </a:ext>
            </a:extLst>
          </p:cNvPr>
          <p:cNvPicPr>
            <a:picLocks noChangeAspect="1"/>
          </p:cNvPicPr>
          <p:nvPr/>
        </p:nvPicPr>
        <p:blipFill>
          <a:blip r:embed="rId3"/>
          <a:stretch>
            <a:fillRect/>
          </a:stretch>
        </p:blipFill>
        <p:spPr>
          <a:xfrm>
            <a:off x="4136791" y="3163866"/>
            <a:ext cx="3588968" cy="2439520"/>
          </a:xfrm>
          <a:prstGeom prst="rect">
            <a:avLst/>
          </a:prstGeom>
        </p:spPr>
      </p:pic>
      <p:pic>
        <p:nvPicPr>
          <p:cNvPr id="7" name="Picture 6">
            <a:extLst>
              <a:ext uri="{FF2B5EF4-FFF2-40B4-BE49-F238E27FC236}">
                <a16:creationId xmlns:a16="http://schemas.microsoft.com/office/drawing/2014/main" id="{1FEAC6AB-8012-ECF1-16D9-4A3DFAE3AE9F}"/>
              </a:ext>
            </a:extLst>
          </p:cNvPr>
          <p:cNvPicPr>
            <a:picLocks noChangeAspect="1"/>
          </p:cNvPicPr>
          <p:nvPr/>
        </p:nvPicPr>
        <p:blipFill>
          <a:blip r:embed="rId3"/>
          <a:stretch>
            <a:fillRect/>
          </a:stretch>
        </p:blipFill>
        <p:spPr>
          <a:xfrm>
            <a:off x="8043113" y="3100552"/>
            <a:ext cx="3588968" cy="2439520"/>
          </a:xfrm>
          <a:prstGeom prst="rect">
            <a:avLst/>
          </a:prstGeom>
        </p:spPr>
      </p:pic>
      <p:sp>
        <p:nvSpPr>
          <p:cNvPr id="9" name="TextBox 8">
            <a:extLst>
              <a:ext uri="{FF2B5EF4-FFF2-40B4-BE49-F238E27FC236}">
                <a16:creationId xmlns:a16="http://schemas.microsoft.com/office/drawing/2014/main" id="{3E773828-EF12-DB8B-C0A2-774DF2F73228}"/>
              </a:ext>
            </a:extLst>
          </p:cNvPr>
          <p:cNvSpPr txBox="1"/>
          <p:nvPr/>
        </p:nvSpPr>
        <p:spPr>
          <a:xfrm>
            <a:off x="1542776" y="2402773"/>
            <a:ext cx="964354" cy="369332"/>
          </a:xfrm>
          <a:prstGeom prst="rect">
            <a:avLst/>
          </a:prstGeom>
          <a:noFill/>
        </p:spPr>
        <p:txBody>
          <a:bodyPr wrap="square">
            <a:spAutoFit/>
          </a:bodyPr>
          <a:lstStyle/>
          <a:p>
            <a:r>
              <a:rPr lang="en-GB" b="1" i="1" dirty="0">
                <a:solidFill>
                  <a:srgbClr val="252F3E"/>
                </a:solidFill>
                <a:effectLst/>
                <a:latin typeface="Helvetica" pitchFamily="2" charset="0"/>
              </a:rPr>
              <a:t>Hourly</a:t>
            </a:r>
            <a:endParaRPr lang="en-US" dirty="0"/>
          </a:p>
        </p:txBody>
      </p:sp>
      <p:sp>
        <p:nvSpPr>
          <p:cNvPr id="11" name="TextBox 10">
            <a:extLst>
              <a:ext uri="{FF2B5EF4-FFF2-40B4-BE49-F238E27FC236}">
                <a16:creationId xmlns:a16="http://schemas.microsoft.com/office/drawing/2014/main" id="{E4F31FD3-0CCD-0FD1-EA1C-49211FBC8774}"/>
              </a:ext>
            </a:extLst>
          </p:cNvPr>
          <p:cNvSpPr txBox="1"/>
          <p:nvPr/>
        </p:nvSpPr>
        <p:spPr>
          <a:xfrm>
            <a:off x="5684745" y="2402773"/>
            <a:ext cx="1119467" cy="369332"/>
          </a:xfrm>
          <a:prstGeom prst="rect">
            <a:avLst/>
          </a:prstGeom>
          <a:noFill/>
        </p:spPr>
        <p:txBody>
          <a:bodyPr wrap="square">
            <a:spAutoFit/>
          </a:bodyPr>
          <a:lstStyle/>
          <a:p>
            <a:r>
              <a:rPr lang="en-GB" b="1" i="1" dirty="0">
                <a:solidFill>
                  <a:srgbClr val="252F3E"/>
                </a:solidFill>
                <a:effectLst/>
                <a:latin typeface="Helvetica" pitchFamily="2" charset="0"/>
              </a:rPr>
              <a:t>Daily</a:t>
            </a:r>
            <a:endParaRPr lang="en-US" dirty="0"/>
          </a:p>
        </p:txBody>
      </p:sp>
      <p:sp>
        <p:nvSpPr>
          <p:cNvPr id="13" name="TextBox 12">
            <a:extLst>
              <a:ext uri="{FF2B5EF4-FFF2-40B4-BE49-F238E27FC236}">
                <a16:creationId xmlns:a16="http://schemas.microsoft.com/office/drawing/2014/main" id="{81EEAA25-2E2A-7B34-8FDA-59ADF629D5D6}"/>
              </a:ext>
            </a:extLst>
          </p:cNvPr>
          <p:cNvSpPr txBox="1"/>
          <p:nvPr/>
        </p:nvSpPr>
        <p:spPr>
          <a:xfrm>
            <a:off x="9419055" y="2402773"/>
            <a:ext cx="1119467" cy="369332"/>
          </a:xfrm>
          <a:prstGeom prst="rect">
            <a:avLst/>
          </a:prstGeom>
          <a:noFill/>
        </p:spPr>
        <p:txBody>
          <a:bodyPr wrap="square">
            <a:spAutoFit/>
          </a:bodyPr>
          <a:lstStyle/>
          <a:p>
            <a:r>
              <a:rPr lang="en-GB" b="1" i="1" dirty="0">
                <a:solidFill>
                  <a:srgbClr val="252F3E"/>
                </a:solidFill>
                <a:effectLst/>
                <a:latin typeface="Helvetica" pitchFamily="2" charset="0"/>
              </a:rPr>
              <a:t>Monthly</a:t>
            </a:r>
            <a:endParaRPr lang="en-US" dirty="0"/>
          </a:p>
        </p:txBody>
      </p:sp>
      <p:sp>
        <p:nvSpPr>
          <p:cNvPr id="15" name="TextBox 14">
            <a:extLst>
              <a:ext uri="{FF2B5EF4-FFF2-40B4-BE49-F238E27FC236}">
                <a16:creationId xmlns:a16="http://schemas.microsoft.com/office/drawing/2014/main" id="{DC853F5E-F03D-9A2B-5F12-5CAA60D7F353}"/>
              </a:ext>
            </a:extLst>
          </p:cNvPr>
          <p:cNvSpPr txBox="1"/>
          <p:nvPr/>
        </p:nvSpPr>
        <p:spPr>
          <a:xfrm>
            <a:off x="-41088" y="5995147"/>
            <a:ext cx="5177118" cy="830997"/>
          </a:xfrm>
          <a:prstGeom prst="rect">
            <a:avLst/>
          </a:prstGeom>
          <a:noFill/>
        </p:spPr>
        <p:txBody>
          <a:bodyPr wrap="square">
            <a:spAutoFit/>
          </a:bodyPr>
          <a:lstStyle/>
          <a:p>
            <a:pPr algn="just"/>
            <a:r>
              <a:rPr lang="en-GB" sz="1600" dirty="0"/>
              <a:t>Rostami-</a:t>
            </a:r>
            <a:r>
              <a:rPr lang="en-GB" sz="1600" dirty="0" err="1"/>
              <a:t>Tabar</a:t>
            </a:r>
            <a:r>
              <a:rPr lang="en-GB" sz="1600" dirty="0"/>
              <a:t> Bahman, Hyndman Rob, Hierarchical Time Series Forecasting in Emergency Medical Services, Journal of Service Research (under review)</a:t>
            </a:r>
            <a:endParaRPr lang="en-US" sz="1600" dirty="0"/>
          </a:p>
        </p:txBody>
      </p:sp>
      <p:sp>
        <p:nvSpPr>
          <p:cNvPr id="17" name="TextBox 16">
            <a:extLst>
              <a:ext uri="{FF2B5EF4-FFF2-40B4-BE49-F238E27FC236}">
                <a16:creationId xmlns:a16="http://schemas.microsoft.com/office/drawing/2014/main" id="{04015B4B-3321-FEC6-B789-C93A4A84C3E0}"/>
              </a:ext>
            </a:extLst>
          </p:cNvPr>
          <p:cNvSpPr txBox="1"/>
          <p:nvPr/>
        </p:nvSpPr>
        <p:spPr>
          <a:xfrm>
            <a:off x="0" y="103557"/>
            <a:ext cx="12192000" cy="1323439"/>
          </a:xfrm>
          <a:prstGeom prst="rect">
            <a:avLst/>
          </a:prstGeom>
          <a:noFill/>
        </p:spPr>
        <p:txBody>
          <a:bodyPr wrap="square">
            <a:spAutoFit/>
          </a:bodyPr>
          <a:lstStyle/>
          <a:p>
            <a:r>
              <a:rPr lang="en-GB" sz="2000" b="0" i="0" dirty="0">
                <a:effectLst/>
                <a:latin typeface="Söhne"/>
              </a:rPr>
              <a:t>Every temporal hierarchy is linked to a cross-sectional hierarchy. Also, temporal hierarchies are much easier to implement.</a:t>
            </a:r>
          </a:p>
          <a:p>
            <a:r>
              <a:rPr lang="en-GB" sz="2000" b="0" i="0" dirty="0">
                <a:effectLst/>
                <a:latin typeface="Söhne"/>
              </a:rPr>
              <a:t>With the recent development of cross-temporal approaches, when do temporal hierarchies prove independently valuable, and when are cross-temporal hierarchies more advantageous?</a:t>
            </a:r>
            <a:endParaRPr lang="en-US" sz="2000" dirty="0"/>
          </a:p>
        </p:txBody>
      </p:sp>
      <p:sp>
        <p:nvSpPr>
          <p:cNvPr id="19" name="TextBox 18">
            <a:extLst>
              <a:ext uri="{FF2B5EF4-FFF2-40B4-BE49-F238E27FC236}">
                <a16:creationId xmlns:a16="http://schemas.microsoft.com/office/drawing/2014/main" id="{ABE844D4-89B5-79F0-682A-1881E9585AA4}"/>
              </a:ext>
            </a:extLst>
          </p:cNvPr>
          <p:cNvSpPr txBox="1"/>
          <p:nvPr/>
        </p:nvSpPr>
        <p:spPr>
          <a:xfrm>
            <a:off x="5931275" y="5995147"/>
            <a:ext cx="6125134" cy="584775"/>
          </a:xfrm>
          <a:prstGeom prst="rect">
            <a:avLst/>
          </a:prstGeom>
          <a:noFill/>
        </p:spPr>
        <p:txBody>
          <a:bodyPr wrap="square">
            <a:spAutoFit/>
          </a:bodyPr>
          <a:lstStyle/>
          <a:p>
            <a:r>
              <a:rPr lang="en-GB" sz="1600" b="0" i="0" dirty="0" err="1">
                <a:solidFill>
                  <a:srgbClr val="222222"/>
                </a:solidFill>
                <a:effectLst/>
                <a:latin typeface="Arial" panose="020B0604020202020204" pitchFamily="34" charset="0"/>
              </a:rPr>
              <a:t>Girolimetto</a:t>
            </a:r>
            <a:r>
              <a:rPr lang="en-GB" sz="1600" b="0" i="0" dirty="0">
                <a:solidFill>
                  <a:srgbClr val="222222"/>
                </a:solidFill>
                <a:effectLst/>
                <a:latin typeface="Arial" panose="020B0604020202020204" pitchFamily="34" charset="0"/>
              </a:rPr>
              <a:t>, Daniele, et al. "Cross-temporal Probabilistic Forecast Reconciliation." </a:t>
            </a:r>
            <a:r>
              <a:rPr lang="en-GB" sz="1600" b="0" i="1" dirty="0" err="1">
                <a:solidFill>
                  <a:srgbClr val="222222"/>
                </a:solidFill>
                <a:effectLst/>
                <a:latin typeface="Arial" panose="020B0604020202020204" pitchFamily="34" charset="0"/>
              </a:rPr>
              <a:t>arXiv</a:t>
            </a:r>
            <a:r>
              <a:rPr lang="en-GB" sz="1600" b="0" i="1" dirty="0">
                <a:solidFill>
                  <a:srgbClr val="222222"/>
                </a:solidFill>
                <a:effectLst/>
                <a:latin typeface="Arial" panose="020B0604020202020204" pitchFamily="34" charset="0"/>
              </a:rPr>
              <a:t> preprint arXiv:2303.17277</a:t>
            </a:r>
            <a:r>
              <a:rPr lang="en-GB" sz="1600" b="0" i="0" dirty="0">
                <a:solidFill>
                  <a:srgbClr val="222222"/>
                </a:solidFill>
                <a:effectLst/>
                <a:latin typeface="Arial" panose="020B0604020202020204" pitchFamily="34" charset="0"/>
              </a:rPr>
              <a:t> (2023).</a:t>
            </a:r>
            <a:endParaRPr lang="en-US" sz="1600" dirty="0"/>
          </a:p>
        </p:txBody>
      </p:sp>
      <p:sp>
        <p:nvSpPr>
          <p:cNvPr id="20" name="Slide Number Placeholder 19">
            <a:extLst>
              <a:ext uri="{FF2B5EF4-FFF2-40B4-BE49-F238E27FC236}">
                <a16:creationId xmlns:a16="http://schemas.microsoft.com/office/drawing/2014/main" id="{7897AF42-10A1-7383-EC02-680A02A6F612}"/>
              </a:ext>
            </a:extLst>
          </p:cNvPr>
          <p:cNvSpPr>
            <a:spLocks noGrp="1"/>
          </p:cNvSpPr>
          <p:nvPr>
            <p:ph type="sldNum" sz="quarter" idx="12"/>
          </p:nvPr>
        </p:nvSpPr>
        <p:spPr/>
        <p:txBody>
          <a:bodyPr/>
          <a:lstStyle/>
          <a:p>
            <a:fld id="{121F822B-7C3A-7C4C-9F7C-C3EECFBE675A}" type="slidenum">
              <a:rPr lang="en-US" smtClean="0"/>
              <a:t>7</a:t>
            </a:fld>
            <a:endParaRPr lang="en-US"/>
          </a:p>
        </p:txBody>
      </p:sp>
    </p:spTree>
    <p:extLst>
      <p:ext uri="{BB962C8B-B14F-4D97-AF65-F5344CB8AC3E}">
        <p14:creationId xmlns:p14="http://schemas.microsoft.com/office/powerpoint/2010/main" val="3275205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2019</TotalTime>
  <Words>853</Words>
  <Application>Microsoft Macintosh PowerPoint</Application>
  <PresentationFormat>Widescreen</PresentationFormat>
  <Paragraphs>71</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Helvetica</vt:lpstr>
      <vt:lpstr>Söhne</vt:lpstr>
      <vt:lpstr>Office Theme</vt:lpstr>
      <vt:lpstr>Coherent Probabilistic Forecasting for Temporal Hierarchies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Coherent Probabilistic Forecasting for Temporal Hierarchies </dc:title>
  <dc:creator>Bahman Rostami-Tabar</dc:creator>
  <cp:lastModifiedBy>Bahman Rostami-Tabar</cp:lastModifiedBy>
  <cp:revision>7</cp:revision>
  <dcterms:created xsi:type="dcterms:W3CDTF">2023-09-06T21:05:11Z</dcterms:created>
  <dcterms:modified xsi:type="dcterms:W3CDTF">2023-09-08T06:44:12Z</dcterms:modified>
</cp:coreProperties>
</file>