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0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2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5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6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17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8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9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0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notesSlides/notesSlide21.xml" ContentType="application/vnd.openxmlformats-officedocument.presentationml.notesSlide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17" r:id="rId1"/>
  </p:sldMasterIdLst>
  <p:notesMasterIdLst>
    <p:notesMasterId r:id="rId29"/>
  </p:notesMasterIdLst>
  <p:handoutMasterIdLst>
    <p:handoutMasterId r:id="rId30"/>
  </p:handoutMasterIdLst>
  <p:sldIdLst>
    <p:sldId id="441" r:id="rId2"/>
    <p:sldId id="422" r:id="rId3"/>
    <p:sldId id="444" r:id="rId4"/>
    <p:sldId id="452" r:id="rId5"/>
    <p:sldId id="448" r:id="rId6"/>
    <p:sldId id="454" r:id="rId7"/>
    <p:sldId id="446" r:id="rId8"/>
    <p:sldId id="472" r:id="rId9"/>
    <p:sldId id="461" r:id="rId10"/>
    <p:sldId id="453" r:id="rId11"/>
    <p:sldId id="457" r:id="rId12"/>
    <p:sldId id="462" r:id="rId13"/>
    <p:sldId id="463" r:id="rId14"/>
    <p:sldId id="464" r:id="rId15"/>
    <p:sldId id="465" r:id="rId16"/>
    <p:sldId id="466" r:id="rId17"/>
    <p:sldId id="471" r:id="rId18"/>
    <p:sldId id="459" r:id="rId19"/>
    <p:sldId id="469" r:id="rId20"/>
    <p:sldId id="460" r:id="rId21"/>
    <p:sldId id="388" r:id="rId22"/>
    <p:sldId id="442" r:id="rId23"/>
    <p:sldId id="450" r:id="rId24"/>
    <p:sldId id="456" r:id="rId25"/>
    <p:sldId id="455" r:id="rId26"/>
    <p:sldId id="468" r:id="rId27"/>
    <p:sldId id="445" r:id="rId2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97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prince, J.J." initials="LJ" lastIdx="1" clrIdx="0">
    <p:extLst>
      <p:ext uri="{19B8F6BF-5375-455C-9EA6-DF929625EA0E}">
        <p15:presenceInfo xmlns:p15="http://schemas.microsoft.com/office/powerpoint/2012/main" userId="S-1-5-21-1895577662-1677200029-1617787245-124402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9D19"/>
    <a:srgbClr val="C81919"/>
    <a:srgbClr val="FCEBD1"/>
    <a:srgbClr val="FFFFFF"/>
    <a:srgbClr val="000000"/>
    <a:srgbClr val="C00000"/>
    <a:srgbClr val="FEFAF3"/>
    <a:srgbClr val="F8CF8C"/>
    <a:srgbClr val="000099"/>
    <a:srgbClr val="F5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41" autoAdjust="0"/>
    <p:restoredTop sz="74675" autoAdjust="0"/>
  </p:normalViewPr>
  <p:slideViewPr>
    <p:cSldViewPr snapToGrid="0" showGuides="1">
      <p:cViewPr varScale="1">
        <p:scale>
          <a:sx n="90" d="100"/>
          <a:sy n="90" d="100"/>
        </p:scale>
        <p:origin x="1368" y="58"/>
      </p:cViewPr>
      <p:guideLst>
        <p:guide orient="horz" pos="1597"/>
        <p:guide pos="2880"/>
      </p:guideLst>
    </p:cSldViewPr>
  </p:slideViewPr>
  <p:outlineViewPr>
    <p:cViewPr>
      <p:scale>
        <a:sx n="33" d="100"/>
        <a:sy n="33" d="100"/>
      </p:scale>
      <p:origin x="0" y="-1452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86" d="100"/>
          <a:sy n="86" d="100"/>
        </p:scale>
        <p:origin x="202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871E4BF-FE74-4C26-B18B-7D3BFE044AEA}" type="doc">
      <dgm:prSet loTypeId="urn:microsoft.com/office/officeart/2005/8/layout/hChevron3" loCatId="process" qsTypeId="urn:microsoft.com/office/officeart/2005/8/quickstyle/simple1" qsCatId="simple" csTypeId="urn:microsoft.com/office/officeart/2005/8/colors/accent6_1" csCatId="accent6" phldr="1"/>
      <dgm:spPr/>
    </dgm:pt>
    <dgm:pt modelId="{3E62A70B-43E9-4A31-B70C-2567E60D4772}" type="pres">
      <dgm:prSet presAssocID="{2871E4BF-FE74-4C26-B18B-7D3BFE044AEA}" presName="Name0" presStyleCnt="0">
        <dgm:presLayoutVars>
          <dgm:dir/>
          <dgm:resizeHandles val="exact"/>
        </dgm:presLayoutVars>
      </dgm:prSet>
      <dgm:spPr/>
    </dgm:pt>
  </dgm:ptLst>
  <dgm:cxnLst>
    <dgm:cxn modelId="{6502B9E7-DD25-4D17-A3EA-6ABE8D97176E}" type="presOf" srcId="{2871E4BF-FE74-4C26-B18B-7D3BFE044AEA}" destId="{3E62A70B-43E9-4A31-B70C-2567E60D4772}" srcOrd="0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3AB38A-B1B6-4CF4-9737-E1E5C73DA86F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F1B330-1C2E-47C6-8A9D-1114F90E79D8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878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012C6B-C807-4014-B6D4-CCA33426A2F8}" type="datetimeFigureOut">
              <a:rPr lang="nl-NL" smtClean="0"/>
              <a:t>7-9-2023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A9740-BD37-4DCA-BDC4-7DBBAE15FA30}" type="slidenum">
              <a:rPr lang="nl-NL" smtClean="0"/>
              <a:t>‹N°›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5057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89173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+mj-lt"/>
              </a:rPr>
              <a:t>Scaling: Avoid data leakage</a:t>
            </a:r>
          </a:p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68313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0747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9308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18934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6843953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35640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105859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932924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85979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22583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8567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latin typeface="+mj-lt"/>
              </a:rPr>
              <a:t>Shc</a:t>
            </a:r>
            <a:r>
              <a:rPr lang="en-US" sz="1200" dirty="0">
                <a:latin typeface="+mj-lt"/>
              </a:rPr>
              <a:t> – structural hierarchical coherency loss</a:t>
            </a:r>
          </a:p>
          <a:p>
            <a:r>
              <a:rPr lang="en-US" sz="1200" dirty="0" err="1">
                <a:latin typeface="+mj-lt"/>
              </a:rPr>
              <a:t>Sh</a:t>
            </a:r>
            <a:r>
              <a:rPr lang="en-US" sz="1200" dirty="0">
                <a:latin typeface="+mj-lt"/>
              </a:rPr>
              <a:t> - structural hierarchical loss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33112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32114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1801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220179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021486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553085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846701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72604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79542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latin typeface="+mj-lt"/>
              </a:rPr>
              <a:t>Nomenclature to introduce</a:t>
            </a:r>
          </a:p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557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820819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72896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17824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33667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A9740-BD37-4DCA-BDC4-7DBBAE15FA30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85262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0D610-807C-40D5-A59E-01EF060FEC61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5750" y="4767263"/>
            <a:ext cx="2057400" cy="273844"/>
          </a:xfrm>
        </p:spPr>
        <p:txBody>
          <a:bodyPr/>
          <a:lstStyle>
            <a:lvl1pPr algn="l">
              <a:defRPr/>
            </a:lvl1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14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A488-42B5-4F78-BDD2-378D86FB062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5750" y="4767263"/>
            <a:ext cx="2057400" cy="273844"/>
          </a:xfrm>
        </p:spPr>
        <p:txBody>
          <a:bodyPr/>
          <a:lstStyle>
            <a:lvl1pPr algn="l">
              <a:defRPr/>
            </a:lvl1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976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61A4B-D69B-4054-B7C0-5BBFD3C37D41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2003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in 2 kolo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 hasCustomPrompt="1"/>
          </p:nvPr>
        </p:nvSpPr>
        <p:spPr>
          <a:xfrm>
            <a:off x="462915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2" name="Afbeelding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047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links - Foto rec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 hasCustomPrompt="1"/>
          </p:nvPr>
        </p:nvSpPr>
        <p:spPr>
          <a:xfrm>
            <a:off x="612000" y="626165"/>
            <a:ext cx="3600000" cy="3943454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5" name="Tijdelijke aanduiding voor afbeelding 4"/>
          <p:cNvSpPr>
            <a:spLocks noGrp="1"/>
          </p:cNvSpPr>
          <p:nvPr>
            <p:ph type="pic" sz="quarter" idx="13" hasCustomPrompt="1"/>
          </p:nvPr>
        </p:nvSpPr>
        <p:spPr>
          <a:xfrm>
            <a:off x="4574483" y="-1"/>
            <a:ext cx="4572000" cy="456961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20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 Blauwe achtergro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voettekst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13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4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1260000"/>
            <a:ext cx="7922712" cy="33104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Tekstvak 7"/>
          <p:cNvSpPr txBox="1"/>
          <p:nvPr userDrawn="1"/>
        </p:nvSpPr>
        <p:spPr>
          <a:xfrm>
            <a:off x="-1818864" y="1193732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9" name="Afbeelding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1875513"/>
            <a:ext cx="964406" cy="685800"/>
          </a:xfrm>
          <a:prstGeom prst="rect">
            <a:avLst/>
          </a:prstGeom>
        </p:spPr>
      </p:pic>
      <p:sp>
        <p:nvSpPr>
          <p:cNvPr id="10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325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tab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 baseline="0"/>
            </a:lvl1pPr>
          </a:lstStyle>
          <a:p>
            <a:r>
              <a:rPr lang="en-US" dirty="0"/>
              <a:t>Table Title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 hasCustomPrompt="1"/>
          </p:nvPr>
        </p:nvSpPr>
        <p:spPr>
          <a:xfrm>
            <a:off x="610100" y="2706657"/>
            <a:ext cx="7922712" cy="18629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Slide text</a:t>
            </a:r>
          </a:p>
          <a:p>
            <a:pPr lvl="1"/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2"/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3"/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lvl="4"/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7" name="Tijdelijke aanduiding voor tabel 6"/>
          <p:cNvSpPr>
            <a:spLocks noGrp="1"/>
          </p:cNvSpPr>
          <p:nvPr>
            <p:ph type="tbl" sz="quarter" idx="13" hasCustomPrompt="1"/>
          </p:nvPr>
        </p:nvSpPr>
        <p:spPr>
          <a:xfrm>
            <a:off x="612000" y="1073582"/>
            <a:ext cx="7924800" cy="1498168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11" name="Tekstvak 10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table by clicking on table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0" name="Tekstvak 9"/>
          <p:cNvSpPr txBox="1"/>
          <p:nvPr userDrawn="1"/>
        </p:nvSpPr>
        <p:spPr>
          <a:xfrm>
            <a:off x="-1818864" y="2384357"/>
            <a:ext cx="1769165" cy="2183088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noAutofit/>
          </a:bodyPr>
          <a:lstStyle/>
          <a:p>
            <a:r>
              <a:rPr lang="en-US" sz="750" dirty="0"/>
              <a:t>Format the text by increasing or decreasing the list level.</a:t>
            </a:r>
          </a:p>
          <a:p>
            <a:endParaRPr lang="en-US" sz="750" dirty="0"/>
          </a:p>
          <a:p>
            <a:r>
              <a:rPr lang="en-US" sz="750" dirty="0"/>
              <a:t>Place cursor in the text and use these </a:t>
            </a:r>
          </a:p>
          <a:p>
            <a:r>
              <a:rPr lang="en-US" sz="750" dirty="0"/>
              <a:t>2 buttons (tab Start - group Paragraph)</a:t>
            </a:r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endParaRPr lang="en-US" sz="750" dirty="0"/>
          </a:p>
          <a:p>
            <a:r>
              <a:rPr lang="en-US" sz="750" dirty="0"/>
              <a:t>1 = Normal text</a:t>
            </a:r>
          </a:p>
          <a:p>
            <a:r>
              <a:rPr lang="en-US" sz="900" dirty="0"/>
              <a:t>2 = Paragraph text</a:t>
            </a:r>
          </a:p>
          <a:p>
            <a:r>
              <a:rPr lang="en-US" sz="750" dirty="0"/>
              <a:t>3 = • text</a:t>
            </a:r>
          </a:p>
          <a:p>
            <a:r>
              <a:rPr lang="en-US" sz="750" dirty="0"/>
              <a:t>4 =    • text</a:t>
            </a:r>
          </a:p>
          <a:p>
            <a:r>
              <a:rPr lang="en-US" sz="750" dirty="0"/>
              <a:t>5 =       • text</a:t>
            </a:r>
            <a:endParaRPr lang="en-US" sz="750" b="1" baseline="0" dirty="0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1580216" y="3066138"/>
            <a:ext cx="964406" cy="685800"/>
          </a:xfrm>
          <a:prstGeom prst="rect">
            <a:avLst/>
          </a:prstGeom>
        </p:spPr>
      </p:pic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45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12000" y="544228"/>
            <a:ext cx="7923213" cy="394448"/>
          </a:xfrm>
        </p:spPr>
        <p:txBody>
          <a:bodyPr/>
          <a:lstStyle>
            <a:lvl1pPr>
              <a:defRPr sz="1950" b="0"/>
            </a:lvl1pPr>
          </a:lstStyle>
          <a:p>
            <a:r>
              <a:rPr lang="en-US" dirty="0"/>
              <a:t>Chart title</a:t>
            </a:r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8" name="Tijdelijke aanduiding voor grafiek 7"/>
          <p:cNvSpPr>
            <a:spLocks noGrp="1"/>
          </p:cNvSpPr>
          <p:nvPr>
            <p:ph type="chart" sz="quarter" idx="13" hasCustomPrompt="1"/>
          </p:nvPr>
        </p:nvSpPr>
        <p:spPr>
          <a:xfrm>
            <a:off x="815009" y="1073480"/>
            <a:ext cx="7454348" cy="3242589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Chart</a:t>
            </a:r>
          </a:p>
        </p:txBody>
      </p:sp>
      <p:sp>
        <p:nvSpPr>
          <p:cNvPr id="9" name="Tekstvak 8"/>
          <p:cNvSpPr txBox="1"/>
          <p:nvPr userDrawn="1"/>
        </p:nvSpPr>
        <p:spPr>
          <a:xfrm>
            <a:off x="-1818863" y="1086899"/>
            <a:ext cx="1729409" cy="207749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sz="750" baseline="0" dirty="0">
                <a:solidFill>
                  <a:schemeClr val="tx1"/>
                </a:solidFill>
              </a:rPr>
              <a:t>Add chart by clicking on chart icon</a:t>
            </a:r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62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resentatie Titel transpa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Instruction 17"/>
          <p:cNvSpPr txBox="1"/>
          <p:nvPr userDrawn="1"/>
        </p:nvSpPr>
        <p:spPr>
          <a:xfrm>
            <a:off x="-1818863" y="669454"/>
            <a:ext cx="1729409" cy="1015663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lang="en-US" sz="750" dirty="0">
              <a:solidFill>
                <a:schemeClr val="tx1"/>
              </a:solidFill>
            </a:endParaRPr>
          </a:p>
          <a:p>
            <a:r>
              <a:rPr lang="en-US" sz="750" dirty="0">
                <a:solidFill>
                  <a:schemeClr val="tx1"/>
                </a:solidFill>
              </a:rPr>
              <a:t>Choose image by clicking on the image icon or replace an existing image with the right mouse button and choose Change image.</a:t>
            </a:r>
          </a:p>
          <a:p>
            <a:r>
              <a:rPr lang="en-US" sz="750" dirty="0">
                <a:solidFill>
                  <a:schemeClr val="tx1"/>
                </a:solidFill>
              </a:rPr>
              <a:t>If necessary</a:t>
            </a:r>
            <a:r>
              <a:rPr lang="en-US" sz="750" baseline="0" dirty="0">
                <a:solidFill>
                  <a:schemeClr val="tx1"/>
                </a:solidFill>
              </a:rPr>
              <a:t>, adjust the image with the cropping tool.</a:t>
            </a:r>
            <a:endParaRPr lang="en-US" sz="750" dirty="0">
              <a:solidFill>
                <a:schemeClr val="tx1"/>
              </a:solidFill>
            </a:endParaRPr>
          </a:p>
          <a:p>
            <a:endParaRPr lang="en-US" sz="750" dirty="0">
              <a:solidFill>
                <a:schemeClr val="tx1"/>
              </a:solidFill>
            </a:endParaRPr>
          </a:p>
        </p:txBody>
      </p:sp>
      <p:sp>
        <p:nvSpPr>
          <p:cNvPr id="15" name="Rechthoek 14"/>
          <p:cNvSpPr/>
          <p:nvPr userDrawn="1"/>
        </p:nvSpPr>
        <p:spPr>
          <a:xfrm>
            <a:off x="0" y="4104401"/>
            <a:ext cx="9144000" cy="10391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1" name="Faculty or Service 10"/>
          <p:cNvSpPr>
            <a:spLocks noGrp="1"/>
          </p:cNvSpPr>
          <p:nvPr>
            <p:ph type="body" sz="quarter" idx="10" hasCustomPrompt="1"/>
          </p:nvPr>
        </p:nvSpPr>
        <p:spPr>
          <a:xfrm>
            <a:off x="612000" y="4738371"/>
            <a:ext cx="7924800" cy="244078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Department, Sub department or Capacity group</a:t>
            </a:r>
          </a:p>
        </p:txBody>
      </p:sp>
      <p:pic>
        <p:nvPicPr>
          <p:cNvPr id="14" name="HeaderLogoTU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9820" y="63254"/>
            <a:ext cx="2227942" cy="606200"/>
          </a:xfrm>
          <a:prstGeom prst="rect">
            <a:avLst/>
          </a:prstGeom>
        </p:spPr>
      </p:pic>
      <p:sp>
        <p:nvSpPr>
          <p:cNvPr id="13" name="Tijdelijke aanduiding voor afbeelding 12"/>
          <p:cNvSpPr>
            <a:spLocks noGrp="1"/>
          </p:cNvSpPr>
          <p:nvPr>
            <p:ph type="pic" sz="quarter" idx="11" hasCustomPrompt="1"/>
          </p:nvPr>
        </p:nvSpPr>
        <p:spPr>
          <a:xfrm>
            <a:off x="-1" y="685801"/>
            <a:ext cx="9144001" cy="3884612"/>
          </a:xfrm>
          <a:solidFill>
            <a:srgbClr val="F1EFEF"/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6" name="Name Function 5"/>
          <p:cNvSpPr>
            <a:spLocks noGrp="1"/>
          </p:cNvSpPr>
          <p:nvPr>
            <p:ph type="body" sz="quarter" idx="12" hasCustomPrompt="1"/>
          </p:nvPr>
        </p:nvSpPr>
        <p:spPr>
          <a:xfrm>
            <a:off x="-1" y="3943350"/>
            <a:ext cx="9144000" cy="627063"/>
          </a:xfrm>
          <a:solidFill>
            <a:schemeClr val="tx2">
              <a:alpha val="70000"/>
            </a:schemeClr>
          </a:solidFill>
        </p:spPr>
        <p:txBody>
          <a:bodyPr lIns="608400" rIns="608400" bIns="262800" anchor="b" anchorCtr="0"/>
          <a:lstStyle>
            <a:lvl1pPr>
              <a:lnSpc>
                <a:spcPts val="1200"/>
              </a:lnSpc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Name, Function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 hasCustomPrompt="1"/>
          </p:nvPr>
        </p:nvSpPr>
        <p:spPr>
          <a:xfrm>
            <a:off x="1" y="3699001"/>
            <a:ext cx="9144001" cy="244349"/>
          </a:xfrm>
          <a:solidFill>
            <a:schemeClr val="tx2">
              <a:alpha val="70000"/>
            </a:schemeClr>
          </a:solidFill>
        </p:spPr>
        <p:txBody>
          <a:bodyPr lIns="608400" rIns="608400"/>
          <a:lstStyle>
            <a:lvl1pPr marL="0" indent="0" algn="l">
              <a:buNone/>
              <a:defRPr sz="1500" b="1">
                <a:solidFill>
                  <a:schemeClr val="bg1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US" dirty="0"/>
              <a:t>Subtitle of the presentation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0" y="2850357"/>
            <a:ext cx="9144000" cy="848643"/>
          </a:xfrm>
          <a:solidFill>
            <a:schemeClr val="tx2">
              <a:alpha val="70000"/>
            </a:schemeClr>
          </a:solidFill>
        </p:spPr>
        <p:txBody>
          <a:bodyPr lIns="612000" tIns="306000" rIns="612000" anchor="t"/>
          <a:lstStyle>
            <a:lvl1pPr algn="l">
              <a:lnSpc>
                <a:spcPts val="2250"/>
              </a:lnSpc>
              <a:defRPr sz="225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of the presentation over two lines</a:t>
            </a:r>
          </a:p>
        </p:txBody>
      </p:sp>
    </p:spTree>
    <p:extLst>
      <p:ext uri="{BB962C8B-B14F-4D97-AF65-F5344CB8AC3E}">
        <p14:creationId xmlns:p14="http://schemas.microsoft.com/office/powerpoint/2010/main" val="1657511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8455DE-E8BD-49AE-9158-5B23BCB2AB03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04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C03F86-9E14-4629-9AA3-D6965A934A61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24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DE23C-A948-4884-99A2-0514B98A2E4A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4196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3D6F5-7092-4420-B54F-35135F2E9B37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5750" y="4767263"/>
            <a:ext cx="2057400" cy="273844"/>
          </a:xfrm>
        </p:spPr>
        <p:txBody>
          <a:bodyPr/>
          <a:lstStyle>
            <a:lvl1pPr algn="l">
              <a:defRPr/>
            </a:lvl1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527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8CF7-E3E1-458E-93F3-7460007FCDDF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596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886DD-6446-403D-B5D0-A906D09CE98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774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FA450-9ECB-49EB-867A-07E091A3BB38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857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NL"/>
            </a:defPPr>
            <a:lvl1pPr marL="0" algn="l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87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4C76E-024C-4361-80FA-51909E65DD8A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5750" y="4767263"/>
            <a:ext cx="2057400" cy="273844"/>
          </a:xfrm>
        </p:spPr>
        <p:txBody>
          <a:bodyPr/>
          <a:lstStyle>
            <a:lvl1pPr algn="l">
              <a:defRPr/>
            </a:lvl1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41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CAAA6-9703-4EDF-B189-1F240854A8B5}" type="datetime1">
              <a:rPr lang="en-US" smtClean="0"/>
              <a:t>9/7/2023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Title of the presentation – by tab Insert -&gt; Header text and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CEC10D-CD46-426F-915E-6C78530279CB}" type="slidenum">
              <a:rPr lang="en-US" smtClean="0"/>
              <a:pPr/>
              <a:t>‹N°›</a:t>
            </a:fld>
            <a:endParaRPr lang="en-US" dirty="0"/>
          </a:p>
        </p:txBody>
      </p:sp>
      <p:pic>
        <p:nvPicPr>
          <p:cNvPr id="7" name="Afbeelding 6" hidden="1"/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1523999" y="0"/>
            <a:ext cx="9144000" cy="5143500"/>
          </a:xfrm>
          <a:prstGeom prst="rect">
            <a:avLst/>
          </a:prstGeom>
        </p:spPr>
      </p:pic>
      <p:sp>
        <p:nvSpPr>
          <p:cNvPr id="8" name="Rechthoek 9"/>
          <p:cNvSpPr/>
          <p:nvPr userDrawn="1"/>
        </p:nvSpPr>
        <p:spPr>
          <a:xfrm>
            <a:off x="0" y="4569619"/>
            <a:ext cx="9144000" cy="5738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pic>
        <p:nvPicPr>
          <p:cNvPr id="9" name="FooterLogoTUe"/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9920" y="4628189"/>
            <a:ext cx="921122" cy="45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819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652" r:id="rId12"/>
    <p:sldLayoutId id="2147483661" r:id="rId13"/>
    <p:sldLayoutId id="2147483662" r:id="rId14"/>
    <p:sldLayoutId id="2147483663" r:id="rId15"/>
    <p:sldLayoutId id="2147483664" r:id="rId16"/>
    <p:sldLayoutId id="2147483729" r:id="rId17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79" userDrawn="1">
          <p15:clr>
            <a:srgbClr val="F26B43"/>
          </p15:clr>
        </p15:guide>
        <p15:guide id="2" pos="383" userDrawn="1">
          <p15:clr>
            <a:srgbClr val="F26B43"/>
          </p15:clr>
        </p15:guide>
        <p15:guide id="3" pos="53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Relationship Id="rId9" Type="http://schemas.openxmlformats.org/officeDocument/2006/relationships/image" Target="../media/image36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8.xml"/><Relationship Id="rId3" Type="http://schemas.openxmlformats.org/officeDocument/2006/relationships/image" Target="../media/image38.png"/><Relationship Id="rId7" Type="http://schemas.openxmlformats.org/officeDocument/2006/relationships/diagramColors" Target="../diagrams/colors8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8.xml"/><Relationship Id="rId5" Type="http://schemas.openxmlformats.org/officeDocument/2006/relationships/diagramLayout" Target="../diagrams/layout8.xml"/><Relationship Id="rId4" Type="http://schemas.openxmlformats.org/officeDocument/2006/relationships/diagramData" Target="../diagrams/data8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39.png"/><Relationship Id="rId7" Type="http://schemas.openxmlformats.org/officeDocument/2006/relationships/diagramColors" Target="../diagrams/colors9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0.xml"/><Relationship Id="rId3" Type="http://schemas.openxmlformats.org/officeDocument/2006/relationships/image" Target="../media/image40.png"/><Relationship Id="rId7" Type="http://schemas.openxmlformats.org/officeDocument/2006/relationships/diagramColors" Target="../diagrams/colors10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0.xml"/><Relationship Id="rId5" Type="http://schemas.openxmlformats.org/officeDocument/2006/relationships/diagramLayout" Target="../diagrams/layout10.xml"/><Relationship Id="rId4" Type="http://schemas.openxmlformats.org/officeDocument/2006/relationships/diagramData" Target="../diagrams/data10.xml"/></Relationships>
</file>

<file path=ppt/slides/_rels/slide1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image" Target="../media/image41.png"/><Relationship Id="rId7" Type="http://schemas.openxmlformats.org/officeDocument/2006/relationships/diagramColors" Target="../diagrams/colors1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1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42.png"/><Relationship Id="rId7" Type="http://schemas.openxmlformats.org/officeDocument/2006/relationships/diagramColors" Target="../diagrams/colors12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emf"/><Relationship Id="rId3" Type="http://schemas.openxmlformats.org/officeDocument/2006/relationships/diagramData" Target="../diagrams/data14.xml"/><Relationship Id="rId7" Type="http://schemas.microsoft.com/office/2007/relationships/diagramDrawing" Target="../diagrams/drawing14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4.xml"/><Relationship Id="rId11" Type="http://schemas.openxmlformats.org/officeDocument/2006/relationships/image" Target="../media/image46.emf"/><Relationship Id="rId5" Type="http://schemas.openxmlformats.org/officeDocument/2006/relationships/diagramQuickStyle" Target="../diagrams/quickStyle14.xml"/><Relationship Id="rId10" Type="http://schemas.openxmlformats.org/officeDocument/2006/relationships/image" Target="../media/image45.emf"/><Relationship Id="rId4" Type="http://schemas.openxmlformats.org/officeDocument/2006/relationships/diagramLayout" Target="../diagrams/layout14.xml"/><Relationship Id="rId9" Type="http://schemas.openxmlformats.org/officeDocument/2006/relationships/image" Target="../media/image44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emf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11" Type="http://schemas.openxmlformats.org/officeDocument/2006/relationships/image" Target="../media/image50.emf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49.emf"/><Relationship Id="rId4" Type="http://schemas.openxmlformats.org/officeDocument/2006/relationships/diagramLayout" Target="../diagrams/layout15.xml"/><Relationship Id="rId9" Type="http://schemas.openxmlformats.org/officeDocument/2006/relationships/image" Target="../media/image48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7.xml"/><Relationship Id="rId3" Type="http://schemas.openxmlformats.org/officeDocument/2006/relationships/image" Target="../media/image30.png"/><Relationship Id="rId7" Type="http://schemas.openxmlformats.org/officeDocument/2006/relationships/diagramColors" Target="../diagrams/colors17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7.xml"/><Relationship Id="rId5" Type="http://schemas.openxmlformats.org/officeDocument/2006/relationships/diagramLayout" Target="../diagrams/layout17.xml"/><Relationship Id="rId10" Type="http://schemas.openxmlformats.org/officeDocument/2006/relationships/hyperlink" Target="https://github.com/JulienLeprince" TargetMode="External"/><Relationship Id="rId4" Type="http://schemas.openxmlformats.org/officeDocument/2006/relationships/diagramData" Target="../diagrams/data17.xml"/><Relationship Id="rId9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diagramData" Target="../diagrams/data18.xml"/><Relationship Id="rId7" Type="http://schemas.microsoft.com/office/2007/relationships/diagramDrawing" Target="../diagrams/drawing18.xm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8.xml"/><Relationship Id="rId5" Type="http://schemas.openxmlformats.org/officeDocument/2006/relationships/diagramQuickStyle" Target="../diagrams/quickStyle18.xml"/><Relationship Id="rId4" Type="http://schemas.openxmlformats.org/officeDocument/2006/relationships/diagramLayout" Target="../diagrams/layout18.xml"/><Relationship Id="rId9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emf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image" Target="../media/image14.emf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13.emf"/><Relationship Id="rId4" Type="http://schemas.openxmlformats.org/officeDocument/2006/relationships/diagramLayout" Target="../diagrams/layout1.xml"/><Relationship Id="rId9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emf"/><Relationship Id="rId13" Type="http://schemas.openxmlformats.org/officeDocument/2006/relationships/image" Target="../media/image20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3.emf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18.png"/><Relationship Id="rId5" Type="http://schemas.openxmlformats.org/officeDocument/2006/relationships/diagramQuickStyle" Target="../diagrams/quickStyle2.xml"/><Relationship Id="rId15" Type="http://schemas.openxmlformats.org/officeDocument/2006/relationships/image" Target="../media/image22.png"/><Relationship Id="rId10" Type="http://schemas.openxmlformats.org/officeDocument/2006/relationships/image" Target="../media/image17.emf"/><Relationship Id="rId4" Type="http://schemas.openxmlformats.org/officeDocument/2006/relationships/diagramLayout" Target="../diagrams/layout2.xml"/><Relationship Id="rId9" Type="http://schemas.openxmlformats.org/officeDocument/2006/relationships/image" Target="../media/image16.emf"/><Relationship Id="rId1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emf"/><Relationship Id="rId5" Type="http://schemas.openxmlformats.org/officeDocument/2006/relationships/image" Target="../media/image26.emf"/><Relationship Id="rId4" Type="http://schemas.openxmlformats.org/officeDocument/2006/relationships/image" Target="../media/image25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3" Type="http://schemas.openxmlformats.org/officeDocument/2006/relationships/image" Target="../media/image28.png"/><Relationship Id="rId7" Type="http://schemas.openxmlformats.org/officeDocument/2006/relationships/diagramLayout" Target="../diagrams/layout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microsoft.com/office/2007/relationships/diagramDrawing" Target="../diagrams/drawing3.xml"/><Relationship Id="rId4" Type="http://schemas.openxmlformats.org/officeDocument/2006/relationships/image" Target="../media/image29.jpeg"/><Relationship Id="rId9" Type="http://schemas.openxmlformats.org/officeDocument/2006/relationships/diagramColors" Target="../diagrams/colors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9.jpeg"/><Relationship Id="rId7" Type="http://schemas.openxmlformats.org/officeDocument/2006/relationships/diagramQuickStyle" Target="../diagrams/quickStyle4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4.xml"/><Relationship Id="rId11" Type="http://schemas.openxmlformats.org/officeDocument/2006/relationships/image" Target="../media/image32.png"/><Relationship Id="rId5" Type="http://schemas.openxmlformats.org/officeDocument/2006/relationships/diagramData" Target="../diagrams/data4.xml"/><Relationship Id="rId10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diagramDrawing" Target="../diagrams/drawing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9.jpeg"/><Relationship Id="rId7" Type="http://schemas.openxmlformats.org/officeDocument/2006/relationships/diagramQuickStyle" Target="../diagrams/quickStyle5.xml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5.xml"/><Relationship Id="rId11" Type="http://schemas.openxmlformats.org/officeDocument/2006/relationships/image" Target="../media/image33.png"/><Relationship Id="rId5" Type="http://schemas.openxmlformats.org/officeDocument/2006/relationships/diagramData" Target="../diagrams/data5.xml"/><Relationship Id="rId10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microsoft.com/office/2007/relationships/diagramDrawing" Target="../diagrams/drawing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el 2">
            <a:extLst>
              <a:ext uri="{FF2B5EF4-FFF2-40B4-BE49-F238E27FC236}">
                <a16:creationId xmlns:a16="http://schemas.microsoft.com/office/drawing/2014/main" id="{44D8AAB4-D8A3-413C-9E9A-1B6775AF80D7}"/>
              </a:ext>
            </a:extLst>
          </p:cNvPr>
          <p:cNvSpPr txBox="1">
            <a:spLocks/>
          </p:cNvSpPr>
          <p:nvPr/>
        </p:nvSpPr>
        <p:spPr>
          <a:xfrm>
            <a:off x="0" y="1605324"/>
            <a:ext cx="7992009" cy="1861084"/>
          </a:xfrm>
          <a:prstGeom prst="rect">
            <a:avLst/>
          </a:prstGeom>
          <a:noFill/>
        </p:spPr>
        <p:txBody>
          <a:bodyPr vert="horz" lIns="612000" tIns="306000" rIns="612000" bIns="45720" rtlCol="0" anchor="t">
            <a:normAutofit/>
          </a:bodyPr>
          <a:lstStyle>
            <a:lvl1pPr algn="l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sz="225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ea typeface="Cambria" panose="02040503050406030204" pitchFamily="18" charset="0"/>
              </a:rPr>
              <a:t>Forecasting hierarchies with coherency-learning</a:t>
            </a:r>
          </a:p>
          <a:p>
            <a:pPr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pPr>
              <a:lnSpc>
                <a:spcPct val="100000"/>
              </a:lnSpc>
            </a:pPr>
            <a:r>
              <a:rPr lang="en-US" sz="1500" dirty="0">
                <a:solidFill>
                  <a:schemeClr val="tx1"/>
                </a:solidFill>
                <a:latin typeface="+mj-lt"/>
              </a:rPr>
              <a:t>J</a:t>
            </a:r>
            <a:r>
              <a:rPr lang="en-US" sz="1500" dirty="0">
                <a:solidFill>
                  <a:schemeClr val="tx1"/>
                </a:solidFill>
              </a:rPr>
              <a:t>ulien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 Leprince, Jan </a:t>
            </a:r>
            <a:r>
              <a:rPr lang="en-US" sz="1500" dirty="0">
                <a:solidFill>
                  <a:schemeClr val="tx1"/>
                </a:solidFill>
              </a:rPr>
              <a:t>Kloppenborg M</a:t>
            </a:r>
            <a:r>
              <a:rPr lang="en-US" sz="1500" b="0" i="0" dirty="0">
                <a:solidFill>
                  <a:srgbClr val="2E2E2E"/>
                </a:solidFill>
                <a:effectLst/>
              </a:rPr>
              <a:t>ø</a:t>
            </a:r>
            <a:r>
              <a:rPr lang="en-US" sz="1500" dirty="0">
                <a:solidFill>
                  <a:schemeClr val="tx1"/>
                </a:solidFill>
              </a:rPr>
              <a:t>ller, Waqas Khan, Henrik </a:t>
            </a:r>
            <a:r>
              <a:rPr lang="en-US" sz="1500" dirty="0">
                <a:solidFill>
                  <a:schemeClr val="tx1"/>
                </a:solidFill>
                <a:latin typeface="+mj-lt"/>
              </a:rPr>
              <a:t>Madsen, Wim Zeiler</a:t>
            </a:r>
            <a:endParaRPr lang="en-US" sz="1500" dirty="0">
              <a:solidFill>
                <a:schemeClr val="tx1"/>
              </a:solidFill>
              <a:latin typeface="+mn-lt"/>
              <a:ea typeface="Cambria" panose="02040503050406030204" pitchFamily="18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14DA44C-BF31-401A-9D13-439501D0B4DC}"/>
              </a:ext>
            </a:extLst>
          </p:cNvPr>
          <p:cNvSpPr txBox="1"/>
          <p:nvPr/>
        </p:nvSpPr>
        <p:spPr>
          <a:xfrm>
            <a:off x="3299676" y="4718957"/>
            <a:ext cx="2544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</a:rPr>
              <a:t>Sep 7</a:t>
            </a:r>
            <a:r>
              <a:rPr lang="en-US" sz="1050" baseline="30000" dirty="0">
                <a:latin typeface="+mj-lt"/>
              </a:rPr>
              <a:t>th</a:t>
            </a:r>
            <a:r>
              <a:rPr lang="en-US" sz="1050" dirty="0">
                <a:latin typeface="+mj-lt"/>
              </a:rPr>
              <a:t> 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BDB726-F8F5-C046-7F81-20BBA6D88BE0}"/>
              </a:ext>
            </a:extLst>
          </p:cNvPr>
          <p:cNvSpPr txBox="1"/>
          <p:nvPr/>
        </p:nvSpPr>
        <p:spPr>
          <a:xfrm>
            <a:off x="7428284" y="4718957"/>
            <a:ext cx="151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+mj-lt"/>
              </a:rPr>
              <a:t>Building Services</a:t>
            </a:r>
          </a:p>
        </p:txBody>
      </p:sp>
      <p:pic>
        <p:nvPicPr>
          <p:cNvPr id="2" name="Afbeelding 3">
            <a:extLst>
              <a:ext uri="{FF2B5EF4-FFF2-40B4-BE49-F238E27FC236}">
                <a16:creationId xmlns:a16="http://schemas.microsoft.com/office/drawing/2014/main" id="{19ADABBE-EC82-2CB0-17AE-A570662AEB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207313" y="4483633"/>
            <a:ext cx="354753" cy="574449"/>
          </a:xfrm>
          <a:prstGeom prst="roundRect">
            <a:avLst>
              <a:gd name="adj" fmla="val 9753"/>
            </a:avLst>
          </a:prstGeom>
        </p:spPr>
      </p:pic>
      <p:pic>
        <p:nvPicPr>
          <p:cNvPr id="4" name="Image 3" descr="Une image contenant Graphique, conception, Police, graphisme&#10;&#10;Description générée automatiquement">
            <a:extLst>
              <a:ext uri="{FF2B5EF4-FFF2-40B4-BE49-F238E27FC236}">
                <a16:creationId xmlns:a16="http://schemas.microsoft.com/office/drawing/2014/main" id="{B653BE53-6C17-9549-59D2-E171EF70CC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" y="133168"/>
            <a:ext cx="512065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595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6AB0EBF5-7DF0-1964-56E3-DB6C3BF88FDD}"/>
              </a:ext>
            </a:extLst>
          </p:cNvPr>
          <p:cNvSpPr txBox="1"/>
          <p:nvPr/>
        </p:nvSpPr>
        <p:spPr>
          <a:xfrm>
            <a:off x="5236811" y="968016"/>
            <a:ext cx="31366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Designing hierarchical regressors</a:t>
            </a:r>
            <a:endParaRPr lang="en-US" sz="1600" b="1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Training setup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3E23EF65-1361-5532-6C1A-ACBDA5DC0C9A}"/>
              </a:ext>
            </a:extLst>
          </p:cNvPr>
          <p:cNvSpPr txBox="1"/>
          <p:nvPr/>
        </p:nvSpPr>
        <p:spPr>
          <a:xfrm>
            <a:off x="581223" y="968016"/>
            <a:ext cx="33259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Data partitioning &amp; transformation</a:t>
            </a:r>
            <a:endParaRPr lang="en-US" sz="1600" b="1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D14170E4-C986-5E3E-00CF-0A1331AD5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6038839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7" name="Image 6">
            <a:extLst>
              <a:ext uri="{FF2B5EF4-FFF2-40B4-BE49-F238E27FC236}">
                <a16:creationId xmlns:a16="http://schemas.microsoft.com/office/drawing/2014/main" id="{383217E5-3E66-4F51-EB8E-790286BB12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222" y="1571556"/>
            <a:ext cx="4238743" cy="2683121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AF780232-C37D-3174-830B-DE34D9B08E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88098" y="1538112"/>
            <a:ext cx="2434087" cy="1503407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DCB9034F-5433-38BB-310D-1ABEA69F1596}"/>
              </a:ext>
            </a:extLst>
          </p:cNvPr>
          <p:cNvSpPr txBox="1"/>
          <p:nvPr/>
        </p:nvSpPr>
        <p:spPr>
          <a:xfrm>
            <a:off x="5992341" y="3274533"/>
            <a:ext cx="1625599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dirty="0">
                <a:latin typeface="+mj-lt"/>
              </a:rPr>
              <a:t>Activation function </a:t>
            </a:r>
            <a:r>
              <a:rPr lang="en-US" sz="1300" i="1" dirty="0">
                <a:latin typeface="+mj-lt"/>
              </a:rPr>
              <a:t>sigmoid</a:t>
            </a:r>
          </a:p>
          <a:p>
            <a:pPr algn="ctr"/>
            <a:endParaRPr lang="en-US" sz="700" dirty="0">
              <a:latin typeface="+mj-lt"/>
            </a:endParaRPr>
          </a:p>
          <a:p>
            <a:pPr algn="ctr"/>
            <a:r>
              <a:rPr lang="en-US" sz="1300" dirty="0">
                <a:latin typeface="+mj-lt"/>
              </a:rPr>
              <a:t>Dropout ratio</a:t>
            </a:r>
            <a:br>
              <a:rPr lang="en-US" sz="1300" dirty="0">
                <a:latin typeface="+mj-lt"/>
              </a:rPr>
            </a:br>
            <a:r>
              <a:rPr lang="en-US" sz="1300" i="1" dirty="0">
                <a:latin typeface="+mj-lt"/>
              </a:rPr>
              <a:t>0.2</a:t>
            </a:r>
          </a:p>
        </p:txBody>
      </p:sp>
    </p:spTree>
    <p:extLst>
      <p:ext uri="{BB962C8B-B14F-4D97-AF65-F5344CB8AC3E}">
        <p14:creationId xmlns:p14="http://schemas.microsoft.com/office/powerpoint/2010/main" val="373951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4377152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CBA73E5D-09D7-4CED-C24A-1C1A96AADB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6400" y="472640"/>
            <a:ext cx="5755173" cy="4039158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8BAFF29-107F-D5A2-1DB1-AF41B9516C7F}"/>
              </a:ext>
            </a:extLst>
          </p:cNvPr>
          <p:cNvSpPr txBox="1"/>
          <p:nvPr/>
        </p:nvSpPr>
        <p:spPr>
          <a:xfrm>
            <a:off x="455324" y="2571750"/>
            <a:ext cx="16901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Spatial hierarchy</a:t>
            </a:r>
          </a:p>
          <a:p>
            <a:r>
              <a:rPr lang="en-US" sz="1400" dirty="0">
                <a:latin typeface="+mj-lt"/>
              </a:rPr>
              <a:t>Hour-ahead forecast</a:t>
            </a:r>
            <a:endParaRPr lang="en-US" sz="1200" dirty="0">
              <a:latin typeface="+mj-lt"/>
            </a:endParaRP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7FBF2C-A1FC-BA69-0EC5-A51A0176739E}"/>
              </a:ext>
            </a:extLst>
          </p:cNvPr>
          <p:cNvSpPr txBox="1"/>
          <p:nvPr/>
        </p:nvSpPr>
        <p:spPr>
          <a:xfrm>
            <a:off x="442427" y="1575229"/>
            <a:ext cx="1374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Eneco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41 residential households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7079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AEB660F2-AE3C-4E03-7A02-1E576DDEF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0196" y="234044"/>
            <a:ext cx="6282588" cy="4314292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6" name="ZoneTexte 5">
            <a:extLst>
              <a:ext uri="{FF2B5EF4-FFF2-40B4-BE49-F238E27FC236}">
                <a16:creationId xmlns:a16="http://schemas.microsoft.com/office/drawing/2014/main" id="{0DF10FE9-2A9A-2E39-6C3F-4067F1C0C6F0}"/>
              </a:ext>
            </a:extLst>
          </p:cNvPr>
          <p:cNvSpPr txBox="1"/>
          <p:nvPr/>
        </p:nvSpPr>
        <p:spPr>
          <a:xfrm>
            <a:off x="455323" y="2571750"/>
            <a:ext cx="17883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Temporal hierarchy</a:t>
            </a:r>
          </a:p>
          <a:p>
            <a:r>
              <a:rPr lang="en-US" sz="1400" dirty="0">
                <a:latin typeface="+mj-lt"/>
              </a:rPr>
              <a:t>Day-ahead forecast</a:t>
            </a:r>
            <a:endParaRPr lang="en-US" sz="1200" dirty="0"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582032F0-8FAA-A051-38C9-ED335D49D165}"/>
              </a:ext>
            </a:extLst>
          </p:cNvPr>
          <p:cNvSpPr txBox="1"/>
          <p:nvPr/>
        </p:nvSpPr>
        <p:spPr>
          <a:xfrm>
            <a:off x="442427" y="1575229"/>
            <a:ext cx="1374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Eneco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41 residential households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55721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03404847-B2B8-DF7F-6156-009E2BBADF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46" y="472640"/>
            <a:ext cx="5800038" cy="415311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E1BD2FB6-E243-4BAF-A80B-74838634E2E3}"/>
              </a:ext>
            </a:extLst>
          </p:cNvPr>
          <p:cNvSpPr txBox="1"/>
          <p:nvPr/>
        </p:nvSpPr>
        <p:spPr>
          <a:xfrm>
            <a:off x="455324" y="2571750"/>
            <a:ext cx="1822210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Spatiotemporal hierarchy</a:t>
            </a:r>
          </a:p>
          <a:p>
            <a:r>
              <a:rPr lang="en-US" sz="1400" dirty="0">
                <a:latin typeface="+mj-lt"/>
              </a:rPr>
              <a:t>Day-ahead forecast</a:t>
            </a:r>
            <a:endParaRPr lang="en-US" sz="1200" dirty="0"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6E6D8FB0-E5D5-BAF1-F439-2F8233ACFDEA}"/>
              </a:ext>
            </a:extLst>
          </p:cNvPr>
          <p:cNvSpPr txBox="1"/>
          <p:nvPr/>
        </p:nvSpPr>
        <p:spPr>
          <a:xfrm>
            <a:off x="442427" y="1575229"/>
            <a:ext cx="13747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Eneco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41 residential households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52084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8B44639-B500-7075-731F-798C37528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9282" y="308582"/>
            <a:ext cx="5302705" cy="43622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9" name="ZoneTexte 8">
            <a:extLst>
              <a:ext uri="{FF2B5EF4-FFF2-40B4-BE49-F238E27FC236}">
                <a16:creationId xmlns:a16="http://schemas.microsoft.com/office/drawing/2014/main" id="{A17FBF2C-A1FC-BA69-0EC5-A51A0176739E}"/>
              </a:ext>
            </a:extLst>
          </p:cNvPr>
          <p:cNvSpPr txBox="1"/>
          <p:nvPr/>
        </p:nvSpPr>
        <p:spPr>
          <a:xfrm>
            <a:off x="455324" y="1575229"/>
            <a:ext cx="16985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BDG2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133 electric-meters</a:t>
            </a:r>
            <a:endParaRPr lang="en-US" sz="1600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F339206-5DEC-33E2-1286-4DB74CA2934D}"/>
              </a:ext>
            </a:extLst>
          </p:cNvPr>
          <p:cNvSpPr txBox="1"/>
          <p:nvPr/>
        </p:nvSpPr>
        <p:spPr>
          <a:xfrm>
            <a:off x="455324" y="2571750"/>
            <a:ext cx="1690162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Spatial hierarchy</a:t>
            </a:r>
          </a:p>
          <a:p>
            <a:r>
              <a:rPr lang="en-US" sz="1400" dirty="0">
                <a:latin typeface="+mj-lt"/>
              </a:rPr>
              <a:t>Hour-ahead forecast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2200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D454996B-A261-6E1D-774A-F459130031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2746" y="521678"/>
            <a:ext cx="5778313" cy="416100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4" name="ZoneTexte 3">
            <a:extLst>
              <a:ext uri="{FF2B5EF4-FFF2-40B4-BE49-F238E27FC236}">
                <a16:creationId xmlns:a16="http://schemas.microsoft.com/office/drawing/2014/main" id="{A7A9CEDA-17CA-8028-F42F-28E582432890}"/>
              </a:ext>
            </a:extLst>
          </p:cNvPr>
          <p:cNvSpPr txBox="1"/>
          <p:nvPr/>
        </p:nvSpPr>
        <p:spPr>
          <a:xfrm>
            <a:off x="455324" y="1575229"/>
            <a:ext cx="16985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BDG2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133 electric-meters</a:t>
            </a:r>
            <a:endParaRPr lang="en-US" sz="1600" dirty="0">
              <a:latin typeface="+mj-lt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C7B305E5-667A-C3C6-3378-9502BA6E6BDB}"/>
              </a:ext>
            </a:extLst>
          </p:cNvPr>
          <p:cNvSpPr txBox="1"/>
          <p:nvPr/>
        </p:nvSpPr>
        <p:spPr>
          <a:xfrm>
            <a:off x="455323" y="2571750"/>
            <a:ext cx="1864543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Temporal hierarchy</a:t>
            </a:r>
          </a:p>
          <a:p>
            <a:r>
              <a:rPr lang="en-US" sz="1400" dirty="0">
                <a:latin typeface="+mj-lt"/>
              </a:rPr>
              <a:t>Day-ahead forecast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29250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2D519E02-1247-3EF2-5FD7-91F051EF30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732" y="472640"/>
            <a:ext cx="5894944" cy="4240778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11" name="ZoneTexte 10">
            <a:extLst>
              <a:ext uri="{FF2B5EF4-FFF2-40B4-BE49-F238E27FC236}">
                <a16:creationId xmlns:a16="http://schemas.microsoft.com/office/drawing/2014/main" id="{F8810835-839F-E2AD-6152-D2E2EF399FC7}"/>
              </a:ext>
            </a:extLst>
          </p:cNvPr>
          <p:cNvSpPr txBox="1"/>
          <p:nvPr/>
        </p:nvSpPr>
        <p:spPr>
          <a:xfrm>
            <a:off x="455324" y="1575229"/>
            <a:ext cx="169859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BDG2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133 electric-meters</a:t>
            </a:r>
            <a:endParaRPr lang="en-US" sz="1600" dirty="0">
              <a:latin typeface="+mj-lt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0A3AF17-77E6-965D-CDF9-22D904E94199}"/>
              </a:ext>
            </a:extLst>
          </p:cNvPr>
          <p:cNvSpPr txBox="1"/>
          <p:nvPr/>
        </p:nvSpPr>
        <p:spPr>
          <a:xfrm>
            <a:off x="455323" y="2571750"/>
            <a:ext cx="1698596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Spatiotemporal hierarchy</a:t>
            </a:r>
          </a:p>
          <a:p>
            <a:r>
              <a:rPr lang="en-US" sz="1400" dirty="0">
                <a:latin typeface="+mj-lt"/>
              </a:rPr>
              <a:t>Day-ahead forecast</a:t>
            </a:r>
            <a:endParaRPr lang="en-US" sz="1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45595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Findings &amp; method adjustments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ECA7C1A-57E9-7F66-9A73-967EBC4B683F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7" name="ZoneTexte 6">
            <a:extLst>
              <a:ext uri="{FF2B5EF4-FFF2-40B4-BE49-F238E27FC236}">
                <a16:creationId xmlns:a16="http://schemas.microsoft.com/office/drawing/2014/main" id="{48BAFF29-107F-D5A2-1DB1-AF41B9516C7F}"/>
              </a:ext>
            </a:extLst>
          </p:cNvPr>
          <p:cNvSpPr txBox="1"/>
          <p:nvPr/>
        </p:nvSpPr>
        <p:spPr>
          <a:xfrm>
            <a:off x="4834088" y="1261652"/>
            <a:ext cx="28263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Faulty coherency learning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ED510A3C-1FDF-DA08-EE1F-092806EC8CEA}"/>
              </a:ext>
            </a:extLst>
          </p:cNvPr>
          <p:cNvSpPr txBox="1"/>
          <p:nvPr/>
        </p:nvSpPr>
        <p:spPr>
          <a:xfrm>
            <a:off x="882044" y="1252340"/>
            <a:ext cx="220659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Arduous learning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F6A3660-BFFF-067B-D3F3-DC7E8AAD50F7}"/>
              </a:ext>
            </a:extLst>
          </p:cNvPr>
          <p:cNvSpPr txBox="1"/>
          <p:nvPr/>
        </p:nvSpPr>
        <p:spPr>
          <a:xfrm>
            <a:off x="882044" y="2765513"/>
            <a:ext cx="3415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+mj-lt"/>
              </a:rPr>
              <a:t>Induced coherency over accuracy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ED893E79-FCAF-AE65-83DE-A472E85C5E61}"/>
              </a:ext>
            </a:extLst>
          </p:cNvPr>
          <p:cNvSpPr txBox="1"/>
          <p:nvPr/>
        </p:nvSpPr>
        <p:spPr>
          <a:xfrm>
            <a:off x="882044" y="1596828"/>
            <a:ext cx="3415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Many weights to update with little data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21DE841-9C86-8FA8-F24A-D1D38CDC86AD}"/>
              </a:ext>
            </a:extLst>
          </p:cNvPr>
          <p:cNvSpPr txBox="1"/>
          <p:nvPr/>
        </p:nvSpPr>
        <p:spPr>
          <a:xfrm>
            <a:off x="882044" y="1942907"/>
            <a:ext cx="3415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Explore architectures with fewer weights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683CE3A-E11F-7B0B-175C-759BBCADFA9B}"/>
              </a:ext>
            </a:extLst>
          </p:cNvPr>
          <p:cNvSpPr txBox="1"/>
          <p:nvPr/>
        </p:nvSpPr>
        <p:spPr>
          <a:xfrm>
            <a:off x="882044" y="3092754"/>
            <a:ext cx="341563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Temporal hierarchy - periodicity falling on prediction horizon &amp; fewer data points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A01960F-E251-4D8F-73A8-06B3F59BC7AC}"/>
              </a:ext>
            </a:extLst>
          </p:cNvPr>
          <p:cNvSpPr txBox="1"/>
          <p:nvPr/>
        </p:nvSpPr>
        <p:spPr>
          <a:xfrm>
            <a:off x="4846322" y="1600206"/>
            <a:ext cx="340340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+mj-lt"/>
              </a:rPr>
              <a:t>Normalization tempers the coherency learning 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C47115A-5A53-A35E-7D24-6BAD53D13F5B}"/>
              </a:ext>
            </a:extLst>
          </p:cNvPr>
          <p:cNvSpPr txBox="1"/>
          <p:nvPr/>
        </p:nvSpPr>
        <p:spPr>
          <a:xfrm>
            <a:off x="4846322" y="2184981"/>
            <a:ext cx="34156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dirty="0">
                <a:latin typeface="+mj-lt"/>
              </a:rPr>
              <a:t>Explore methods robust to varying ranges of target values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6E77130-DB37-4AE9-51A3-31A4C3C1A6BB}"/>
              </a:ext>
            </a:extLst>
          </p:cNvPr>
          <p:cNvSpPr txBox="1"/>
          <p:nvPr/>
        </p:nvSpPr>
        <p:spPr>
          <a:xfrm>
            <a:off x="4846322" y="2732648"/>
            <a:ext cx="34156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1600" dirty="0">
                <a:latin typeface="+mj-lt"/>
                <a:sym typeface="Wingdings" panose="05000000000000000000" pitchFamily="2" charset="2"/>
              </a:rPr>
              <a:t>Batch normalization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75355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3" grpId="0"/>
      <p:bldP spid="6" grpId="0"/>
      <p:bldP spid="11" grpId="0"/>
      <p:bldP spid="12" grpId="0"/>
      <p:bldP spid="14" grpId="0"/>
      <p:bldP spid="15" grpId="0"/>
      <p:bldP spid="1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Method extension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A3F55514-ED3A-8CD5-073E-4E4BD5EB7D0E}"/>
              </a:ext>
            </a:extLst>
          </p:cNvPr>
          <p:cNvSpPr txBox="1"/>
          <p:nvPr/>
        </p:nvSpPr>
        <p:spPr>
          <a:xfrm>
            <a:off x="271315" y="1035956"/>
            <a:ext cx="1930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Tailored designs </a:t>
            </a:r>
            <a:r>
              <a:rPr lang="en-US" sz="1600" dirty="0">
                <a:latin typeface="+mj-lt"/>
              </a:rPr>
              <a:t>of neural networks for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efficient learning</a:t>
            </a:r>
            <a:endParaRPr lang="en-US" sz="1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6F1A0AE-B4BB-9E93-9075-4D851936E6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28961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2CEA59C3-F8BD-CC4E-0E2D-87F0E9CA0F8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61547" y="929166"/>
            <a:ext cx="2965340" cy="1783874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8B13F2AB-EAF1-63F7-7693-CC84AC115A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94866" y="929959"/>
            <a:ext cx="2973124" cy="1783874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8DA1E774-DE58-CC42-25E5-1F2D9A080B4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61547" y="2793027"/>
            <a:ext cx="2965340" cy="1783874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8A7BF3CF-8B1D-5FA3-D72A-61A29B95095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494866" y="2799190"/>
            <a:ext cx="2960670" cy="178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12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Method extension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ZoneTexte 11">
            <a:extLst>
              <a:ext uri="{FF2B5EF4-FFF2-40B4-BE49-F238E27FC236}">
                <a16:creationId xmlns:a16="http://schemas.microsoft.com/office/drawing/2014/main" id="{A3F55514-ED3A-8CD5-073E-4E4BD5EB7D0E}"/>
              </a:ext>
            </a:extLst>
          </p:cNvPr>
          <p:cNvSpPr txBox="1"/>
          <p:nvPr/>
        </p:nvSpPr>
        <p:spPr>
          <a:xfrm>
            <a:off x="271315" y="1035956"/>
            <a:ext cx="19304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+mj-lt"/>
              </a:rPr>
              <a:t>Tailored designs </a:t>
            </a:r>
            <a:r>
              <a:rPr lang="en-US" sz="1600" dirty="0">
                <a:latin typeface="+mj-lt"/>
              </a:rPr>
              <a:t>of neural networks for </a:t>
            </a:r>
            <a:br>
              <a:rPr lang="en-US" sz="1600" dirty="0">
                <a:latin typeface="+mj-lt"/>
              </a:rPr>
            </a:br>
            <a:r>
              <a:rPr lang="en-US" sz="1600" dirty="0">
                <a:latin typeface="+mj-lt"/>
              </a:rPr>
              <a:t>efficient learning</a:t>
            </a:r>
            <a:endParaRPr lang="en-US" sz="1600" dirty="0"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F6F1A0AE-B4BB-9E93-9075-4D851936E6C5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ADFD76EA-789E-030B-A827-C22460CEDCE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84669" y="612585"/>
            <a:ext cx="1627055" cy="18234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8D6371B-9573-9180-860E-EB0767B1B0B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3361" y="2617439"/>
            <a:ext cx="1602524" cy="182342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540C0C7F-204E-B653-F20D-70DE396F6C8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4669" y="2603811"/>
            <a:ext cx="1630640" cy="18234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676D4514-DF15-5B66-DFFE-8053CBD4A7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4549" y="308582"/>
            <a:ext cx="3441575" cy="4278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48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age 15" descr="Une image contenant plein air, ville, plusieurs&#10;&#10;Description générée automatiquement">
            <a:extLst>
              <a:ext uri="{FF2B5EF4-FFF2-40B4-BE49-F238E27FC236}">
                <a16:creationId xmlns:a16="http://schemas.microsoft.com/office/drawing/2014/main" id="{BA440940-AE98-1409-FD7B-001D445EFB2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928"/>
          <a:stretch/>
        </p:blipFill>
        <p:spPr>
          <a:xfrm>
            <a:off x="0" y="0"/>
            <a:ext cx="3847070" cy="51435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6E5CD60-EAD1-1533-4C4A-F5C6AA1E13A2}"/>
              </a:ext>
            </a:extLst>
          </p:cNvPr>
          <p:cNvSpPr/>
          <p:nvPr/>
        </p:nvSpPr>
        <p:spPr>
          <a:xfrm>
            <a:off x="5455835" y="2510078"/>
            <a:ext cx="1693334" cy="66527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A1591BED-D3DA-594B-B782-927C6AE7F8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113908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BD309104-5410-DAE5-146B-EE80A5607747}"/>
              </a:ext>
            </a:extLst>
          </p:cNvPr>
          <p:cNvSpPr txBox="1">
            <a:spLocks/>
          </p:cNvSpPr>
          <p:nvPr/>
        </p:nvSpPr>
        <p:spPr>
          <a:xfrm>
            <a:off x="4216399" y="308582"/>
            <a:ext cx="4494659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Building to grid energy flexibility</a:t>
            </a:r>
          </a:p>
        </p:txBody>
      </p:sp>
      <p:sp>
        <p:nvSpPr>
          <p:cNvPr id="44" name="Google Shape;27691;p62">
            <a:extLst>
              <a:ext uri="{FF2B5EF4-FFF2-40B4-BE49-F238E27FC236}">
                <a16:creationId xmlns:a16="http://schemas.microsoft.com/office/drawing/2014/main" id="{7F2BCBB1-5A9D-5EA7-DF8A-4A463CB9C227}"/>
              </a:ext>
            </a:extLst>
          </p:cNvPr>
          <p:cNvSpPr txBox="1">
            <a:spLocks/>
          </p:cNvSpPr>
          <p:nvPr/>
        </p:nvSpPr>
        <p:spPr>
          <a:xfrm>
            <a:off x="5182224" y="1721182"/>
            <a:ext cx="2644129" cy="3944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0"/>
              </a:spcBef>
              <a:buNone/>
            </a:pPr>
            <a:r>
              <a:rPr lang="en-US" sz="1500" dirty="0">
                <a:latin typeface="+mj-lt"/>
              </a:rPr>
              <a:t>Energy </a:t>
            </a:r>
            <a:r>
              <a:rPr lang="en-US" sz="1500" b="1" dirty="0">
                <a:latin typeface="+mj-lt"/>
              </a:rPr>
              <a:t>flexibility</a:t>
            </a:r>
            <a:r>
              <a:rPr lang="en-US" sz="1500" dirty="0">
                <a:latin typeface="+mj-lt"/>
              </a:rPr>
              <a:t> </a:t>
            </a:r>
            <a:r>
              <a:rPr lang="en-US" sz="1500" b="1" dirty="0">
                <a:latin typeface="+mj-lt"/>
              </a:rPr>
              <a:t>identification</a:t>
            </a:r>
            <a:endParaRPr lang="en-US" sz="1500" dirty="0">
              <a:latin typeface="+mj-lt"/>
            </a:endParaRPr>
          </a:p>
        </p:txBody>
      </p:sp>
      <p:sp>
        <p:nvSpPr>
          <p:cNvPr id="2" name="Google Shape;27691;p62">
            <a:extLst>
              <a:ext uri="{FF2B5EF4-FFF2-40B4-BE49-F238E27FC236}">
                <a16:creationId xmlns:a16="http://schemas.microsoft.com/office/drawing/2014/main" id="{268F863F-EC8D-71AD-3542-1B3CE5B714CD}"/>
              </a:ext>
            </a:extLst>
          </p:cNvPr>
          <p:cNvSpPr txBox="1">
            <a:spLocks/>
          </p:cNvSpPr>
          <p:nvPr/>
        </p:nvSpPr>
        <p:spPr>
          <a:xfrm>
            <a:off x="5182224" y="1326734"/>
            <a:ext cx="2644129" cy="39444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>
              <a:spcBef>
                <a:spcPts val="0"/>
              </a:spcBef>
              <a:buNone/>
            </a:pPr>
            <a:r>
              <a:rPr lang="en-US" sz="1500" dirty="0">
                <a:latin typeface="+mj-lt"/>
              </a:rPr>
              <a:t>Energy </a:t>
            </a:r>
            <a:r>
              <a:rPr lang="en-US" sz="1500" b="1" dirty="0">
                <a:latin typeface="+mj-lt"/>
              </a:rPr>
              <a:t>balancing</a:t>
            </a:r>
            <a:endParaRPr lang="en-US" sz="1500" dirty="0">
              <a:latin typeface="+mj-lt"/>
            </a:endParaRPr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6C62036-CE63-AF5D-8164-400EC94509F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713" y="1326734"/>
            <a:ext cx="734440" cy="734440"/>
          </a:xfrm>
          <a:prstGeom prst="rect">
            <a:avLst/>
          </a:prstGeom>
        </p:spPr>
      </p:pic>
      <p:pic>
        <p:nvPicPr>
          <p:cNvPr id="18" name="Image 17" descr="Une image contenant Graphique, graphisme, Police, conception&#10;&#10;Description générée automatiquement">
            <a:extLst>
              <a:ext uri="{FF2B5EF4-FFF2-40B4-BE49-F238E27FC236}">
                <a16:creationId xmlns:a16="http://schemas.microsoft.com/office/drawing/2014/main" id="{EFF2AC58-8C3A-91AF-7108-E78D1388FB4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564" y="2599249"/>
            <a:ext cx="1459875" cy="486934"/>
          </a:xfrm>
          <a:prstGeom prst="rect">
            <a:avLst/>
          </a:prstGeom>
        </p:spPr>
      </p:pic>
      <p:sp>
        <p:nvSpPr>
          <p:cNvPr id="20" name="ZoneTexte 19">
            <a:extLst>
              <a:ext uri="{FF2B5EF4-FFF2-40B4-BE49-F238E27FC236}">
                <a16:creationId xmlns:a16="http://schemas.microsoft.com/office/drawing/2014/main" id="{4D348252-24B1-21E0-6A61-777AF0EF2388}"/>
              </a:ext>
            </a:extLst>
          </p:cNvPr>
          <p:cNvSpPr txBox="1"/>
          <p:nvPr/>
        </p:nvSpPr>
        <p:spPr>
          <a:xfrm>
            <a:off x="0" y="4559136"/>
            <a:ext cx="149271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1"/>
                </a:solidFill>
                <a:latin typeface="Avenir Next Ultra Light" panose="020B0203020202020204" pitchFamily="34" charset="0"/>
              </a:rPr>
              <a:t>Credit: </a:t>
            </a:r>
            <a:r>
              <a:rPr lang="en-US" sz="800" u="sng" dirty="0">
                <a:solidFill>
                  <a:schemeClr val="bg1"/>
                </a:solidFill>
                <a:latin typeface="Avenir Next Ultra Light" panose="020B0203020202020204" pitchFamily="34" charset="0"/>
              </a:rPr>
              <a:t>https://siemens.com/</a:t>
            </a:r>
          </a:p>
        </p:txBody>
      </p:sp>
      <p:sp>
        <p:nvSpPr>
          <p:cNvPr id="23" name="Google Shape;27705;p62">
            <a:extLst>
              <a:ext uri="{FF2B5EF4-FFF2-40B4-BE49-F238E27FC236}">
                <a16:creationId xmlns:a16="http://schemas.microsoft.com/office/drawing/2014/main" id="{257F435A-87AF-6823-4250-A180EBA60BB7}"/>
              </a:ext>
            </a:extLst>
          </p:cNvPr>
          <p:cNvSpPr txBox="1">
            <a:spLocks/>
          </p:cNvSpPr>
          <p:nvPr/>
        </p:nvSpPr>
        <p:spPr>
          <a:xfrm>
            <a:off x="4438982" y="3678337"/>
            <a:ext cx="4070228" cy="60649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Need for information coherency between aggregation layers</a:t>
            </a:r>
            <a:endParaRPr lang="en-US" sz="1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70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44" grpId="0"/>
      <p:bldP spid="2" grpId="0"/>
      <p:bldP spid="2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0EC4E08-E4B8-0644-897C-434C007F7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862960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10" name="Image 9">
            <a:extLst>
              <a:ext uri="{FF2B5EF4-FFF2-40B4-BE49-F238E27FC236}">
                <a16:creationId xmlns:a16="http://schemas.microsoft.com/office/drawing/2014/main" id="{7532DD4C-25C1-F092-3D8A-0FFB7A82B8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870834"/>
            <a:ext cx="9144000" cy="3401831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8DE4820-5B82-8B9E-7F12-A88B349C6437}"/>
              </a:ext>
            </a:extLst>
          </p:cNvPr>
          <p:cNvSpPr txBox="1"/>
          <p:nvPr/>
        </p:nvSpPr>
        <p:spPr>
          <a:xfrm>
            <a:off x="6036733" y="316836"/>
            <a:ext cx="208072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latin typeface="+mj-lt"/>
              </a:rPr>
              <a:t>BDG2 dataset</a:t>
            </a:r>
            <a:br>
              <a:rPr lang="en-US" sz="1600" dirty="0">
                <a:latin typeface="+mj-lt"/>
              </a:rPr>
            </a:br>
            <a:r>
              <a:rPr lang="en-US" sz="1400" dirty="0">
                <a:latin typeface="+mj-lt"/>
              </a:rPr>
              <a:t>Spatial tree – hour ahead</a:t>
            </a:r>
            <a:endParaRPr lang="en-US" sz="1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2172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graphique, diagramme&#10;&#10;Description générée automatiquement">
            <a:extLst>
              <a:ext uri="{FF2B5EF4-FFF2-40B4-BE49-F238E27FC236}">
                <a16:creationId xmlns:a16="http://schemas.microsoft.com/office/drawing/2014/main" id="{9D553999-6428-15B5-38A3-8D8BC567F10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1" b="16036"/>
          <a:stretch/>
        </p:blipFill>
        <p:spPr>
          <a:xfrm>
            <a:off x="1858619" y="118192"/>
            <a:ext cx="5500353" cy="1498219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Is coherency learning worth it?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49" name="Google Shape;39253;p132">
            <a:extLst>
              <a:ext uri="{FF2B5EF4-FFF2-40B4-BE49-F238E27FC236}">
                <a16:creationId xmlns:a16="http://schemas.microsoft.com/office/drawing/2014/main" id="{570CE367-FF0C-205F-060D-BF35FBD1DB65}"/>
              </a:ext>
            </a:extLst>
          </p:cNvPr>
          <p:cNvSpPr/>
          <p:nvPr/>
        </p:nvSpPr>
        <p:spPr>
          <a:xfrm>
            <a:off x="4473400" y="1321561"/>
            <a:ext cx="258031" cy="268046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27701;p62">
            <a:extLst>
              <a:ext uri="{FF2B5EF4-FFF2-40B4-BE49-F238E27FC236}">
                <a16:creationId xmlns:a16="http://schemas.microsoft.com/office/drawing/2014/main" id="{F99303A0-8C89-DE91-FF6B-06343A824D21}"/>
              </a:ext>
            </a:extLst>
          </p:cNvPr>
          <p:cNvSpPr txBox="1">
            <a:spLocks/>
          </p:cNvSpPr>
          <p:nvPr/>
        </p:nvSpPr>
        <p:spPr>
          <a:xfrm>
            <a:off x="4797556" y="1203812"/>
            <a:ext cx="2628900" cy="457200"/>
          </a:xfrm>
          <a:prstGeom prst="rect">
            <a:avLst/>
          </a:prstGeom>
        </p:spPr>
        <p:txBody>
          <a:bodyPr spcFirstLastPara="1" vert="horz" wrap="square" lIns="91425" tIns="64000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Future work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51" name="Google Shape;27705;p62">
            <a:extLst>
              <a:ext uri="{FF2B5EF4-FFF2-40B4-BE49-F238E27FC236}">
                <a16:creationId xmlns:a16="http://schemas.microsoft.com/office/drawing/2014/main" id="{9D40C1EF-DB13-D0AC-F0BB-60E8FD9DC6CB}"/>
              </a:ext>
            </a:extLst>
          </p:cNvPr>
          <p:cNvSpPr txBox="1">
            <a:spLocks/>
          </p:cNvSpPr>
          <p:nvPr/>
        </p:nvSpPr>
        <p:spPr>
          <a:xfrm>
            <a:off x="4682287" y="1662680"/>
            <a:ext cx="3526473" cy="35287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4340" indent="-342900" algn="just">
              <a:spcBef>
                <a:spcPts val="0"/>
              </a:spcBef>
              <a:buFont typeface="Arial" panose="020B0604020202020204" pitchFamily="34" charset="0"/>
              <a:buAutoNum type="arabicPeriod"/>
            </a:pP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Other machine learning methods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CE35BA4-4898-194C-EAF1-6AEEA63940D6}"/>
              </a:ext>
            </a:extLst>
          </p:cNvPr>
          <p:cNvSpPr txBox="1"/>
          <p:nvPr/>
        </p:nvSpPr>
        <p:spPr>
          <a:xfrm>
            <a:off x="0" y="4559136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Credit: </a:t>
            </a:r>
            <a:r>
              <a:rPr lang="en-US" sz="800" u="sng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https://freepik.com/</a:t>
            </a:r>
          </a:p>
        </p:txBody>
      </p:sp>
      <p:pic>
        <p:nvPicPr>
          <p:cNvPr id="6" name="Picture 4" descr="GitHub – Logos Download">
            <a:extLst>
              <a:ext uri="{FF2B5EF4-FFF2-40B4-BE49-F238E27FC236}">
                <a16:creationId xmlns:a16="http://schemas.microsoft.com/office/drawing/2014/main" id="{9F04C421-6DF7-4C1C-D146-68F98E264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40" y="3622021"/>
            <a:ext cx="268046" cy="268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8478AB47-EDCB-1A46-126C-3FDDDC164651}"/>
              </a:ext>
            </a:extLst>
          </p:cNvPr>
          <p:cNvSpPr txBox="1"/>
          <p:nvPr/>
        </p:nvSpPr>
        <p:spPr>
          <a:xfrm>
            <a:off x="1103060" y="3890067"/>
            <a:ext cx="2645014" cy="3101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  <a:hlinkClick r:id="rId10"/>
              </a:rPr>
              <a:t>https://github.com/JulienLeprince</a:t>
            </a:r>
            <a:endParaRPr lang="en-US" sz="1400" dirty="0">
              <a:latin typeface="+mj-lt"/>
            </a:endParaRPr>
          </a:p>
        </p:txBody>
      </p:sp>
      <p:sp>
        <p:nvSpPr>
          <p:cNvPr id="10" name="Google Shape;27701;p62">
            <a:extLst>
              <a:ext uri="{FF2B5EF4-FFF2-40B4-BE49-F238E27FC236}">
                <a16:creationId xmlns:a16="http://schemas.microsoft.com/office/drawing/2014/main" id="{BF169980-5474-F999-D4EE-B4F4489306E7}"/>
              </a:ext>
            </a:extLst>
          </p:cNvPr>
          <p:cNvSpPr txBox="1">
            <a:spLocks/>
          </p:cNvSpPr>
          <p:nvPr/>
        </p:nvSpPr>
        <p:spPr>
          <a:xfrm>
            <a:off x="1103060" y="3521475"/>
            <a:ext cx="2645013" cy="457200"/>
          </a:xfrm>
          <a:prstGeom prst="rect">
            <a:avLst/>
          </a:prstGeom>
        </p:spPr>
        <p:txBody>
          <a:bodyPr spcFirstLastPara="1" vert="horz" wrap="square" lIns="91425" tIns="64000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Open-source research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7B1F7D3B-B831-CE00-897B-BF64C5F15A04}"/>
              </a:ext>
            </a:extLst>
          </p:cNvPr>
          <p:cNvSpPr txBox="1"/>
          <p:nvPr/>
        </p:nvSpPr>
        <p:spPr>
          <a:xfrm>
            <a:off x="1103062" y="1603991"/>
            <a:ext cx="26289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+"/>
            </a:pPr>
            <a:r>
              <a:rPr lang="en-US" sz="1600" dirty="0">
                <a:latin typeface="+mj-lt"/>
              </a:rPr>
              <a:t>Improved forecast performances with </a:t>
            </a:r>
            <a:r>
              <a:rPr lang="en-US" sz="1600" b="1" dirty="0">
                <a:latin typeface="+mj-lt"/>
              </a:rPr>
              <a:t>simpler</a:t>
            </a:r>
            <a:r>
              <a:rPr lang="en-US" sz="1600" dirty="0">
                <a:latin typeface="+mj-lt"/>
              </a:rPr>
              <a:t> models</a:t>
            </a:r>
          </a:p>
        </p:txBody>
      </p:sp>
      <p:sp>
        <p:nvSpPr>
          <p:cNvPr id="13" name="Google Shape;38067;p129">
            <a:extLst>
              <a:ext uri="{FF2B5EF4-FFF2-40B4-BE49-F238E27FC236}">
                <a16:creationId xmlns:a16="http://schemas.microsoft.com/office/drawing/2014/main" id="{E0DAFA82-A7B6-5444-A375-6E32AB7C7818}"/>
              </a:ext>
            </a:extLst>
          </p:cNvPr>
          <p:cNvSpPr/>
          <p:nvPr/>
        </p:nvSpPr>
        <p:spPr>
          <a:xfrm>
            <a:off x="625808" y="1294956"/>
            <a:ext cx="283986" cy="284927"/>
          </a:xfrm>
          <a:custGeom>
            <a:avLst/>
            <a:gdLst/>
            <a:ahLst/>
            <a:cxnLst/>
            <a:rect l="l" t="t" r="r" b="b"/>
            <a:pathLst>
              <a:path w="12666" h="12708" extrusionOk="0">
                <a:moveTo>
                  <a:pt x="6347" y="841"/>
                </a:moveTo>
                <a:cubicBezTo>
                  <a:pt x="6876" y="841"/>
                  <a:pt x="7350" y="1172"/>
                  <a:pt x="7530" y="1712"/>
                </a:cubicBezTo>
                <a:cubicBezTo>
                  <a:pt x="7719" y="2405"/>
                  <a:pt x="7372" y="3067"/>
                  <a:pt x="6679" y="3256"/>
                </a:cubicBezTo>
                <a:cubicBezTo>
                  <a:pt x="6569" y="3289"/>
                  <a:pt x="6457" y="3305"/>
                  <a:pt x="6345" y="3305"/>
                </a:cubicBezTo>
                <a:cubicBezTo>
                  <a:pt x="5822" y="3305"/>
                  <a:pt x="5323" y="2956"/>
                  <a:pt x="5167" y="2437"/>
                </a:cubicBezTo>
                <a:cubicBezTo>
                  <a:pt x="4947" y="1775"/>
                  <a:pt x="5325" y="1082"/>
                  <a:pt x="5986" y="893"/>
                </a:cubicBezTo>
                <a:cubicBezTo>
                  <a:pt x="6108" y="858"/>
                  <a:pt x="6229" y="841"/>
                  <a:pt x="6347" y="841"/>
                </a:cubicBezTo>
                <a:close/>
                <a:moveTo>
                  <a:pt x="6353" y="5919"/>
                </a:moveTo>
                <a:cubicBezTo>
                  <a:pt x="7021" y="5919"/>
                  <a:pt x="7624" y="6459"/>
                  <a:pt x="7624" y="7162"/>
                </a:cubicBezTo>
                <a:cubicBezTo>
                  <a:pt x="7593" y="7698"/>
                  <a:pt x="7215" y="8170"/>
                  <a:pt x="6742" y="8328"/>
                </a:cubicBezTo>
                <a:cubicBezTo>
                  <a:pt x="6608" y="8371"/>
                  <a:pt x="6474" y="8391"/>
                  <a:pt x="6345" y="8391"/>
                </a:cubicBezTo>
                <a:cubicBezTo>
                  <a:pt x="5810" y="8391"/>
                  <a:pt x="5351" y="8042"/>
                  <a:pt x="5199" y="7509"/>
                </a:cubicBezTo>
                <a:cubicBezTo>
                  <a:pt x="5010" y="6847"/>
                  <a:pt x="5356" y="6186"/>
                  <a:pt x="6018" y="5965"/>
                </a:cubicBezTo>
                <a:cubicBezTo>
                  <a:pt x="6130" y="5934"/>
                  <a:pt x="6242" y="5919"/>
                  <a:pt x="6353" y="5919"/>
                </a:cubicBezTo>
                <a:close/>
                <a:moveTo>
                  <a:pt x="2079" y="9351"/>
                </a:moveTo>
                <a:cubicBezTo>
                  <a:pt x="2744" y="9351"/>
                  <a:pt x="3340" y="9871"/>
                  <a:pt x="3340" y="10596"/>
                </a:cubicBezTo>
                <a:cubicBezTo>
                  <a:pt x="3308" y="11163"/>
                  <a:pt x="2962" y="11604"/>
                  <a:pt x="2426" y="11762"/>
                </a:cubicBezTo>
                <a:cubicBezTo>
                  <a:pt x="2305" y="11797"/>
                  <a:pt x="2183" y="11813"/>
                  <a:pt x="2065" y="11813"/>
                </a:cubicBezTo>
                <a:cubicBezTo>
                  <a:pt x="1538" y="11813"/>
                  <a:pt x="1068" y="11483"/>
                  <a:pt x="914" y="10943"/>
                </a:cubicBezTo>
                <a:cubicBezTo>
                  <a:pt x="693" y="10281"/>
                  <a:pt x="1071" y="9588"/>
                  <a:pt x="1733" y="9399"/>
                </a:cubicBezTo>
                <a:cubicBezTo>
                  <a:pt x="1849" y="9367"/>
                  <a:pt x="1965" y="9351"/>
                  <a:pt x="2079" y="9351"/>
                </a:cubicBezTo>
                <a:close/>
                <a:moveTo>
                  <a:pt x="10617" y="9351"/>
                </a:moveTo>
                <a:cubicBezTo>
                  <a:pt x="11281" y="9351"/>
                  <a:pt x="11878" y="9871"/>
                  <a:pt x="11878" y="10596"/>
                </a:cubicBezTo>
                <a:cubicBezTo>
                  <a:pt x="11846" y="11163"/>
                  <a:pt x="11500" y="11604"/>
                  <a:pt x="10995" y="11762"/>
                </a:cubicBezTo>
                <a:cubicBezTo>
                  <a:pt x="10868" y="11797"/>
                  <a:pt x="10742" y="11813"/>
                  <a:pt x="10620" y="11813"/>
                </a:cubicBezTo>
                <a:cubicBezTo>
                  <a:pt x="10076" y="11813"/>
                  <a:pt x="9606" y="11483"/>
                  <a:pt x="9452" y="10943"/>
                </a:cubicBezTo>
                <a:cubicBezTo>
                  <a:pt x="9263" y="10281"/>
                  <a:pt x="9609" y="9588"/>
                  <a:pt x="10271" y="9399"/>
                </a:cubicBezTo>
                <a:cubicBezTo>
                  <a:pt x="10387" y="9367"/>
                  <a:pt x="10503" y="9351"/>
                  <a:pt x="10617" y="9351"/>
                </a:cubicBezTo>
                <a:close/>
                <a:moveTo>
                  <a:pt x="6344" y="0"/>
                </a:moveTo>
                <a:cubicBezTo>
                  <a:pt x="5677" y="0"/>
                  <a:pt x="5021" y="308"/>
                  <a:pt x="4631" y="893"/>
                </a:cubicBezTo>
                <a:cubicBezTo>
                  <a:pt x="3812" y="2122"/>
                  <a:pt x="4474" y="3760"/>
                  <a:pt x="5955" y="4075"/>
                </a:cubicBezTo>
                <a:lnTo>
                  <a:pt x="5955" y="5146"/>
                </a:lnTo>
                <a:cubicBezTo>
                  <a:pt x="4600" y="5430"/>
                  <a:pt x="3907" y="6910"/>
                  <a:pt x="4537" y="8107"/>
                </a:cubicBezTo>
                <a:lnTo>
                  <a:pt x="3434" y="9021"/>
                </a:lnTo>
                <a:cubicBezTo>
                  <a:pt x="3025" y="8706"/>
                  <a:pt x="2584" y="8548"/>
                  <a:pt x="2080" y="8548"/>
                </a:cubicBezTo>
                <a:cubicBezTo>
                  <a:pt x="945" y="8548"/>
                  <a:pt x="0" y="9494"/>
                  <a:pt x="0" y="10628"/>
                </a:cubicBezTo>
                <a:cubicBezTo>
                  <a:pt x="0" y="11762"/>
                  <a:pt x="945" y="12707"/>
                  <a:pt x="2080" y="12707"/>
                </a:cubicBezTo>
                <a:cubicBezTo>
                  <a:pt x="3214" y="12707"/>
                  <a:pt x="4159" y="11793"/>
                  <a:pt x="4159" y="10628"/>
                </a:cubicBezTo>
                <a:cubicBezTo>
                  <a:pt x="4159" y="10281"/>
                  <a:pt x="4096" y="9966"/>
                  <a:pt x="3938" y="9683"/>
                </a:cubicBezTo>
                <a:lnTo>
                  <a:pt x="5041" y="8769"/>
                </a:lnTo>
                <a:cubicBezTo>
                  <a:pt x="5435" y="9084"/>
                  <a:pt x="5907" y="9242"/>
                  <a:pt x="6376" y="9242"/>
                </a:cubicBezTo>
                <a:cubicBezTo>
                  <a:pt x="6845" y="9242"/>
                  <a:pt x="7309" y="9084"/>
                  <a:pt x="7687" y="8769"/>
                </a:cubicBezTo>
                <a:lnTo>
                  <a:pt x="8790" y="9683"/>
                </a:lnTo>
                <a:cubicBezTo>
                  <a:pt x="8318" y="10596"/>
                  <a:pt x="8570" y="11730"/>
                  <a:pt x="9452" y="12361"/>
                </a:cubicBezTo>
                <a:cubicBezTo>
                  <a:pt x="9803" y="12595"/>
                  <a:pt x="10203" y="12707"/>
                  <a:pt x="10598" y="12707"/>
                </a:cubicBezTo>
                <a:cubicBezTo>
                  <a:pt x="11266" y="12707"/>
                  <a:pt x="11923" y="12387"/>
                  <a:pt x="12319" y="11793"/>
                </a:cubicBezTo>
                <a:cubicBezTo>
                  <a:pt x="12571" y="11478"/>
                  <a:pt x="12665" y="11069"/>
                  <a:pt x="12665" y="10659"/>
                </a:cubicBezTo>
                <a:cubicBezTo>
                  <a:pt x="12665" y="9431"/>
                  <a:pt x="11783" y="8548"/>
                  <a:pt x="10617" y="8548"/>
                </a:cubicBezTo>
                <a:cubicBezTo>
                  <a:pt x="10113" y="8548"/>
                  <a:pt x="9672" y="8706"/>
                  <a:pt x="9294" y="9021"/>
                </a:cubicBezTo>
                <a:lnTo>
                  <a:pt x="8192" y="8107"/>
                </a:lnTo>
                <a:cubicBezTo>
                  <a:pt x="8822" y="6879"/>
                  <a:pt x="8097" y="5398"/>
                  <a:pt x="6774" y="5146"/>
                </a:cubicBezTo>
                <a:lnTo>
                  <a:pt x="6774" y="4075"/>
                </a:lnTo>
                <a:cubicBezTo>
                  <a:pt x="7530" y="3917"/>
                  <a:pt x="8097" y="3382"/>
                  <a:pt x="8349" y="2657"/>
                </a:cubicBezTo>
                <a:cubicBezTo>
                  <a:pt x="8633" y="1806"/>
                  <a:pt x="8318" y="861"/>
                  <a:pt x="7530" y="357"/>
                </a:cubicBezTo>
                <a:cubicBezTo>
                  <a:pt x="7170" y="117"/>
                  <a:pt x="6755" y="0"/>
                  <a:pt x="63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39EB091-081A-2CBE-8169-EFAAF17704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396972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accent5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11" name="Google Shape;27701;p62">
            <a:extLst>
              <a:ext uri="{FF2B5EF4-FFF2-40B4-BE49-F238E27FC236}">
                <a16:creationId xmlns:a16="http://schemas.microsoft.com/office/drawing/2014/main" id="{6B9174AA-BA8B-B39C-C654-947514DF4F1C}"/>
              </a:ext>
            </a:extLst>
          </p:cNvPr>
          <p:cNvSpPr txBox="1">
            <a:spLocks/>
          </p:cNvSpPr>
          <p:nvPr/>
        </p:nvSpPr>
        <p:spPr>
          <a:xfrm>
            <a:off x="1103061" y="1205480"/>
            <a:ext cx="2628900" cy="457200"/>
          </a:xfrm>
          <a:prstGeom prst="rect">
            <a:avLst/>
          </a:prstGeom>
        </p:spPr>
        <p:txBody>
          <a:bodyPr spcFirstLastPara="1" vert="horz" wrap="square" lIns="91425" tIns="64000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16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Value from connecting scales?</a:t>
            </a:r>
            <a:endParaRPr lang="en-US" sz="14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8DE2C759-051D-B272-068D-DD987DA8EC78}"/>
              </a:ext>
            </a:extLst>
          </p:cNvPr>
          <p:cNvSpPr txBox="1"/>
          <p:nvPr/>
        </p:nvSpPr>
        <p:spPr>
          <a:xfrm>
            <a:off x="1103060" y="2434988"/>
            <a:ext cx="258828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alibri Light" panose="020F0302020204030204" pitchFamily="34" charset="0"/>
              <a:buChar char="-"/>
            </a:pPr>
            <a:r>
              <a:rPr lang="en-US" sz="1600" dirty="0">
                <a:latin typeface="+mj-lt"/>
              </a:rPr>
              <a:t>Requires centralized data</a:t>
            </a:r>
          </a:p>
          <a:p>
            <a:pPr marL="285750" indent="-285750">
              <a:buFont typeface="Calibri Light" panose="020F0302020204030204" pitchFamily="34" charset="0"/>
              <a:buChar char="-"/>
            </a:pPr>
            <a:r>
              <a:rPr lang="en-US" sz="1600" dirty="0">
                <a:latin typeface="+mj-lt"/>
              </a:rPr>
              <a:t>Complexity/value trade-off still too little</a:t>
            </a:r>
          </a:p>
        </p:txBody>
      </p:sp>
      <p:sp>
        <p:nvSpPr>
          <p:cNvPr id="7" name="Google Shape;27705;p62">
            <a:extLst>
              <a:ext uri="{FF2B5EF4-FFF2-40B4-BE49-F238E27FC236}">
                <a16:creationId xmlns:a16="http://schemas.microsoft.com/office/drawing/2014/main" id="{04EE232D-BEBC-EDF7-AF59-E8243A8F2B2E}"/>
              </a:ext>
            </a:extLst>
          </p:cNvPr>
          <p:cNvSpPr txBox="1">
            <a:spLocks/>
          </p:cNvSpPr>
          <p:nvPr/>
        </p:nvSpPr>
        <p:spPr>
          <a:xfrm>
            <a:off x="4682286" y="2021796"/>
            <a:ext cx="3526473" cy="770831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4340" indent="-342900" algn="just">
              <a:spcBef>
                <a:spcPts val="0"/>
              </a:spcBef>
              <a:buFont typeface="+mj-lt"/>
              <a:buAutoNum type="arabicPeriod" startAt="2"/>
            </a:pP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Varying hierarchical structures</a:t>
            </a:r>
          </a:p>
          <a:p>
            <a:pPr marL="777240" lvl="1" indent="-342900" algn="just"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Cluster homogeneity</a:t>
            </a:r>
          </a:p>
          <a:p>
            <a:pPr marL="777240" lvl="1" indent="-342900" algn="just"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Tree depth, width etc.</a:t>
            </a:r>
          </a:p>
        </p:txBody>
      </p:sp>
      <p:sp>
        <p:nvSpPr>
          <p:cNvPr id="15" name="Google Shape;27705;p62">
            <a:extLst>
              <a:ext uri="{FF2B5EF4-FFF2-40B4-BE49-F238E27FC236}">
                <a16:creationId xmlns:a16="http://schemas.microsoft.com/office/drawing/2014/main" id="{6BBD988D-089A-5628-4F6D-C03DE3CD24AF}"/>
              </a:ext>
            </a:extLst>
          </p:cNvPr>
          <p:cNvSpPr txBox="1">
            <a:spLocks/>
          </p:cNvSpPr>
          <p:nvPr/>
        </p:nvSpPr>
        <p:spPr>
          <a:xfrm>
            <a:off x="4731431" y="2757187"/>
            <a:ext cx="3526473" cy="554175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4340" indent="-342900" algn="just">
              <a:spcBef>
                <a:spcPts val="0"/>
              </a:spcBef>
              <a:buFont typeface="+mj-lt"/>
              <a:buAutoNum type="arabicPeriod" startAt="3"/>
            </a:pP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Linking prediction performances to hierarchical time-series characteristics</a:t>
            </a:r>
          </a:p>
        </p:txBody>
      </p:sp>
      <p:sp>
        <p:nvSpPr>
          <p:cNvPr id="16" name="Google Shape;27705;p62">
            <a:extLst>
              <a:ext uri="{FF2B5EF4-FFF2-40B4-BE49-F238E27FC236}">
                <a16:creationId xmlns:a16="http://schemas.microsoft.com/office/drawing/2014/main" id="{3717CABE-B138-0A99-4235-FFB04FCC78D8}"/>
              </a:ext>
            </a:extLst>
          </p:cNvPr>
          <p:cNvSpPr txBox="1">
            <a:spLocks/>
          </p:cNvSpPr>
          <p:nvPr/>
        </p:nvSpPr>
        <p:spPr>
          <a:xfrm>
            <a:off x="4731431" y="3313661"/>
            <a:ext cx="3526473" cy="770832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4340" indent="-342900" algn="just">
              <a:spcBef>
                <a:spcPts val="0"/>
              </a:spcBef>
              <a:buFont typeface="+mj-lt"/>
              <a:buAutoNum type="arabicPeriod" startAt="4"/>
            </a:pP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Scalability</a:t>
            </a:r>
          </a:p>
          <a:p>
            <a:pPr marL="777240" lvl="1" indent="-342900" algn="just"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Distributed approaches?</a:t>
            </a:r>
          </a:p>
          <a:p>
            <a:pPr marL="777240" lvl="1" indent="-342900" algn="just">
              <a:spcBef>
                <a:spcPts val="0"/>
              </a:spcBef>
              <a:buFont typeface="+mj-lt"/>
              <a:buAutoNum type="alphaLcPeriod"/>
            </a:pPr>
            <a:r>
              <a:rPr lang="en-US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Piecewise reconciliation</a:t>
            </a:r>
          </a:p>
          <a:p>
            <a:pPr marL="434340" indent="-342900" algn="just">
              <a:spcBef>
                <a:spcPts val="0"/>
              </a:spcBef>
              <a:buFont typeface="+mj-lt"/>
              <a:buAutoNum type="arabicPeriod" startAt="4"/>
            </a:pPr>
            <a:endParaRPr lang="en-US" sz="15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35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/>
      <p:bldP spid="51" grpId="0"/>
      <p:bldP spid="9" grpId="0"/>
      <p:bldP spid="10" grpId="0"/>
      <p:bldP spid="12" grpId="0"/>
      <p:bldP spid="13" grpId="0" animBg="1"/>
      <p:bldP spid="11" grpId="0"/>
      <p:bldP spid="14" grpId="0"/>
      <p:bldP spid="7" grpId="0"/>
      <p:bldP spid="15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Afbeelding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000">
            <a:off x="207313" y="4483633"/>
            <a:ext cx="354753" cy="574449"/>
          </a:xfrm>
          <a:prstGeom prst="roundRect">
            <a:avLst>
              <a:gd name="adj" fmla="val 9753"/>
            </a:avLst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F14DA44C-BF31-401A-9D13-439501D0B4DC}"/>
              </a:ext>
            </a:extLst>
          </p:cNvPr>
          <p:cNvSpPr txBox="1"/>
          <p:nvPr/>
        </p:nvSpPr>
        <p:spPr>
          <a:xfrm>
            <a:off x="3299676" y="4718957"/>
            <a:ext cx="254464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latin typeface="+mj-lt"/>
              </a:rPr>
              <a:t>Julien Leprince | Sep 7</a:t>
            </a:r>
            <a:r>
              <a:rPr lang="en-US" sz="1050" baseline="30000" dirty="0">
                <a:latin typeface="+mj-lt"/>
              </a:rPr>
              <a:t>th</a:t>
            </a:r>
            <a:r>
              <a:rPr lang="en-US" sz="1050" dirty="0">
                <a:latin typeface="+mj-lt"/>
              </a:rPr>
              <a:t> 2023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6BDB726-F8F5-C046-7F81-20BBA6D88BE0}"/>
              </a:ext>
            </a:extLst>
          </p:cNvPr>
          <p:cNvSpPr txBox="1"/>
          <p:nvPr/>
        </p:nvSpPr>
        <p:spPr>
          <a:xfrm>
            <a:off x="7428284" y="4718957"/>
            <a:ext cx="15133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+mj-lt"/>
              </a:rPr>
              <a:t>Building Services</a:t>
            </a:r>
          </a:p>
        </p:txBody>
      </p:sp>
      <p:sp>
        <p:nvSpPr>
          <p:cNvPr id="2" name="Titel 2">
            <a:extLst>
              <a:ext uri="{FF2B5EF4-FFF2-40B4-BE49-F238E27FC236}">
                <a16:creationId xmlns:a16="http://schemas.microsoft.com/office/drawing/2014/main" id="{2AEDC604-21D1-FD6C-0BFD-84E79655D236}"/>
              </a:ext>
            </a:extLst>
          </p:cNvPr>
          <p:cNvSpPr txBox="1">
            <a:spLocks/>
          </p:cNvSpPr>
          <p:nvPr/>
        </p:nvSpPr>
        <p:spPr>
          <a:xfrm>
            <a:off x="0" y="1605324"/>
            <a:ext cx="9144000" cy="2043040"/>
          </a:xfrm>
          <a:prstGeom prst="rect">
            <a:avLst/>
          </a:prstGeom>
          <a:noFill/>
        </p:spPr>
        <p:txBody>
          <a:bodyPr vert="horz" lIns="612000" tIns="306000" rIns="612000" bIns="45720" rtlCol="0" anchor="t">
            <a:normAutofit/>
          </a:bodyPr>
          <a:lstStyle>
            <a:lvl1pPr algn="l" defTabSz="685800" rtl="0" eaLnBrk="1" latinLnBrk="0" hangingPunct="1">
              <a:lnSpc>
                <a:spcPts val="2250"/>
              </a:lnSpc>
              <a:spcBef>
                <a:spcPct val="0"/>
              </a:spcBef>
              <a:buNone/>
              <a:defRPr sz="225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spcBef>
                <a:spcPts val="0"/>
              </a:spcBef>
            </a:pPr>
            <a:r>
              <a:rPr lang="en-US" sz="2400" b="1" dirty="0">
                <a:solidFill>
                  <a:schemeClr val="tx1"/>
                </a:solidFill>
                <a:ea typeface="Cambria" panose="02040503050406030204" pitchFamily="18" charset="0"/>
              </a:rPr>
              <a:t>Forecasting hierarchies with coherency-learning</a:t>
            </a:r>
          </a:p>
          <a:p>
            <a:pPr algn="ctr">
              <a:lnSpc>
                <a:spcPct val="100000"/>
              </a:lnSpc>
            </a:pPr>
            <a:endParaRPr lang="en-US" sz="1500" dirty="0">
              <a:solidFill>
                <a:schemeClr val="tx1"/>
              </a:solidFill>
              <a:latin typeface="+mj-lt"/>
            </a:endParaRPr>
          </a:p>
          <a:p>
            <a:pPr algn="ctr">
              <a:lnSpc>
                <a:spcPct val="100000"/>
              </a:lnSpc>
            </a:pPr>
            <a:endParaRPr lang="en-US" sz="2000" dirty="0">
              <a:solidFill>
                <a:schemeClr val="tx1"/>
              </a:solidFill>
            </a:endParaRPr>
          </a:p>
          <a:p>
            <a:pPr algn="ctr">
              <a:lnSpc>
                <a:spcPct val="100000"/>
              </a:lnSpc>
            </a:pPr>
            <a:r>
              <a:rPr lang="en-US" sz="2000" dirty="0">
                <a:solidFill>
                  <a:schemeClr val="tx1"/>
                </a:solidFill>
              </a:rPr>
              <a:t>Thank you</a:t>
            </a:r>
            <a:endParaRPr lang="en-US" sz="2000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3" name="Image 2" descr="Une image contenant Graphique, conception, Police, graphisme&#10;&#10;Description générée automatiquement">
            <a:extLst>
              <a:ext uri="{FF2B5EF4-FFF2-40B4-BE49-F238E27FC236}">
                <a16:creationId xmlns:a16="http://schemas.microsoft.com/office/drawing/2014/main" id="{A15C5F58-4127-D376-0B92-522F254FB3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27" y="133168"/>
            <a:ext cx="512065" cy="512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Extra slides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23813D11-2815-CF65-8475-8350A0B131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1934" y="891995"/>
            <a:ext cx="6341533" cy="3523074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810D6371-451B-5B13-FD76-2B4FCA26F8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758" y="1373504"/>
            <a:ext cx="1783927" cy="202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9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Extra slides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BCFEAC1-2B9A-53AE-9000-F716DB4D2B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70" y="887609"/>
            <a:ext cx="8557260" cy="3485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43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Extra slides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1F39B05-0CE7-5D82-CB88-B0A7CA6F62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939" y="0"/>
            <a:ext cx="799012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8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Extra slides</a:t>
            </a:r>
            <a:b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</a:br>
            <a:r>
              <a:rPr lang="en-US" sz="1800" b="0" dirty="0">
                <a:solidFill>
                  <a:schemeClr val="tx1"/>
                </a:solidFill>
                <a:ea typeface="Cambria" panose="02040503050406030204" pitchFamily="18" charset="0"/>
              </a:rPr>
              <a:t>Results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B9EC70C-8C26-06D5-34D8-4EBBC8EC6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1882" y="335777"/>
            <a:ext cx="2900236" cy="449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32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Extra slides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1800" b="0" dirty="0">
                <a:solidFill>
                  <a:schemeClr val="tx1"/>
                </a:solidFill>
                <a:ea typeface="Cambria" panose="02040503050406030204" pitchFamily="18" charset="0"/>
              </a:rPr>
              <a:t>Case studies</a:t>
            </a:r>
            <a:endParaRPr lang="en-US" sz="18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52" name="Google Shape;39243;p132">
            <a:extLst>
              <a:ext uri="{FF2B5EF4-FFF2-40B4-BE49-F238E27FC236}">
                <a16:creationId xmlns:a16="http://schemas.microsoft.com/office/drawing/2014/main" id="{8526BF75-4582-E6BC-3543-F26D41543D65}"/>
              </a:ext>
            </a:extLst>
          </p:cNvPr>
          <p:cNvGrpSpPr/>
          <p:nvPr/>
        </p:nvGrpSpPr>
        <p:grpSpPr>
          <a:xfrm>
            <a:off x="8221223" y="274014"/>
            <a:ext cx="489836" cy="463583"/>
            <a:chOff x="-47529700" y="2342000"/>
            <a:chExt cx="302450" cy="299900"/>
          </a:xfrm>
          <a:solidFill>
            <a:schemeClr val="bg2">
              <a:lumMod val="25000"/>
            </a:schemeClr>
          </a:solidFill>
        </p:grpSpPr>
        <p:sp>
          <p:nvSpPr>
            <p:cNvPr id="53" name="Google Shape;39244;p132">
              <a:extLst>
                <a:ext uri="{FF2B5EF4-FFF2-40B4-BE49-F238E27FC236}">
                  <a16:creationId xmlns:a16="http://schemas.microsoft.com/office/drawing/2014/main" id="{EE56DC37-BAD2-7830-9B41-045E4E950A50}"/>
                </a:ext>
              </a:extLst>
            </p:cNvPr>
            <p:cNvSpPr/>
            <p:nvPr/>
          </p:nvSpPr>
          <p:spPr>
            <a:xfrm>
              <a:off x="-47529700" y="2342000"/>
              <a:ext cx="302450" cy="299900"/>
            </a:xfrm>
            <a:custGeom>
              <a:avLst/>
              <a:gdLst/>
              <a:ahLst/>
              <a:cxnLst/>
              <a:rect l="l" t="t" r="r" b="b"/>
              <a:pathLst>
                <a:path w="12098" h="11996" extrusionOk="0">
                  <a:moveTo>
                    <a:pt x="7530" y="725"/>
                  </a:moveTo>
                  <a:cubicBezTo>
                    <a:pt x="9672" y="725"/>
                    <a:pt x="11405" y="2457"/>
                    <a:pt x="11405" y="4568"/>
                  </a:cubicBezTo>
                  <a:cubicBezTo>
                    <a:pt x="11405" y="6711"/>
                    <a:pt x="9672" y="8443"/>
                    <a:pt x="7530" y="8443"/>
                  </a:cubicBezTo>
                  <a:cubicBezTo>
                    <a:pt x="5419" y="8443"/>
                    <a:pt x="3686" y="6711"/>
                    <a:pt x="3686" y="4568"/>
                  </a:cubicBezTo>
                  <a:cubicBezTo>
                    <a:pt x="3686" y="2457"/>
                    <a:pt x="5419" y="725"/>
                    <a:pt x="7530" y="725"/>
                  </a:cubicBezTo>
                  <a:close/>
                  <a:moveTo>
                    <a:pt x="4064" y="7530"/>
                  </a:moveTo>
                  <a:cubicBezTo>
                    <a:pt x="4222" y="7719"/>
                    <a:pt x="4379" y="7876"/>
                    <a:pt x="4568" y="8034"/>
                  </a:cubicBezTo>
                  <a:lnTo>
                    <a:pt x="3686" y="8947"/>
                  </a:lnTo>
                  <a:lnTo>
                    <a:pt x="3151" y="8443"/>
                  </a:lnTo>
                  <a:lnTo>
                    <a:pt x="4064" y="7530"/>
                  </a:lnTo>
                  <a:close/>
                  <a:moveTo>
                    <a:pt x="2647" y="8916"/>
                  </a:moveTo>
                  <a:lnTo>
                    <a:pt x="3151" y="9420"/>
                  </a:lnTo>
                  <a:lnTo>
                    <a:pt x="1386" y="11184"/>
                  </a:lnTo>
                  <a:cubicBezTo>
                    <a:pt x="1323" y="11247"/>
                    <a:pt x="1237" y="11279"/>
                    <a:pt x="1146" y="11279"/>
                  </a:cubicBezTo>
                  <a:cubicBezTo>
                    <a:pt x="1056" y="11279"/>
                    <a:pt x="961" y="11247"/>
                    <a:pt x="882" y="11184"/>
                  </a:cubicBezTo>
                  <a:cubicBezTo>
                    <a:pt x="756" y="11090"/>
                    <a:pt x="756" y="10838"/>
                    <a:pt x="882" y="10680"/>
                  </a:cubicBezTo>
                  <a:lnTo>
                    <a:pt x="2647" y="8916"/>
                  </a:lnTo>
                  <a:close/>
                  <a:moveTo>
                    <a:pt x="7530" y="0"/>
                  </a:moveTo>
                  <a:cubicBezTo>
                    <a:pt x="5009" y="0"/>
                    <a:pt x="2962" y="2048"/>
                    <a:pt x="2962" y="4568"/>
                  </a:cubicBezTo>
                  <a:cubicBezTo>
                    <a:pt x="2962" y="5450"/>
                    <a:pt x="3214" y="6270"/>
                    <a:pt x="3623" y="6963"/>
                  </a:cubicBezTo>
                  <a:lnTo>
                    <a:pt x="410" y="10208"/>
                  </a:lnTo>
                  <a:cubicBezTo>
                    <a:pt x="0" y="10586"/>
                    <a:pt x="0" y="11279"/>
                    <a:pt x="410" y="11688"/>
                  </a:cubicBezTo>
                  <a:cubicBezTo>
                    <a:pt x="599" y="11893"/>
                    <a:pt x="867" y="11996"/>
                    <a:pt x="1138" y="11996"/>
                  </a:cubicBezTo>
                  <a:cubicBezTo>
                    <a:pt x="1410" y="11996"/>
                    <a:pt x="1686" y="11893"/>
                    <a:pt x="1890" y="11688"/>
                  </a:cubicBezTo>
                  <a:lnTo>
                    <a:pt x="5135" y="8475"/>
                  </a:lnTo>
                  <a:cubicBezTo>
                    <a:pt x="5829" y="8916"/>
                    <a:pt x="6679" y="9137"/>
                    <a:pt x="7530" y="9137"/>
                  </a:cubicBezTo>
                  <a:cubicBezTo>
                    <a:pt x="10050" y="9137"/>
                    <a:pt x="12098" y="7089"/>
                    <a:pt x="12098" y="4568"/>
                  </a:cubicBezTo>
                  <a:cubicBezTo>
                    <a:pt x="12098" y="2048"/>
                    <a:pt x="10050" y="0"/>
                    <a:pt x="753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9245;p132">
              <a:extLst>
                <a:ext uri="{FF2B5EF4-FFF2-40B4-BE49-F238E27FC236}">
                  <a16:creationId xmlns:a16="http://schemas.microsoft.com/office/drawing/2014/main" id="{B950FCC7-9F4D-1E66-185E-90FF34F973BB}"/>
                </a:ext>
              </a:extLst>
            </p:cNvPr>
            <p:cNvSpPr/>
            <p:nvPr/>
          </p:nvSpPr>
          <p:spPr>
            <a:xfrm>
              <a:off x="-47404475" y="2395550"/>
              <a:ext cx="124475" cy="123675"/>
            </a:xfrm>
            <a:custGeom>
              <a:avLst/>
              <a:gdLst/>
              <a:ahLst/>
              <a:cxnLst/>
              <a:rect l="l" t="t" r="r" b="b"/>
              <a:pathLst>
                <a:path w="4979" h="4947" extrusionOk="0">
                  <a:moveTo>
                    <a:pt x="2804" y="2080"/>
                  </a:moveTo>
                  <a:cubicBezTo>
                    <a:pt x="2678" y="2395"/>
                    <a:pt x="2458" y="2647"/>
                    <a:pt x="2174" y="2710"/>
                  </a:cubicBezTo>
                  <a:lnTo>
                    <a:pt x="2174" y="2080"/>
                  </a:lnTo>
                  <a:close/>
                  <a:moveTo>
                    <a:pt x="1828" y="694"/>
                  </a:moveTo>
                  <a:cubicBezTo>
                    <a:pt x="2300" y="694"/>
                    <a:pt x="2678" y="977"/>
                    <a:pt x="2804" y="1418"/>
                  </a:cubicBezTo>
                  <a:lnTo>
                    <a:pt x="1828" y="1418"/>
                  </a:lnTo>
                  <a:cubicBezTo>
                    <a:pt x="1607" y="1418"/>
                    <a:pt x="1481" y="1576"/>
                    <a:pt x="1481" y="1765"/>
                  </a:cubicBezTo>
                  <a:lnTo>
                    <a:pt x="1481" y="2741"/>
                  </a:lnTo>
                  <a:cubicBezTo>
                    <a:pt x="1072" y="2584"/>
                    <a:pt x="757" y="2206"/>
                    <a:pt x="757" y="1765"/>
                  </a:cubicBezTo>
                  <a:cubicBezTo>
                    <a:pt x="757" y="1166"/>
                    <a:pt x="1229" y="694"/>
                    <a:pt x="1828" y="694"/>
                  </a:cubicBezTo>
                  <a:close/>
                  <a:moveTo>
                    <a:pt x="4254" y="2080"/>
                  </a:moveTo>
                  <a:lnTo>
                    <a:pt x="4254" y="4222"/>
                  </a:lnTo>
                  <a:lnTo>
                    <a:pt x="2143" y="4222"/>
                  </a:lnTo>
                  <a:lnTo>
                    <a:pt x="2143" y="3466"/>
                  </a:lnTo>
                  <a:cubicBezTo>
                    <a:pt x="2804" y="3308"/>
                    <a:pt x="3371" y="2804"/>
                    <a:pt x="3498" y="2080"/>
                  </a:cubicBezTo>
                  <a:close/>
                  <a:moveTo>
                    <a:pt x="1796" y="0"/>
                  </a:moveTo>
                  <a:cubicBezTo>
                    <a:pt x="788" y="0"/>
                    <a:pt x="0" y="788"/>
                    <a:pt x="0" y="1765"/>
                  </a:cubicBezTo>
                  <a:cubicBezTo>
                    <a:pt x="0" y="2615"/>
                    <a:pt x="599" y="3340"/>
                    <a:pt x="1418" y="3497"/>
                  </a:cubicBezTo>
                  <a:lnTo>
                    <a:pt x="1418" y="4600"/>
                  </a:lnTo>
                  <a:cubicBezTo>
                    <a:pt x="1418" y="4789"/>
                    <a:pt x="1576" y="4947"/>
                    <a:pt x="1796" y="4947"/>
                  </a:cubicBezTo>
                  <a:lnTo>
                    <a:pt x="4569" y="4947"/>
                  </a:lnTo>
                  <a:cubicBezTo>
                    <a:pt x="4789" y="4947"/>
                    <a:pt x="4947" y="4789"/>
                    <a:pt x="4947" y="4600"/>
                  </a:cubicBezTo>
                  <a:lnTo>
                    <a:pt x="4947" y="1796"/>
                  </a:lnTo>
                  <a:cubicBezTo>
                    <a:pt x="4978" y="1576"/>
                    <a:pt x="4821" y="1418"/>
                    <a:pt x="4632" y="1418"/>
                  </a:cubicBezTo>
                  <a:lnTo>
                    <a:pt x="3498" y="1418"/>
                  </a:lnTo>
                  <a:cubicBezTo>
                    <a:pt x="3371" y="631"/>
                    <a:pt x="2647" y="0"/>
                    <a:pt x="179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ED05BB8F-C306-60CD-47B9-B6D14126BB22}"/>
              </a:ext>
            </a:extLst>
          </p:cNvPr>
          <p:cNvSpPr txBox="1"/>
          <p:nvPr/>
        </p:nvSpPr>
        <p:spPr>
          <a:xfrm>
            <a:off x="0" y="4559136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Credit: </a:t>
            </a:r>
            <a:r>
              <a:rPr lang="en-US" sz="800" u="sng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https://freepik.com/</a:t>
            </a:r>
          </a:p>
        </p:txBody>
      </p:sp>
      <p:pic>
        <p:nvPicPr>
          <p:cNvPr id="61" name="Image 60" descr="Une image contenant graphique, diagramme&#10;&#10;Description générée automatiquement">
            <a:extLst>
              <a:ext uri="{FF2B5EF4-FFF2-40B4-BE49-F238E27FC236}">
                <a16:creationId xmlns:a16="http://schemas.microsoft.com/office/drawing/2014/main" id="{CF7C8F36-877C-0EC0-5D1E-7FEBC8E65D2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1" b="16036"/>
          <a:stretch/>
        </p:blipFill>
        <p:spPr>
          <a:xfrm>
            <a:off x="1858619" y="118192"/>
            <a:ext cx="5500353" cy="1498219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87B87A19-BAA4-C9ED-230B-4EAB6156D60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28074" y="1708212"/>
            <a:ext cx="5961441" cy="1727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235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 20" descr="Une image contenant plein air, ville, plusieurs&#10;&#10;Description générée automatiquement">
            <a:extLst>
              <a:ext uri="{FF2B5EF4-FFF2-40B4-BE49-F238E27FC236}">
                <a16:creationId xmlns:a16="http://schemas.microsoft.com/office/drawing/2014/main" id="{18ACF6ED-6EDD-AA94-778A-7C1E28394F4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749"/>
          <a:stretch/>
        </p:blipFill>
        <p:spPr>
          <a:xfrm>
            <a:off x="3908936" y="0"/>
            <a:ext cx="5235063" cy="5143500"/>
          </a:xfrm>
          <a:prstGeom prst="rect">
            <a:avLst/>
          </a:prstGeom>
        </p:spPr>
      </p:pic>
      <p:graphicFrame>
        <p:nvGraphicFramePr>
          <p:cNvPr id="42" name="Tableau 41">
            <a:extLst>
              <a:ext uri="{FF2B5EF4-FFF2-40B4-BE49-F238E27FC236}">
                <a16:creationId xmlns:a16="http://schemas.microsoft.com/office/drawing/2014/main" id="{A1591BED-D3DA-594B-B782-927C6AE7F82B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sp>
        <p:nvSpPr>
          <p:cNvPr id="11" name="Google Shape;27693;p62">
            <a:extLst>
              <a:ext uri="{FF2B5EF4-FFF2-40B4-BE49-F238E27FC236}">
                <a16:creationId xmlns:a16="http://schemas.microsoft.com/office/drawing/2014/main" id="{B55CFF55-9411-E097-825F-89FAE5B4AE29}"/>
              </a:ext>
            </a:extLst>
          </p:cNvPr>
          <p:cNvSpPr txBox="1">
            <a:spLocks/>
          </p:cNvSpPr>
          <p:nvPr/>
        </p:nvSpPr>
        <p:spPr>
          <a:xfrm>
            <a:off x="705096" y="2642073"/>
            <a:ext cx="2826575" cy="5849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Font typeface="Arial" panose="020B0604020202020204" pitchFamily="34" charset="0"/>
              <a:buNone/>
            </a:pPr>
            <a:r>
              <a:rPr lang="en-US" sz="1500" dirty="0">
                <a:latin typeface="+mj-lt"/>
                <a:cs typeface="Calibri Light" panose="020F0302020204030204" pitchFamily="34" charset="0"/>
              </a:rPr>
              <a:t>Incoherent forecasts due to independent data and predictions</a:t>
            </a:r>
            <a:endParaRPr lang="en-US" sz="1500" b="1" dirty="0">
              <a:latin typeface="+mj-lt"/>
              <a:cs typeface="Calibri Light" panose="020F0302020204030204" pitchFamily="34" charset="0"/>
            </a:endParaRPr>
          </a:p>
        </p:txBody>
      </p:sp>
      <p:sp>
        <p:nvSpPr>
          <p:cNvPr id="12" name="Google Shape;27701;p62">
            <a:extLst>
              <a:ext uri="{FF2B5EF4-FFF2-40B4-BE49-F238E27FC236}">
                <a16:creationId xmlns:a16="http://schemas.microsoft.com/office/drawing/2014/main" id="{07675064-AEF5-ADA6-12DA-C7FFC561295C}"/>
              </a:ext>
            </a:extLst>
          </p:cNvPr>
          <p:cNvSpPr txBox="1">
            <a:spLocks/>
          </p:cNvSpPr>
          <p:nvPr/>
        </p:nvSpPr>
        <p:spPr>
          <a:xfrm>
            <a:off x="902771" y="905138"/>
            <a:ext cx="2628900" cy="457200"/>
          </a:xfrm>
          <a:prstGeom prst="rect">
            <a:avLst/>
          </a:prstGeom>
        </p:spPr>
        <p:txBody>
          <a:bodyPr spcFirstLastPara="1" vert="horz" wrap="square" lIns="91425" tIns="64000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Situation</a:t>
            </a:r>
            <a:endParaRPr lang="en-US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3" name="Google Shape;27702;p62">
            <a:extLst>
              <a:ext uri="{FF2B5EF4-FFF2-40B4-BE49-F238E27FC236}">
                <a16:creationId xmlns:a16="http://schemas.microsoft.com/office/drawing/2014/main" id="{B2418F03-8651-589C-9D2E-8730938D0627}"/>
              </a:ext>
            </a:extLst>
          </p:cNvPr>
          <p:cNvSpPr txBox="1">
            <a:spLocks/>
          </p:cNvSpPr>
          <p:nvPr/>
        </p:nvSpPr>
        <p:spPr>
          <a:xfrm>
            <a:off x="899844" y="2116961"/>
            <a:ext cx="2631827" cy="457200"/>
          </a:xfrm>
          <a:prstGeom prst="rect">
            <a:avLst/>
          </a:prstGeom>
        </p:spPr>
        <p:txBody>
          <a:bodyPr spcFirstLastPara="1" vert="horz" wrap="square" lIns="91425" tIns="64000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Problem</a:t>
            </a:r>
            <a:endParaRPr lang="en-US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14" name="Google Shape;27703;p62">
            <a:extLst>
              <a:ext uri="{FF2B5EF4-FFF2-40B4-BE49-F238E27FC236}">
                <a16:creationId xmlns:a16="http://schemas.microsoft.com/office/drawing/2014/main" id="{8065B0D3-ADD4-C982-1AC4-5D24152B66E1}"/>
              </a:ext>
            </a:extLst>
          </p:cNvPr>
          <p:cNvCxnSpPr>
            <a:cxnSpLocks/>
          </p:cNvCxnSpPr>
          <p:nvPr/>
        </p:nvCxnSpPr>
        <p:spPr>
          <a:xfrm>
            <a:off x="902771" y="1362338"/>
            <a:ext cx="2628900" cy="0"/>
          </a:xfrm>
          <a:prstGeom prst="straightConnector1">
            <a:avLst/>
          </a:prstGeom>
          <a:noFill/>
          <a:ln w="19050" cap="flat" cmpd="sng">
            <a:solidFill>
              <a:schemeClr val="bg2">
                <a:lumMod val="25000"/>
              </a:schemeClr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15" name="Google Shape;27704;p62">
            <a:extLst>
              <a:ext uri="{FF2B5EF4-FFF2-40B4-BE49-F238E27FC236}">
                <a16:creationId xmlns:a16="http://schemas.microsoft.com/office/drawing/2014/main" id="{730C60C0-96C6-7346-C69C-DECB1E09232F}"/>
              </a:ext>
            </a:extLst>
          </p:cNvPr>
          <p:cNvCxnSpPr>
            <a:cxnSpLocks/>
          </p:cNvCxnSpPr>
          <p:nvPr/>
        </p:nvCxnSpPr>
        <p:spPr>
          <a:xfrm>
            <a:off x="899844" y="2588186"/>
            <a:ext cx="2631827" cy="13710"/>
          </a:xfrm>
          <a:prstGeom prst="straightConnector1">
            <a:avLst/>
          </a:prstGeom>
          <a:noFill/>
          <a:ln w="19050" cap="flat" cmpd="sng">
            <a:solidFill>
              <a:schemeClr val="accent5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BD309104-5410-DAE5-146B-EE80A5607747}"/>
              </a:ext>
            </a:extLst>
          </p:cNvPr>
          <p:cNvSpPr txBox="1">
            <a:spLocks/>
          </p:cNvSpPr>
          <p:nvPr/>
        </p:nvSpPr>
        <p:spPr>
          <a:xfrm>
            <a:off x="442427" y="308582"/>
            <a:ext cx="3466508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Forecasting building loads</a:t>
            </a:r>
          </a:p>
        </p:txBody>
      </p:sp>
      <p:sp>
        <p:nvSpPr>
          <p:cNvPr id="4" name="Google Shape;27702;p62">
            <a:extLst>
              <a:ext uri="{FF2B5EF4-FFF2-40B4-BE49-F238E27FC236}">
                <a16:creationId xmlns:a16="http://schemas.microsoft.com/office/drawing/2014/main" id="{F43007C2-487F-F5E5-89FF-F67947F7C7E4}"/>
              </a:ext>
            </a:extLst>
          </p:cNvPr>
          <p:cNvSpPr txBox="1">
            <a:spLocks/>
          </p:cNvSpPr>
          <p:nvPr/>
        </p:nvSpPr>
        <p:spPr>
          <a:xfrm>
            <a:off x="899844" y="3268575"/>
            <a:ext cx="2631827" cy="457200"/>
          </a:xfrm>
          <a:prstGeom prst="rect">
            <a:avLst/>
          </a:prstGeom>
        </p:spPr>
        <p:txBody>
          <a:bodyPr spcFirstLastPara="1" vert="horz" wrap="square" lIns="91425" tIns="64000" rIns="91425" bIns="91425" rtlCol="0" anchor="b" anchorCtr="0">
            <a:no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US" sz="1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Idea</a:t>
            </a:r>
            <a:endParaRPr lang="en-US" sz="16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cxnSp>
        <p:nvCxnSpPr>
          <p:cNvPr id="5" name="Google Shape;27704;p62">
            <a:extLst>
              <a:ext uri="{FF2B5EF4-FFF2-40B4-BE49-F238E27FC236}">
                <a16:creationId xmlns:a16="http://schemas.microsoft.com/office/drawing/2014/main" id="{98D51938-9680-4064-B3CB-9AFE0B99B61F}"/>
              </a:ext>
            </a:extLst>
          </p:cNvPr>
          <p:cNvCxnSpPr>
            <a:cxnSpLocks/>
          </p:cNvCxnSpPr>
          <p:nvPr/>
        </p:nvCxnSpPr>
        <p:spPr>
          <a:xfrm>
            <a:off x="863445" y="3739800"/>
            <a:ext cx="2668226" cy="0"/>
          </a:xfrm>
          <a:prstGeom prst="straightConnector1">
            <a:avLst/>
          </a:prstGeom>
          <a:noFill/>
          <a:ln w="19050" cap="flat" cmpd="sng">
            <a:solidFill>
              <a:schemeClr val="accent6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9" name="Google Shape;27705;p62">
            <a:extLst>
              <a:ext uri="{FF2B5EF4-FFF2-40B4-BE49-F238E27FC236}">
                <a16:creationId xmlns:a16="http://schemas.microsoft.com/office/drawing/2014/main" id="{B89971BE-7180-B216-EFC1-A9232435E928}"/>
              </a:ext>
            </a:extLst>
          </p:cNvPr>
          <p:cNvSpPr txBox="1">
            <a:spLocks/>
          </p:cNvSpPr>
          <p:nvPr/>
        </p:nvSpPr>
        <p:spPr>
          <a:xfrm>
            <a:off x="773953" y="3806929"/>
            <a:ext cx="2757718" cy="800199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Calibri Light" panose="020F0302020204030204" pitchFamily="34" charset="0"/>
                <a:cs typeface="Calibri Light" panose="020F0302020204030204" pitchFamily="34" charset="0"/>
              </a:rPr>
              <a:t>Exploit methods from hierarchical forecasting to improve prediction performances</a:t>
            </a:r>
            <a:endParaRPr lang="en-US" sz="1500" b="1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Google Shape;27691;p62">
            <a:extLst>
              <a:ext uri="{FF2B5EF4-FFF2-40B4-BE49-F238E27FC236}">
                <a16:creationId xmlns:a16="http://schemas.microsoft.com/office/drawing/2014/main" id="{7F2BCBB1-5A9D-5EA7-DF8A-4A463CB9C227}"/>
              </a:ext>
            </a:extLst>
          </p:cNvPr>
          <p:cNvSpPr txBox="1">
            <a:spLocks/>
          </p:cNvSpPr>
          <p:nvPr/>
        </p:nvSpPr>
        <p:spPr>
          <a:xfrm>
            <a:off x="705095" y="1441226"/>
            <a:ext cx="3203842" cy="58496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1500" dirty="0">
                <a:latin typeface="+mj-lt"/>
                <a:cs typeface="Calibri Light" panose="020F0302020204030204" pitchFamily="34" charset="0"/>
              </a:rPr>
              <a:t>Multiple </a:t>
            </a:r>
            <a:r>
              <a:rPr lang="en-US" sz="1500" b="1" dirty="0">
                <a:latin typeface="+mj-lt"/>
                <a:cs typeface="Calibri Light" panose="020F0302020204030204" pitchFamily="34" charset="0"/>
              </a:rPr>
              <a:t>disconnected</a:t>
            </a:r>
            <a:r>
              <a:rPr lang="en-US" sz="1500" dirty="0">
                <a:latin typeface="+mj-lt"/>
                <a:cs typeface="Calibri Light" panose="020F0302020204030204" pitchFamily="34" charset="0"/>
              </a:rPr>
              <a:t> system </a:t>
            </a:r>
            <a:r>
              <a:rPr lang="en-US" sz="1500" b="1" dirty="0">
                <a:latin typeface="+mj-lt"/>
                <a:cs typeface="Calibri Light" panose="020F0302020204030204" pitchFamily="34" charset="0"/>
              </a:rPr>
              <a:t>scales</a:t>
            </a:r>
            <a:br>
              <a:rPr lang="en-US" sz="1500" dirty="0">
                <a:latin typeface="+mj-lt"/>
                <a:cs typeface="Calibri Light" panose="020F0302020204030204" pitchFamily="34" charset="0"/>
              </a:rPr>
            </a:br>
            <a:r>
              <a:rPr lang="en-US" sz="1500" dirty="0">
                <a:latin typeface="+mj-lt"/>
                <a:cs typeface="Calibri Light" panose="020F0302020204030204" pitchFamily="34" charset="0"/>
              </a:rPr>
              <a:t>Buildings – Districts – Energy grid</a:t>
            </a:r>
          </a:p>
          <a:p>
            <a:pPr marL="91440" indent="0">
              <a:spcBef>
                <a:spcPts val="0"/>
              </a:spcBef>
              <a:buNone/>
            </a:pPr>
            <a:endParaRPr lang="en-US" sz="1500" dirty="0">
              <a:latin typeface="+mj-lt"/>
            </a:endParaRPr>
          </a:p>
        </p:txBody>
      </p:sp>
      <p:grpSp>
        <p:nvGrpSpPr>
          <p:cNvPr id="45" name="Google Shape;37772;p128">
            <a:extLst>
              <a:ext uri="{FF2B5EF4-FFF2-40B4-BE49-F238E27FC236}">
                <a16:creationId xmlns:a16="http://schemas.microsoft.com/office/drawing/2014/main" id="{55672096-4DFE-D592-6F48-9F9CDE735007}"/>
              </a:ext>
            </a:extLst>
          </p:cNvPr>
          <p:cNvGrpSpPr/>
          <p:nvPr/>
        </p:nvGrpSpPr>
        <p:grpSpPr>
          <a:xfrm>
            <a:off x="303333" y="1597110"/>
            <a:ext cx="297980" cy="287592"/>
            <a:chOff x="3857225" y="238125"/>
            <a:chExt cx="500575" cy="483125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46" name="Google Shape;37773;p128">
              <a:extLst>
                <a:ext uri="{FF2B5EF4-FFF2-40B4-BE49-F238E27FC236}">
                  <a16:creationId xmlns:a16="http://schemas.microsoft.com/office/drawing/2014/main" id="{BF199B1F-F4F0-0F99-6755-6EFF6024AF53}"/>
                </a:ext>
              </a:extLst>
            </p:cNvPr>
            <p:cNvSpPr/>
            <p:nvPr/>
          </p:nvSpPr>
          <p:spPr>
            <a:xfrm>
              <a:off x="3857225" y="238125"/>
              <a:ext cx="500575" cy="483125"/>
            </a:xfrm>
            <a:custGeom>
              <a:avLst/>
              <a:gdLst/>
              <a:ahLst/>
              <a:cxnLst/>
              <a:rect l="l" t="t" r="r" b="b"/>
              <a:pathLst>
                <a:path w="20023" h="19325" extrusionOk="0">
                  <a:moveTo>
                    <a:pt x="15671" y="3398"/>
                  </a:moveTo>
                  <a:cubicBezTo>
                    <a:pt x="15707" y="3398"/>
                    <a:pt x="15744" y="3402"/>
                    <a:pt x="15780" y="3409"/>
                  </a:cubicBezTo>
                  <a:lnTo>
                    <a:pt x="15801" y="3415"/>
                  </a:lnTo>
                  <a:cubicBezTo>
                    <a:pt x="15814" y="3415"/>
                    <a:pt x="15823" y="3418"/>
                    <a:pt x="15835" y="3421"/>
                  </a:cubicBezTo>
                  <a:cubicBezTo>
                    <a:pt x="15844" y="3424"/>
                    <a:pt x="15856" y="3430"/>
                    <a:pt x="15868" y="3433"/>
                  </a:cubicBezTo>
                  <a:lnTo>
                    <a:pt x="15886" y="3439"/>
                  </a:lnTo>
                  <a:cubicBezTo>
                    <a:pt x="15892" y="3442"/>
                    <a:pt x="15898" y="3445"/>
                    <a:pt x="15904" y="3448"/>
                  </a:cubicBezTo>
                  <a:cubicBezTo>
                    <a:pt x="15922" y="3457"/>
                    <a:pt x="15943" y="3466"/>
                    <a:pt x="15964" y="3478"/>
                  </a:cubicBezTo>
                  <a:cubicBezTo>
                    <a:pt x="15986" y="3494"/>
                    <a:pt x="16010" y="3509"/>
                    <a:pt x="16031" y="3524"/>
                  </a:cubicBezTo>
                  <a:cubicBezTo>
                    <a:pt x="16046" y="3536"/>
                    <a:pt x="16058" y="3551"/>
                    <a:pt x="16073" y="3563"/>
                  </a:cubicBezTo>
                  <a:cubicBezTo>
                    <a:pt x="16085" y="3575"/>
                    <a:pt x="16100" y="3590"/>
                    <a:pt x="16112" y="3605"/>
                  </a:cubicBezTo>
                  <a:cubicBezTo>
                    <a:pt x="16294" y="3829"/>
                    <a:pt x="16279" y="4158"/>
                    <a:pt x="16073" y="4363"/>
                  </a:cubicBezTo>
                  <a:lnTo>
                    <a:pt x="13054" y="7383"/>
                  </a:lnTo>
                  <a:cubicBezTo>
                    <a:pt x="12939" y="7232"/>
                    <a:pt x="12815" y="7090"/>
                    <a:pt x="12682" y="6954"/>
                  </a:cubicBezTo>
                  <a:cubicBezTo>
                    <a:pt x="12546" y="6821"/>
                    <a:pt x="12405" y="6697"/>
                    <a:pt x="12254" y="6582"/>
                  </a:cubicBezTo>
                  <a:lnTo>
                    <a:pt x="15273" y="3563"/>
                  </a:lnTo>
                  <a:cubicBezTo>
                    <a:pt x="15380" y="3456"/>
                    <a:pt x="15523" y="3398"/>
                    <a:pt x="15671" y="3398"/>
                  </a:cubicBezTo>
                  <a:close/>
                  <a:moveTo>
                    <a:pt x="9887" y="9183"/>
                  </a:moveTo>
                  <a:cubicBezTo>
                    <a:pt x="10031" y="9183"/>
                    <a:pt x="10176" y="9238"/>
                    <a:pt x="10288" y="9348"/>
                  </a:cubicBezTo>
                  <a:cubicBezTo>
                    <a:pt x="10511" y="9575"/>
                    <a:pt x="10508" y="9937"/>
                    <a:pt x="10279" y="10157"/>
                  </a:cubicBezTo>
                  <a:cubicBezTo>
                    <a:pt x="10169" y="10268"/>
                    <a:pt x="10024" y="10323"/>
                    <a:pt x="9879" y="10323"/>
                  </a:cubicBezTo>
                  <a:cubicBezTo>
                    <a:pt x="9734" y="10323"/>
                    <a:pt x="9589" y="10268"/>
                    <a:pt x="9479" y="10157"/>
                  </a:cubicBezTo>
                  <a:cubicBezTo>
                    <a:pt x="9258" y="9937"/>
                    <a:pt x="9258" y="9578"/>
                    <a:pt x="9479" y="9357"/>
                  </a:cubicBezTo>
                  <a:cubicBezTo>
                    <a:pt x="9590" y="9241"/>
                    <a:pt x="9739" y="9183"/>
                    <a:pt x="9887" y="9183"/>
                  </a:cubicBezTo>
                  <a:close/>
                  <a:moveTo>
                    <a:pt x="15746" y="1062"/>
                  </a:moveTo>
                  <a:cubicBezTo>
                    <a:pt x="16469" y="1062"/>
                    <a:pt x="17193" y="1337"/>
                    <a:pt x="17746" y="1890"/>
                  </a:cubicBezTo>
                  <a:cubicBezTo>
                    <a:pt x="18878" y="3022"/>
                    <a:pt x="18845" y="4870"/>
                    <a:pt x="17673" y="5963"/>
                  </a:cubicBezTo>
                  <a:lnTo>
                    <a:pt x="11879" y="11758"/>
                  </a:lnTo>
                  <a:cubicBezTo>
                    <a:pt x="11337" y="12300"/>
                    <a:pt x="10612" y="12586"/>
                    <a:pt x="9878" y="12586"/>
                  </a:cubicBezTo>
                  <a:cubicBezTo>
                    <a:pt x="9472" y="12586"/>
                    <a:pt x="9062" y="12499"/>
                    <a:pt x="8679" y="12319"/>
                  </a:cubicBezTo>
                  <a:lnTo>
                    <a:pt x="8663" y="12313"/>
                  </a:lnTo>
                  <a:cubicBezTo>
                    <a:pt x="8198" y="12093"/>
                    <a:pt x="7803" y="11746"/>
                    <a:pt x="7516" y="11317"/>
                  </a:cubicBezTo>
                  <a:lnTo>
                    <a:pt x="8346" y="10487"/>
                  </a:lnTo>
                  <a:cubicBezTo>
                    <a:pt x="8645" y="11113"/>
                    <a:pt x="9259" y="11453"/>
                    <a:pt x="9883" y="11453"/>
                  </a:cubicBezTo>
                  <a:cubicBezTo>
                    <a:pt x="10311" y="11453"/>
                    <a:pt x="10744" y="11293"/>
                    <a:pt x="11082" y="10955"/>
                  </a:cubicBezTo>
                  <a:lnTo>
                    <a:pt x="16873" y="5160"/>
                  </a:lnTo>
                  <a:cubicBezTo>
                    <a:pt x="17541" y="4514"/>
                    <a:pt x="17562" y="3448"/>
                    <a:pt x="16922" y="2775"/>
                  </a:cubicBezTo>
                  <a:cubicBezTo>
                    <a:pt x="16588" y="2423"/>
                    <a:pt x="16140" y="2245"/>
                    <a:pt x="15690" y="2245"/>
                  </a:cubicBezTo>
                  <a:cubicBezTo>
                    <a:pt x="15275" y="2245"/>
                    <a:pt x="14860" y="2395"/>
                    <a:pt x="14533" y="2699"/>
                  </a:cubicBezTo>
                  <a:cubicBezTo>
                    <a:pt x="14512" y="2718"/>
                    <a:pt x="14491" y="2739"/>
                    <a:pt x="14470" y="2760"/>
                  </a:cubicBezTo>
                  <a:lnTo>
                    <a:pt x="11212" y="6021"/>
                  </a:lnTo>
                  <a:cubicBezTo>
                    <a:pt x="10783" y="5867"/>
                    <a:pt x="10333" y="5791"/>
                    <a:pt x="9877" y="5791"/>
                  </a:cubicBezTo>
                  <a:lnTo>
                    <a:pt x="9838" y="5791"/>
                  </a:lnTo>
                  <a:lnTo>
                    <a:pt x="13673" y="1963"/>
                  </a:lnTo>
                  <a:cubicBezTo>
                    <a:pt x="14232" y="1363"/>
                    <a:pt x="14988" y="1062"/>
                    <a:pt x="15746" y="1062"/>
                  </a:cubicBezTo>
                  <a:close/>
                  <a:moveTo>
                    <a:pt x="6707" y="12129"/>
                  </a:moveTo>
                  <a:cubicBezTo>
                    <a:pt x="6819" y="12283"/>
                    <a:pt x="6942" y="12425"/>
                    <a:pt x="7078" y="12558"/>
                  </a:cubicBezTo>
                  <a:cubicBezTo>
                    <a:pt x="7211" y="12694"/>
                    <a:pt x="7353" y="12818"/>
                    <a:pt x="7507" y="12932"/>
                  </a:cubicBezTo>
                  <a:lnTo>
                    <a:pt x="4675" y="15762"/>
                  </a:lnTo>
                  <a:cubicBezTo>
                    <a:pt x="4565" y="15872"/>
                    <a:pt x="4420" y="15927"/>
                    <a:pt x="4275" y="15927"/>
                  </a:cubicBezTo>
                  <a:cubicBezTo>
                    <a:pt x="4130" y="15927"/>
                    <a:pt x="3985" y="15872"/>
                    <a:pt x="3875" y="15762"/>
                  </a:cubicBezTo>
                  <a:cubicBezTo>
                    <a:pt x="3654" y="15541"/>
                    <a:pt x="3654" y="15182"/>
                    <a:pt x="3875" y="14961"/>
                  </a:cubicBezTo>
                  <a:lnTo>
                    <a:pt x="6707" y="12129"/>
                  </a:lnTo>
                  <a:close/>
                  <a:moveTo>
                    <a:pt x="9884" y="6926"/>
                  </a:moveTo>
                  <a:cubicBezTo>
                    <a:pt x="10290" y="6926"/>
                    <a:pt x="10698" y="7013"/>
                    <a:pt x="11082" y="7192"/>
                  </a:cubicBezTo>
                  <a:lnTo>
                    <a:pt x="11094" y="7198"/>
                  </a:lnTo>
                  <a:cubicBezTo>
                    <a:pt x="11562" y="7422"/>
                    <a:pt x="11958" y="7766"/>
                    <a:pt x="12242" y="8198"/>
                  </a:cubicBezTo>
                  <a:lnTo>
                    <a:pt x="11411" y="9028"/>
                  </a:lnTo>
                  <a:cubicBezTo>
                    <a:pt x="11112" y="8400"/>
                    <a:pt x="10499" y="8061"/>
                    <a:pt x="9877" y="8061"/>
                  </a:cubicBezTo>
                  <a:cubicBezTo>
                    <a:pt x="9448" y="8061"/>
                    <a:pt x="9016" y="8222"/>
                    <a:pt x="8679" y="8560"/>
                  </a:cubicBezTo>
                  <a:lnTo>
                    <a:pt x="3074" y="14161"/>
                  </a:lnTo>
                  <a:cubicBezTo>
                    <a:pt x="2410" y="14822"/>
                    <a:pt x="2410" y="15900"/>
                    <a:pt x="3074" y="16562"/>
                  </a:cubicBezTo>
                  <a:cubicBezTo>
                    <a:pt x="3405" y="16894"/>
                    <a:pt x="3840" y="17060"/>
                    <a:pt x="4275" y="17060"/>
                  </a:cubicBezTo>
                  <a:cubicBezTo>
                    <a:pt x="4710" y="17060"/>
                    <a:pt x="5144" y="16894"/>
                    <a:pt x="5475" y="16562"/>
                  </a:cubicBezTo>
                  <a:lnTo>
                    <a:pt x="8546" y="13491"/>
                  </a:lnTo>
                  <a:cubicBezTo>
                    <a:pt x="8974" y="13642"/>
                    <a:pt x="9424" y="13720"/>
                    <a:pt x="9880" y="13720"/>
                  </a:cubicBezTo>
                  <a:lnTo>
                    <a:pt x="9920" y="13720"/>
                  </a:lnTo>
                  <a:lnTo>
                    <a:pt x="6275" y="17362"/>
                  </a:lnTo>
                  <a:cubicBezTo>
                    <a:pt x="5716" y="17961"/>
                    <a:pt x="4960" y="18262"/>
                    <a:pt x="4202" y="18262"/>
                  </a:cubicBezTo>
                  <a:cubicBezTo>
                    <a:pt x="3479" y="18262"/>
                    <a:pt x="2755" y="17987"/>
                    <a:pt x="2202" y="17434"/>
                  </a:cubicBezTo>
                  <a:cubicBezTo>
                    <a:pt x="1070" y="16302"/>
                    <a:pt x="1103" y="14454"/>
                    <a:pt x="2274" y="13361"/>
                  </a:cubicBezTo>
                  <a:lnTo>
                    <a:pt x="7878" y="7757"/>
                  </a:lnTo>
                  <a:cubicBezTo>
                    <a:pt x="8422" y="7214"/>
                    <a:pt x="9147" y="6926"/>
                    <a:pt x="9884" y="6926"/>
                  </a:cubicBezTo>
                  <a:close/>
                  <a:moveTo>
                    <a:pt x="15673" y="1"/>
                  </a:moveTo>
                  <a:cubicBezTo>
                    <a:pt x="14659" y="1"/>
                    <a:pt x="13644" y="388"/>
                    <a:pt x="12870" y="1162"/>
                  </a:cubicBezTo>
                  <a:lnTo>
                    <a:pt x="7078" y="6957"/>
                  </a:lnTo>
                  <a:lnTo>
                    <a:pt x="1471" y="12561"/>
                  </a:lnTo>
                  <a:cubicBezTo>
                    <a:pt x="339" y="13693"/>
                    <a:pt x="1" y="15399"/>
                    <a:pt x="614" y="16879"/>
                  </a:cubicBezTo>
                  <a:cubicBezTo>
                    <a:pt x="1230" y="18358"/>
                    <a:pt x="2673" y="19324"/>
                    <a:pt x="4276" y="19324"/>
                  </a:cubicBezTo>
                  <a:cubicBezTo>
                    <a:pt x="4280" y="19325"/>
                    <a:pt x="4284" y="19325"/>
                    <a:pt x="4288" y="19325"/>
                  </a:cubicBezTo>
                  <a:cubicBezTo>
                    <a:pt x="5334" y="19325"/>
                    <a:pt x="6338" y="18908"/>
                    <a:pt x="7078" y="18165"/>
                  </a:cubicBezTo>
                  <a:lnTo>
                    <a:pt x="12682" y="12561"/>
                  </a:lnTo>
                  <a:lnTo>
                    <a:pt x="18477" y="6767"/>
                  </a:lnTo>
                  <a:cubicBezTo>
                    <a:pt x="20023" y="5221"/>
                    <a:pt x="20023" y="2711"/>
                    <a:pt x="18477" y="1162"/>
                  </a:cubicBezTo>
                  <a:cubicBezTo>
                    <a:pt x="17702" y="388"/>
                    <a:pt x="16688" y="1"/>
                    <a:pt x="1567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7" name="Google Shape;37774;p128">
              <a:extLst>
                <a:ext uri="{FF2B5EF4-FFF2-40B4-BE49-F238E27FC236}">
                  <a16:creationId xmlns:a16="http://schemas.microsoft.com/office/drawing/2014/main" id="{D298636A-00F5-ACCB-FD23-912A8518F6EB}"/>
                </a:ext>
              </a:extLst>
            </p:cNvPr>
            <p:cNvSpPr/>
            <p:nvPr/>
          </p:nvSpPr>
          <p:spPr>
            <a:xfrm>
              <a:off x="4208775" y="588000"/>
              <a:ext cx="71125" cy="68350"/>
            </a:xfrm>
            <a:custGeom>
              <a:avLst/>
              <a:gdLst/>
              <a:ahLst/>
              <a:cxnLst/>
              <a:rect l="l" t="t" r="r" b="b"/>
              <a:pathLst>
                <a:path w="2845" h="2734" extrusionOk="0">
                  <a:moveTo>
                    <a:pt x="621" y="1"/>
                  </a:moveTo>
                  <a:cubicBezTo>
                    <a:pt x="476" y="1"/>
                    <a:pt x="331" y="56"/>
                    <a:pt x="221" y="166"/>
                  </a:cubicBezTo>
                  <a:cubicBezTo>
                    <a:pt x="0" y="387"/>
                    <a:pt x="0" y="746"/>
                    <a:pt x="221" y="966"/>
                  </a:cubicBezTo>
                  <a:lnTo>
                    <a:pt x="1821" y="2567"/>
                  </a:lnTo>
                  <a:cubicBezTo>
                    <a:pt x="1933" y="2677"/>
                    <a:pt x="2079" y="2733"/>
                    <a:pt x="2224" y="2733"/>
                  </a:cubicBezTo>
                  <a:cubicBezTo>
                    <a:pt x="2368" y="2733"/>
                    <a:pt x="2513" y="2678"/>
                    <a:pt x="2624" y="2567"/>
                  </a:cubicBezTo>
                  <a:cubicBezTo>
                    <a:pt x="2845" y="2346"/>
                    <a:pt x="2845" y="1987"/>
                    <a:pt x="2624" y="1767"/>
                  </a:cubicBezTo>
                  <a:lnTo>
                    <a:pt x="1021" y="166"/>
                  </a:lnTo>
                  <a:cubicBezTo>
                    <a:pt x="911" y="56"/>
                    <a:pt x="766" y="1"/>
                    <a:pt x="62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8" name="Google Shape;37775;p128">
              <a:extLst>
                <a:ext uri="{FF2B5EF4-FFF2-40B4-BE49-F238E27FC236}">
                  <a16:creationId xmlns:a16="http://schemas.microsoft.com/office/drawing/2014/main" id="{6A0C18FE-C68B-6A75-DBAC-F489AAEFE82A}"/>
                </a:ext>
              </a:extLst>
            </p:cNvPr>
            <p:cNvSpPr/>
            <p:nvPr/>
          </p:nvSpPr>
          <p:spPr>
            <a:xfrm>
              <a:off x="4228400" y="527925"/>
              <a:ext cx="91050" cy="48400"/>
            </a:xfrm>
            <a:custGeom>
              <a:avLst/>
              <a:gdLst/>
              <a:ahLst/>
              <a:cxnLst/>
              <a:rect l="l" t="t" r="r" b="b"/>
              <a:pathLst>
                <a:path w="3642" h="1936" extrusionOk="0">
                  <a:moveTo>
                    <a:pt x="636" y="0"/>
                  </a:moveTo>
                  <a:cubicBezTo>
                    <a:pt x="400" y="0"/>
                    <a:pt x="180" y="150"/>
                    <a:pt x="100" y="389"/>
                  </a:cubicBezTo>
                  <a:cubicBezTo>
                    <a:pt x="0" y="685"/>
                    <a:pt x="160" y="1005"/>
                    <a:pt x="459" y="1105"/>
                  </a:cubicBezTo>
                  <a:lnTo>
                    <a:pt x="2860" y="1905"/>
                  </a:lnTo>
                  <a:cubicBezTo>
                    <a:pt x="2917" y="1923"/>
                    <a:pt x="2977" y="1935"/>
                    <a:pt x="3038" y="1935"/>
                  </a:cubicBezTo>
                  <a:cubicBezTo>
                    <a:pt x="3316" y="1932"/>
                    <a:pt x="3554" y="1733"/>
                    <a:pt x="3596" y="1458"/>
                  </a:cubicBezTo>
                  <a:cubicBezTo>
                    <a:pt x="3642" y="1183"/>
                    <a:pt x="3482" y="918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5" y="0"/>
                    <a:pt x="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9" name="Google Shape;37776;p128">
              <a:extLst>
                <a:ext uri="{FF2B5EF4-FFF2-40B4-BE49-F238E27FC236}">
                  <a16:creationId xmlns:a16="http://schemas.microsoft.com/office/drawing/2014/main" id="{B11D37EC-92CE-3090-2985-3C9E480C8301}"/>
                </a:ext>
              </a:extLst>
            </p:cNvPr>
            <p:cNvSpPr/>
            <p:nvPr/>
          </p:nvSpPr>
          <p:spPr>
            <a:xfrm>
              <a:off x="4148300" y="608000"/>
              <a:ext cx="52050" cy="88600"/>
            </a:xfrm>
            <a:custGeom>
              <a:avLst/>
              <a:gdLst/>
              <a:ahLst/>
              <a:cxnLst/>
              <a:rect l="l" t="t" r="r" b="b"/>
              <a:pathLst>
                <a:path w="2082" h="3544" extrusionOk="0">
                  <a:moveTo>
                    <a:pt x="639" y="1"/>
                  </a:moveTo>
                  <a:cubicBezTo>
                    <a:pt x="580" y="1"/>
                    <a:pt x="519" y="10"/>
                    <a:pt x="460" y="31"/>
                  </a:cubicBezTo>
                  <a:cubicBezTo>
                    <a:pt x="161" y="127"/>
                    <a:pt x="1" y="450"/>
                    <a:pt x="100" y="746"/>
                  </a:cubicBezTo>
                  <a:lnTo>
                    <a:pt x="903" y="3150"/>
                  </a:lnTo>
                  <a:cubicBezTo>
                    <a:pt x="979" y="3390"/>
                    <a:pt x="1202" y="3544"/>
                    <a:pt x="1441" y="3544"/>
                  </a:cubicBezTo>
                  <a:cubicBezTo>
                    <a:pt x="1500" y="3544"/>
                    <a:pt x="1560" y="3535"/>
                    <a:pt x="1619" y="3515"/>
                  </a:cubicBezTo>
                  <a:cubicBezTo>
                    <a:pt x="1921" y="3415"/>
                    <a:pt x="2081" y="3089"/>
                    <a:pt x="1975" y="2790"/>
                  </a:cubicBezTo>
                  <a:lnTo>
                    <a:pt x="1175" y="390"/>
                  </a:lnTo>
                  <a:cubicBezTo>
                    <a:pt x="1096" y="151"/>
                    <a:pt x="875" y="1"/>
                    <a:pt x="63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0" name="Google Shape;37777;p128">
              <a:extLst>
                <a:ext uri="{FF2B5EF4-FFF2-40B4-BE49-F238E27FC236}">
                  <a16:creationId xmlns:a16="http://schemas.microsoft.com/office/drawing/2014/main" id="{56E41A64-F03E-1593-8B1B-846CBD520DF7}"/>
                </a:ext>
              </a:extLst>
            </p:cNvPr>
            <p:cNvSpPr/>
            <p:nvPr/>
          </p:nvSpPr>
          <p:spPr>
            <a:xfrm>
              <a:off x="3928725" y="307900"/>
              <a:ext cx="71200" cy="68375"/>
            </a:xfrm>
            <a:custGeom>
              <a:avLst/>
              <a:gdLst/>
              <a:ahLst/>
              <a:cxnLst/>
              <a:rect l="l" t="t" r="r" b="b"/>
              <a:pathLst>
                <a:path w="2848" h="2735" extrusionOk="0">
                  <a:moveTo>
                    <a:pt x="620" y="1"/>
                  </a:moveTo>
                  <a:cubicBezTo>
                    <a:pt x="475" y="1"/>
                    <a:pt x="330" y="57"/>
                    <a:pt x="221" y="168"/>
                  </a:cubicBezTo>
                  <a:cubicBezTo>
                    <a:pt x="3" y="385"/>
                    <a:pt x="0" y="739"/>
                    <a:pt x="214" y="962"/>
                  </a:cubicBezTo>
                  <a:lnTo>
                    <a:pt x="1815" y="2562"/>
                  </a:lnTo>
                  <a:cubicBezTo>
                    <a:pt x="1926" y="2677"/>
                    <a:pt x="2074" y="2734"/>
                    <a:pt x="2222" y="2734"/>
                  </a:cubicBezTo>
                  <a:cubicBezTo>
                    <a:pt x="2367" y="2734"/>
                    <a:pt x="2512" y="2679"/>
                    <a:pt x="2624" y="2569"/>
                  </a:cubicBezTo>
                  <a:cubicBezTo>
                    <a:pt x="2847" y="2345"/>
                    <a:pt x="2844" y="1983"/>
                    <a:pt x="2615" y="1762"/>
                  </a:cubicBezTo>
                  <a:lnTo>
                    <a:pt x="1015" y="162"/>
                  </a:lnTo>
                  <a:cubicBezTo>
                    <a:pt x="904" y="54"/>
                    <a:pt x="762" y="1"/>
                    <a:pt x="6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1" name="Google Shape;37778;p128">
              <a:extLst>
                <a:ext uri="{FF2B5EF4-FFF2-40B4-BE49-F238E27FC236}">
                  <a16:creationId xmlns:a16="http://schemas.microsoft.com/office/drawing/2014/main" id="{C33CEF4D-119C-4BC2-B779-9EB3CD919A04}"/>
                </a:ext>
              </a:extLst>
            </p:cNvPr>
            <p:cNvSpPr/>
            <p:nvPr/>
          </p:nvSpPr>
          <p:spPr>
            <a:xfrm>
              <a:off x="4008200" y="267675"/>
              <a:ext cx="51875" cy="88450"/>
            </a:xfrm>
            <a:custGeom>
              <a:avLst/>
              <a:gdLst/>
              <a:ahLst/>
              <a:cxnLst/>
              <a:rect l="l" t="t" r="r" b="b"/>
              <a:pathLst>
                <a:path w="2075" h="3538" extrusionOk="0">
                  <a:moveTo>
                    <a:pt x="636" y="1"/>
                  </a:moveTo>
                  <a:cubicBezTo>
                    <a:pt x="577" y="1"/>
                    <a:pt x="518" y="10"/>
                    <a:pt x="460" y="29"/>
                  </a:cubicBezTo>
                  <a:cubicBezTo>
                    <a:pt x="161" y="128"/>
                    <a:pt x="1" y="449"/>
                    <a:pt x="100" y="747"/>
                  </a:cubicBezTo>
                  <a:lnTo>
                    <a:pt x="900" y="3151"/>
                  </a:lnTo>
                  <a:cubicBezTo>
                    <a:pt x="979" y="3380"/>
                    <a:pt x="1193" y="3537"/>
                    <a:pt x="1438" y="3537"/>
                  </a:cubicBezTo>
                  <a:cubicBezTo>
                    <a:pt x="1498" y="3534"/>
                    <a:pt x="1559" y="3525"/>
                    <a:pt x="1619" y="3507"/>
                  </a:cubicBezTo>
                  <a:cubicBezTo>
                    <a:pt x="1915" y="3408"/>
                    <a:pt x="2075" y="3088"/>
                    <a:pt x="1975" y="2789"/>
                  </a:cubicBezTo>
                  <a:lnTo>
                    <a:pt x="1175" y="388"/>
                  </a:lnTo>
                  <a:cubicBezTo>
                    <a:pt x="1095" y="151"/>
                    <a:pt x="873" y="1"/>
                    <a:pt x="63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2" name="Google Shape;37779;p128">
              <a:extLst>
                <a:ext uri="{FF2B5EF4-FFF2-40B4-BE49-F238E27FC236}">
                  <a16:creationId xmlns:a16="http://schemas.microsoft.com/office/drawing/2014/main" id="{E6C63F37-3B34-987A-F4B1-B1C44976D175}"/>
                </a:ext>
              </a:extLst>
            </p:cNvPr>
            <p:cNvSpPr/>
            <p:nvPr/>
          </p:nvSpPr>
          <p:spPr>
            <a:xfrm>
              <a:off x="3888100" y="387825"/>
              <a:ext cx="91675" cy="48300"/>
            </a:xfrm>
            <a:custGeom>
              <a:avLst/>
              <a:gdLst/>
              <a:ahLst/>
              <a:cxnLst/>
              <a:rect l="l" t="t" r="r" b="b"/>
              <a:pathLst>
                <a:path w="3667" h="1932" extrusionOk="0">
                  <a:moveTo>
                    <a:pt x="636" y="0"/>
                  </a:moveTo>
                  <a:cubicBezTo>
                    <a:pt x="400" y="0"/>
                    <a:pt x="180" y="150"/>
                    <a:pt x="100" y="386"/>
                  </a:cubicBezTo>
                  <a:cubicBezTo>
                    <a:pt x="1" y="685"/>
                    <a:pt x="161" y="1005"/>
                    <a:pt x="460" y="1105"/>
                  </a:cubicBezTo>
                  <a:lnTo>
                    <a:pt x="2860" y="1905"/>
                  </a:lnTo>
                  <a:cubicBezTo>
                    <a:pt x="2917" y="1923"/>
                    <a:pt x="2975" y="1932"/>
                    <a:pt x="3032" y="1932"/>
                  </a:cubicBezTo>
                  <a:cubicBezTo>
                    <a:pt x="3270" y="1932"/>
                    <a:pt x="3492" y="1781"/>
                    <a:pt x="3570" y="1543"/>
                  </a:cubicBezTo>
                  <a:cubicBezTo>
                    <a:pt x="3666" y="1250"/>
                    <a:pt x="3512" y="933"/>
                    <a:pt x="3219" y="830"/>
                  </a:cubicBezTo>
                  <a:lnTo>
                    <a:pt x="816" y="30"/>
                  </a:lnTo>
                  <a:cubicBezTo>
                    <a:pt x="756" y="10"/>
                    <a:pt x="696" y="0"/>
                    <a:pt x="63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" name="Google Shape;39253;p132">
            <a:extLst>
              <a:ext uri="{FF2B5EF4-FFF2-40B4-BE49-F238E27FC236}">
                <a16:creationId xmlns:a16="http://schemas.microsoft.com/office/drawing/2014/main" id="{FA3107F8-965F-6EAD-E947-C596D2375633}"/>
              </a:ext>
            </a:extLst>
          </p:cNvPr>
          <p:cNvSpPr/>
          <p:nvPr/>
        </p:nvSpPr>
        <p:spPr>
          <a:xfrm>
            <a:off x="303333" y="2781684"/>
            <a:ext cx="301948" cy="305742"/>
          </a:xfrm>
          <a:custGeom>
            <a:avLst/>
            <a:gdLst/>
            <a:ahLst/>
            <a:cxnLst/>
            <a:rect l="l" t="t" r="r" b="b"/>
            <a:pathLst>
              <a:path w="11941" h="12091" extrusionOk="0">
                <a:moveTo>
                  <a:pt x="5955" y="796"/>
                </a:moveTo>
                <a:lnTo>
                  <a:pt x="10933" y="3915"/>
                </a:lnTo>
                <a:lnTo>
                  <a:pt x="5955" y="7034"/>
                </a:lnTo>
                <a:lnTo>
                  <a:pt x="977" y="3915"/>
                </a:lnTo>
                <a:lnTo>
                  <a:pt x="5955" y="796"/>
                </a:lnTo>
                <a:close/>
                <a:moveTo>
                  <a:pt x="9924" y="5428"/>
                </a:moveTo>
                <a:lnTo>
                  <a:pt x="10964" y="6058"/>
                </a:lnTo>
                <a:lnTo>
                  <a:pt x="5955" y="9145"/>
                </a:lnTo>
                <a:lnTo>
                  <a:pt x="977" y="6058"/>
                </a:lnTo>
                <a:lnTo>
                  <a:pt x="2017" y="5428"/>
                </a:lnTo>
                <a:lnTo>
                  <a:pt x="5797" y="7790"/>
                </a:lnTo>
                <a:cubicBezTo>
                  <a:pt x="5860" y="7822"/>
                  <a:pt x="5931" y="7838"/>
                  <a:pt x="5994" y="7838"/>
                </a:cubicBezTo>
                <a:cubicBezTo>
                  <a:pt x="6057" y="7838"/>
                  <a:pt x="6112" y="7822"/>
                  <a:pt x="6144" y="7790"/>
                </a:cubicBezTo>
                <a:lnTo>
                  <a:pt x="9924" y="5428"/>
                </a:lnTo>
                <a:close/>
                <a:moveTo>
                  <a:pt x="9956" y="7538"/>
                </a:moveTo>
                <a:lnTo>
                  <a:pt x="10964" y="8169"/>
                </a:lnTo>
                <a:lnTo>
                  <a:pt x="5986" y="11288"/>
                </a:lnTo>
                <a:lnTo>
                  <a:pt x="1040" y="8169"/>
                </a:lnTo>
                <a:lnTo>
                  <a:pt x="2048" y="7538"/>
                </a:lnTo>
                <a:lnTo>
                  <a:pt x="5829" y="9901"/>
                </a:lnTo>
                <a:cubicBezTo>
                  <a:pt x="5892" y="9949"/>
                  <a:pt x="5963" y="9972"/>
                  <a:pt x="6026" y="9972"/>
                </a:cubicBezTo>
                <a:cubicBezTo>
                  <a:pt x="6089" y="9972"/>
                  <a:pt x="6144" y="9949"/>
                  <a:pt x="6175" y="9901"/>
                </a:cubicBezTo>
                <a:lnTo>
                  <a:pt x="9956" y="7538"/>
                </a:lnTo>
                <a:close/>
                <a:moveTo>
                  <a:pt x="5959" y="1"/>
                </a:moveTo>
                <a:cubicBezTo>
                  <a:pt x="5900" y="1"/>
                  <a:pt x="5845" y="25"/>
                  <a:pt x="5797" y="72"/>
                </a:cubicBezTo>
                <a:lnTo>
                  <a:pt x="158" y="3600"/>
                </a:lnTo>
                <a:cubicBezTo>
                  <a:pt x="32" y="3695"/>
                  <a:pt x="0" y="3758"/>
                  <a:pt x="0" y="3915"/>
                </a:cubicBezTo>
                <a:cubicBezTo>
                  <a:pt x="0" y="4073"/>
                  <a:pt x="95" y="4136"/>
                  <a:pt x="158" y="4230"/>
                </a:cubicBezTo>
                <a:lnTo>
                  <a:pt x="1387" y="4987"/>
                </a:lnTo>
                <a:lnTo>
                  <a:pt x="158" y="5743"/>
                </a:lnTo>
                <a:cubicBezTo>
                  <a:pt x="32" y="5806"/>
                  <a:pt x="0" y="5869"/>
                  <a:pt x="0" y="6058"/>
                </a:cubicBezTo>
                <a:cubicBezTo>
                  <a:pt x="0" y="6152"/>
                  <a:pt x="95" y="6278"/>
                  <a:pt x="158" y="6373"/>
                </a:cubicBezTo>
                <a:lnTo>
                  <a:pt x="1387" y="7097"/>
                </a:lnTo>
                <a:lnTo>
                  <a:pt x="158" y="7854"/>
                </a:lnTo>
                <a:cubicBezTo>
                  <a:pt x="32" y="7948"/>
                  <a:pt x="0" y="8011"/>
                  <a:pt x="0" y="8169"/>
                </a:cubicBezTo>
                <a:cubicBezTo>
                  <a:pt x="0" y="8295"/>
                  <a:pt x="95" y="8421"/>
                  <a:pt x="158" y="8484"/>
                </a:cubicBezTo>
                <a:lnTo>
                  <a:pt x="5797" y="12044"/>
                </a:lnTo>
                <a:cubicBezTo>
                  <a:pt x="5860" y="12075"/>
                  <a:pt x="5931" y="12091"/>
                  <a:pt x="5994" y="12091"/>
                </a:cubicBezTo>
                <a:cubicBezTo>
                  <a:pt x="6057" y="12091"/>
                  <a:pt x="6112" y="12075"/>
                  <a:pt x="6144" y="12044"/>
                </a:cubicBezTo>
                <a:lnTo>
                  <a:pt x="11783" y="8484"/>
                </a:lnTo>
                <a:cubicBezTo>
                  <a:pt x="11909" y="8421"/>
                  <a:pt x="11941" y="8326"/>
                  <a:pt x="11941" y="8169"/>
                </a:cubicBezTo>
                <a:cubicBezTo>
                  <a:pt x="11941" y="8043"/>
                  <a:pt x="11846" y="7948"/>
                  <a:pt x="11783" y="7854"/>
                </a:cubicBezTo>
                <a:lnTo>
                  <a:pt x="10555" y="7097"/>
                </a:lnTo>
                <a:lnTo>
                  <a:pt x="11783" y="6373"/>
                </a:lnTo>
                <a:cubicBezTo>
                  <a:pt x="11909" y="6278"/>
                  <a:pt x="11941" y="6152"/>
                  <a:pt x="11941" y="6058"/>
                </a:cubicBezTo>
                <a:cubicBezTo>
                  <a:pt x="11941" y="5932"/>
                  <a:pt x="11846" y="5806"/>
                  <a:pt x="11783" y="5743"/>
                </a:cubicBezTo>
                <a:lnTo>
                  <a:pt x="10555" y="4987"/>
                </a:lnTo>
                <a:lnTo>
                  <a:pt x="11783" y="4230"/>
                </a:lnTo>
                <a:cubicBezTo>
                  <a:pt x="11909" y="4136"/>
                  <a:pt x="11941" y="4073"/>
                  <a:pt x="11941" y="3915"/>
                </a:cubicBezTo>
                <a:cubicBezTo>
                  <a:pt x="11941" y="3758"/>
                  <a:pt x="11846" y="3695"/>
                  <a:pt x="11783" y="3600"/>
                </a:cubicBezTo>
                <a:lnTo>
                  <a:pt x="6144" y="72"/>
                </a:lnTo>
                <a:cubicBezTo>
                  <a:pt x="6081" y="25"/>
                  <a:pt x="6018" y="1"/>
                  <a:pt x="5959" y="1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9" name="Google Shape;27705;p62">
            <a:extLst>
              <a:ext uri="{FF2B5EF4-FFF2-40B4-BE49-F238E27FC236}">
                <a16:creationId xmlns:a16="http://schemas.microsoft.com/office/drawing/2014/main" id="{965C860B-2C55-8325-430E-866AB1FC0762}"/>
              </a:ext>
            </a:extLst>
          </p:cNvPr>
          <p:cNvSpPr txBox="1">
            <a:spLocks/>
          </p:cNvSpPr>
          <p:nvPr/>
        </p:nvSpPr>
        <p:spPr>
          <a:xfrm>
            <a:off x="4303759" y="1986786"/>
            <a:ext cx="4296003" cy="134061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4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Can coherency requirements of hierarchical forecast support improved predictions?</a:t>
            </a:r>
          </a:p>
        </p:txBody>
      </p:sp>
      <p:pic>
        <p:nvPicPr>
          <p:cNvPr id="20" name="Image 19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152CDEBF-3632-F60C-AFC8-649DA8D5FE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72" y="4052201"/>
            <a:ext cx="309654" cy="30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31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4" grpId="0"/>
      <p:bldP spid="19" grpId="0"/>
      <p:bldP spid="44" grpId="0"/>
      <p:bldP spid="8" grpId="0" animBg="1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2864653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Approach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" name="Image 19">
            <a:extLst>
              <a:ext uri="{FF2B5EF4-FFF2-40B4-BE49-F238E27FC236}">
                <a16:creationId xmlns:a16="http://schemas.microsoft.com/office/drawing/2014/main" id="{72DDD4BF-27B7-3B8D-6124-387229C1A051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" r="39856" b="12253"/>
          <a:stretch/>
        </p:blipFill>
        <p:spPr>
          <a:xfrm>
            <a:off x="1547009" y="2669457"/>
            <a:ext cx="3638673" cy="1641325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6EEF6A6F-EC5D-0B19-A6A9-D2665361B626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r="39695"/>
          <a:stretch/>
        </p:blipFill>
        <p:spPr>
          <a:xfrm>
            <a:off x="1547009" y="964533"/>
            <a:ext cx="3670847" cy="115479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91E2E75E-F463-8927-338C-50D08650687C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60073"/>
          <a:stretch/>
        </p:blipFill>
        <p:spPr>
          <a:xfrm>
            <a:off x="5200922" y="964533"/>
            <a:ext cx="2430408" cy="115479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ED7C9A5-1769-B43A-714B-4A222F325652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59828" b="12253"/>
          <a:stretch/>
        </p:blipFill>
        <p:spPr>
          <a:xfrm>
            <a:off x="5174252" y="2669456"/>
            <a:ext cx="2430408" cy="1641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622AE66D-2E32-F1E4-7591-2F18706855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34540" y="4350205"/>
            <a:ext cx="2956560" cy="30480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45DF692D-1C4F-CBF7-B476-E0439B058941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5836" b="-4193"/>
          <a:stretch/>
        </p:blipFill>
        <p:spPr>
          <a:xfrm>
            <a:off x="4547331" y="2155136"/>
            <a:ext cx="2798349" cy="341401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1F6275FE-E909-8AFD-97F1-977A317263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461824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32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Towards hierarchical learning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Image 3">
            <a:extLst>
              <a:ext uri="{FF2B5EF4-FFF2-40B4-BE49-F238E27FC236}">
                <a16:creationId xmlns:a16="http://schemas.microsoft.com/office/drawing/2014/main" id="{55EB47B4-6719-CAE3-1C13-27B5C74022B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1001" y="1474935"/>
            <a:ext cx="2418504" cy="20373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2B3C08DD-B08E-19C8-E2A5-87E186DA4FC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15231" y="1474935"/>
            <a:ext cx="2418504" cy="203734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76F18D08-C2AF-0194-568C-7A7A38E1182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29461" y="1474935"/>
            <a:ext cx="2398648" cy="2037345"/>
          </a:xfrm>
          <a:prstGeom prst="rect">
            <a:avLst/>
          </a:prstGeom>
        </p:spPr>
      </p:pic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42D42AD-F6A4-F544-E4C8-FFC388E5E2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2946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0C7068F-13BA-24D6-F1A9-D84E425C4F9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98574" y="3643596"/>
            <a:ext cx="2223357" cy="7227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51190596-C783-352C-6B16-5778BC3DA6E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41456" y="3702942"/>
            <a:ext cx="2223357" cy="5861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DD133241-3142-53C7-C6CD-394A3FE48A9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11452" y="816910"/>
            <a:ext cx="4199607" cy="601017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2CD563AD-7055-F7D0-B7FE-93106C9740D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802545" y="4185438"/>
            <a:ext cx="2652480" cy="352871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C4B6F2E0-3D31-6613-9221-FEAA20A1887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999569" y="3643998"/>
            <a:ext cx="2258432" cy="586158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0ED574BC-C47F-4F65-4B2A-522A112D072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0017" y="1812680"/>
            <a:ext cx="920781" cy="1044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51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8268632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Covariance matrices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EC7E2C74-FBE8-CB96-2914-86A7BA82A6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33" y="1255171"/>
            <a:ext cx="1143718" cy="333618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21153010-2E32-D05A-2993-A1A39F9F5B9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605"/>
          <a:stretch/>
        </p:blipFill>
        <p:spPr>
          <a:xfrm>
            <a:off x="3442564" y="837304"/>
            <a:ext cx="3843831" cy="271042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6D7E2398-AB81-FC0B-042F-3FAF248D0F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07030" y="3682005"/>
            <a:ext cx="2305050" cy="1093470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FDEFAA3-E8B6-91BC-3F54-8727744906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26949" y="3682005"/>
            <a:ext cx="2232660" cy="1017415"/>
          </a:xfrm>
          <a:prstGeom prst="rect">
            <a:avLst/>
          </a:prstGeom>
        </p:spPr>
      </p:pic>
      <p:sp>
        <p:nvSpPr>
          <p:cNvPr id="19" name="Google Shape;27705;p62">
            <a:extLst>
              <a:ext uri="{FF2B5EF4-FFF2-40B4-BE49-F238E27FC236}">
                <a16:creationId xmlns:a16="http://schemas.microsoft.com/office/drawing/2014/main" id="{368A47C2-C9A3-E01B-1F34-52AC3FB34D2C}"/>
              </a:ext>
            </a:extLst>
          </p:cNvPr>
          <p:cNvSpPr txBox="1">
            <a:spLocks/>
          </p:cNvSpPr>
          <p:nvPr/>
        </p:nvSpPr>
        <p:spPr>
          <a:xfrm>
            <a:off x="3753082" y="308582"/>
            <a:ext cx="3222793" cy="451673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" indent="0" algn="ctr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l-G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Σ</a:t>
            </a:r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C0D52760-3A7C-3253-A3E1-D6418309B8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1914733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639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1A9E3C15-7D14-2EF4-2374-C9C739F7B2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5003" y="365873"/>
            <a:ext cx="4826570" cy="4411754"/>
          </a:xfrm>
          <a:prstGeom prst="rect">
            <a:avLst/>
          </a:prstGeom>
        </p:spPr>
      </p:pic>
      <p:pic>
        <p:nvPicPr>
          <p:cNvPr id="14" name="Picture 1">
            <a:extLst>
              <a:ext uri="{FF2B5EF4-FFF2-40B4-BE49-F238E27FC236}">
                <a16:creationId xmlns:a16="http://schemas.microsoft.com/office/drawing/2014/main" id="{D58B6CB0-A4FB-5ADA-E5BB-B3FA8049A7E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6" y="989469"/>
            <a:ext cx="1021082" cy="574193"/>
          </a:xfrm>
          <a:prstGeom prst="rect">
            <a:avLst/>
          </a:prstGeom>
        </p:spPr>
      </p:pic>
      <p:pic>
        <p:nvPicPr>
          <p:cNvPr id="16" name="Image 15" descr="Une image contenant graphique, diagramme&#10;&#10;Description générée automatiquement">
            <a:extLst>
              <a:ext uri="{FF2B5EF4-FFF2-40B4-BE49-F238E27FC236}">
                <a16:creationId xmlns:a16="http://schemas.microsoft.com/office/drawing/2014/main" id="{9E7CCDD3-B8E5-DB67-EA29-FF2166CA7ED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1" b="16036"/>
          <a:stretch/>
        </p:blipFill>
        <p:spPr>
          <a:xfrm>
            <a:off x="235391" y="552585"/>
            <a:ext cx="3922537" cy="1068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3922537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Case studies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33E6CCC1-8DBE-DA69-1BC6-B4250397CE99}"/>
              </a:ext>
            </a:extLst>
          </p:cNvPr>
          <p:cNvSpPr txBox="1"/>
          <p:nvPr/>
        </p:nvSpPr>
        <p:spPr>
          <a:xfrm>
            <a:off x="694614" y="3432972"/>
            <a:ext cx="362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133 electric-meter measurements</a:t>
            </a:r>
            <a:br>
              <a:rPr lang="en-US" sz="1600" b="0" i="0" u="none" strike="noStrike" baseline="0" dirty="0">
                <a:latin typeface="+mj-lt"/>
              </a:rPr>
            </a:br>
            <a:r>
              <a:rPr lang="en-US" sz="1600" b="0" i="0" u="none" strike="noStrike" baseline="0" dirty="0">
                <a:latin typeface="+mj-lt"/>
              </a:rPr>
              <a:t>United States of America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Horizon:       2 full years, 2016-2017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4049509-9C04-2CB9-61C0-76B32D5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4" y="2861285"/>
            <a:ext cx="2348727" cy="5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60D02D-DEEE-188F-677C-8660BF6C116D}"/>
              </a:ext>
            </a:extLst>
          </p:cNvPr>
          <p:cNvSpPr/>
          <p:nvPr/>
        </p:nvSpPr>
        <p:spPr>
          <a:xfrm>
            <a:off x="694616" y="1563662"/>
            <a:ext cx="3622956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41 residential households</a:t>
            </a:r>
          </a:p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The Netherlands</a:t>
            </a:r>
            <a:endParaRPr lang="en-US" sz="1050" dirty="0">
              <a:latin typeface="+mj-lt"/>
            </a:endParaRPr>
          </a:p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Horizon: 3 years, 2019-2022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3B2D-23BD-F4B6-2A76-CC01B159FA40}"/>
              </a:ext>
            </a:extLst>
          </p:cNvPr>
          <p:cNvSpPr txBox="1"/>
          <p:nvPr/>
        </p:nvSpPr>
        <p:spPr>
          <a:xfrm>
            <a:off x="0" y="4559136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Credit: </a:t>
            </a:r>
            <a:r>
              <a:rPr lang="en-US" sz="800" u="sng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https://freepik.com/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882573-D02A-9456-44F1-8A9963806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2946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995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>
            <a:extLst>
              <a:ext uri="{FF2B5EF4-FFF2-40B4-BE49-F238E27FC236}">
                <a16:creationId xmlns:a16="http://schemas.microsoft.com/office/drawing/2014/main" id="{D58B6CB0-A4FB-5ADA-E5BB-B3FA8049A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6" y="989469"/>
            <a:ext cx="1021082" cy="574193"/>
          </a:xfrm>
          <a:prstGeom prst="rect">
            <a:avLst/>
          </a:prstGeom>
        </p:spPr>
      </p:pic>
      <p:pic>
        <p:nvPicPr>
          <p:cNvPr id="16" name="Image 15" descr="Une image contenant graphique, diagramme&#10;&#10;Description générée automatiquement">
            <a:extLst>
              <a:ext uri="{FF2B5EF4-FFF2-40B4-BE49-F238E27FC236}">
                <a16:creationId xmlns:a16="http://schemas.microsoft.com/office/drawing/2014/main" id="{9E7CCDD3-B8E5-DB67-EA29-FF2166CA7E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1" b="16036"/>
          <a:stretch/>
        </p:blipFill>
        <p:spPr>
          <a:xfrm>
            <a:off x="235391" y="552585"/>
            <a:ext cx="3922537" cy="1068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3922537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Case studies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33E6CCC1-8DBE-DA69-1BC6-B4250397CE99}"/>
              </a:ext>
            </a:extLst>
          </p:cNvPr>
          <p:cNvSpPr txBox="1"/>
          <p:nvPr/>
        </p:nvSpPr>
        <p:spPr>
          <a:xfrm>
            <a:off x="694614" y="3432972"/>
            <a:ext cx="362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133 electric-meter measurements</a:t>
            </a:r>
            <a:br>
              <a:rPr lang="en-US" sz="1600" b="0" i="0" u="none" strike="noStrike" baseline="0" dirty="0">
                <a:latin typeface="+mj-lt"/>
              </a:rPr>
            </a:br>
            <a:r>
              <a:rPr lang="en-US" sz="1600" b="0" i="0" u="none" strike="noStrike" baseline="0" dirty="0">
                <a:latin typeface="+mj-lt"/>
              </a:rPr>
              <a:t>United States of America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Horizon:       2 full years, 2016-2017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4049509-9C04-2CB9-61C0-76B32D5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4" y="2861285"/>
            <a:ext cx="2348727" cy="5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60D02D-DEEE-188F-677C-8660BF6C116D}"/>
              </a:ext>
            </a:extLst>
          </p:cNvPr>
          <p:cNvSpPr/>
          <p:nvPr/>
        </p:nvSpPr>
        <p:spPr>
          <a:xfrm>
            <a:off x="694616" y="1563662"/>
            <a:ext cx="3622956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41 residential households</a:t>
            </a:r>
          </a:p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The Netherlands</a:t>
            </a:r>
            <a:endParaRPr lang="en-US" sz="1050" dirty="0">
              <a:latin typeface="+mj-lt"/>
            </a:endParaRPr>
          </a:p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Horizon: 3 years, 2019-2022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3B2D-23BD-F4B6-2A76-CC01B159FA40}"/>
              </a:ext>
            </a:extLst>
          </p:cNvPr>
          <p:cNvSpPr txBox="1"/>
          <p:nvPr/>
        </p:nvSpPr>
        <p:spPr>
          <a:xfrm>
            <a:off x="0" y="4559136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Credit: </a:t>
            </a:r>
            <a:r>
              <a:rPr lang="en-US" sz="800" u="sng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https://freepik.com/</a:t>
            </a:r>
          </a:p>
        </p:txBody>
      </p:sp>
      <p:graphicFrame>
        <p:nvGraphicFramePr>
          <p:cNvPr id="3" name="Tableau 2">
            <a:extLst>
              <a:ext uri="{FF2B5EF4-FFF2-40B4-BE49-F238E27FC236}">
                <a16:creationId xmlns:a16="http://schemas.microsoft.com/office/drawing/2014/main" id="{3F882573-D02A-9456-44F1-8A9963806AE3}"/>
              </a:ext>
            </a:extLst>
          </p:cNvPr>
          <p:cNvGraphicFramePr>
            <a:graphicFrameLocks noGrp="1"/>
          </p:cNvGraphicFramePr>
          <p:nvPr/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  <p:pic>
        <p:nvPicPr>
          <p:cNvPr id="6" name="Image 5">
            <a:extLst>
              <a:ext uri="{FF2B5EF4-FFF2-40B4-BE49-F238E27FC236}">
                <a16:creationId xmlns:a16="http://schemas.microsoft.com/office/drawing/2014/main" id="{DCC837FE-0B42-2EF3-4819-7D040E3FCE0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87920">
            <a:off x="4507579" y="1348017"/>
            <a:ext cx="4025239" cy="2120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1753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>
            <a:extLst>
              <a:ext uri="{FF2B5EF4-FFF2-40B4-BE49-F238E27FC236}">
                <a16:creationId xmlns:a16="http://schemas.microsoft.com/office/drawing/2014/main" id="{D58B6CB0-A4FB-5ADA-E5BB-B3FA8049A7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16" y="989469"/>
            <a:ext cx="1021082" cy="574193"/>
          </a:xfrm>
          <a:prstGeom prst="rect">
            <a:avLst/>
          </a:prstGeom>
        </p:spPr>
      </p:pic>
      <p:pic>
        <p:nvPicPr>
          <p:cNvPr id="16" name="Image 15" descr="Une image contenant graphique, diagramme&#10;&#10;Description générée automatiquement">
            <a:extLst>
              <a:ext uri="{FF2B5EF4-FFF2-40B4-BE49-F238E27FC236}">
                <a16:creationId xmlns:a16="http://schemas.microsoft.com/office/drawing/2014/main" id="{9E7CCDD3-B8E5-DB67-EA29-FF2166CA7ED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841" b="16036"/>
          <a:stretch/>
        </p:blipFill>
        <p:spPr>
          <a:xfrm>
            <a:off x="235391" y="552585"/>
            <a:ext cx="3922537" cy="1068444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42427" y="308582"/>
            <a:ext cx="3922537" cy="39444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514350" rtl="0" eaLnBrk="1" latinLnBrk="0" hangingPunct="1">
              <a:lnSpc>
                <a:spcPts val="2700"/>
              </a:lnSpc>
              <a:spcBef>
                <a:spcPct val="0"/>
              </a:spcBef>
              <a:buNone/>
              <a:defRPr sz="2700" b="1" kern="120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0" dirty="0">
                <a:solidFill>
                  <a:schemeClr val="tx1"/>
                </a:solidFill>
                <a:ea typeface="Cambria" panose="02040503050406030204" pitchFamily="18" charset="0"/>
              </a:rPr>
              <a:t>Case studies</a:t>
            </a:r>
            <a:endParaRPr lang="en-US" sz="2400" b="0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5" name="Diagram 4"/>
          <p:cNvGraphicFramePr/>
          <p:nvPr/>
        </p:nvGraphicFramePr>
        <p:xfrm>
          <a:off x="1236543" y="4755751"/>
          <a:ext cx="6282588" cy="3528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56" name="ZoneTexte 55">
            <a:extLst>
              <a:ext uri="{FF2B5EF4-FFF2-40B4-BE49-F238E27FC236}">
                <a16:creationId xmlns:a16="http://schemas.microsoft.com/office/drawing/2014/main" id="{33E6CCC1-8DBE-DA69-1BC6-B4250397CE99}"/>
              </a:ext>
            </a:extLst>
          </p:cNvPr>
          <p:cNvSpPr txBox="1"/>
          <p:nvPr/>
        </p:nvSpPr>
        <p:spPr>
          <a:xfrm>
            <a:off x="694614" y="3432972"/>
            <a:ext cx="36229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600" b="0" i="0" u="none" strike="noStrike" baseline="0" dirty="0">
                <a:latin typeface="+mj-lt"/>
              </a:rPr>
              <a:t>133 electric-meter measurements</a:t>
            </a:r>
            <a:br>
              <a:rPr lang="en-US" sz="1600" b="0" i="0" u="none" strike="noStrike" baseline="0" dirty="0">
                <a:latin typeface="+mj-lt"/>
              </a:rPr>
            </a:br>
            <a:r>
              <a:rPr lang="en-US" sz="1600" b="0" i="0" u="none" strike="noStrike" baseline="0" dirty="0">
                <a:latin typeface="+mj-lt"/>
              </a:rPr>
              <a:t>United States of America</a:t>
            </a:r>
          </a:p>
          <a:p>
            <a:pPr algn="l"/>
            <a:r>
              <a:rPr lang="en-US" sz="1600" b="0" i="0" u="none" strike="noStrike" baseline="0" dirty="0">
                <a:latin typeface="+mj-lt"/>
              </a:rPr>
              <a:t>Horizon:       2 full years, 2016-2017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44049509-9C04-2CB9-61C0-76B32D5F5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614" y="2861285"/>
            <a:ext cx="2348727" cy="571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6E0518-0E5E-8B4F-AD51-B1188A2DD92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1421" y="65470"/>
            <a:ext cx="1560377" cy="4690281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35FEBB25-52DB-5583-13C1-3B5B52191CF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78255" y="308582"/>
            <a:ext cx="1124769" cy="4102806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260D02D-DEEE-188F-677C-8660BF6C116D}"/>
              </a:ext>
            </a:extLst>
          </p:cNvPr>
          <p:cNvSpPr/>
          <p:nvPr/>
        </p:nvSpPr>
        <p:spPr>
          <a:xfrm>
            <a:off x="694616" y="1563662"/>
            <a:ext cx="3622956" cy="856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41 residential households</a:t>
            </a:r>
          </a:p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The Netherlands</a:t>
            </a:r>
            <a:endParaRPr lang="en-US" sz="1050" dirty="0">
              <a:latin typeface="+mj-lt"/>
            </a:endParaRPr>
          </a:p>
          <a:p>
            <a:pPr>
              <a:spcAft>
                <a:spcPts val="100"/>
              </a:spcAft>
            </a:pPr>
            <a:r>
              <a:rPr lang="en-US" sz="1600" dirty="0">
                <a:latin typeface="+mj-lt"/>
              </a:rPr>
              <a:t>Horizon: 3 years, 2019-2022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7F8C3B2D-23BD-F4B6-2A76-CC01B159FA40}"/>
              </a:ext>
            </a:extLst>
          </p:cNvPr>
          <p:cNvSpPr txBox="1"/>
          <p:nvPr/>
        </p:nvSpPr>
        <p:spPr>
          <a:xfrm>
            <a:off x="0" y="4559136"/>
            <a:ext cx="142539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Credit: </a:t>
            </a:r>
            <a:r>
              <a:rPr lang="en-US" sz="800" u="sng" dirty="0">
                <a:solidFill>
                  <a:schemeClr val="bg2">
                    <a:lumMod val="25000"/>
                  </a:schemeClr>
                </a:solidFill>
                <a:latin typeface="Avenir Next Ultra Light" panose="020B0203020202020204" pitchFamily="34" charset="0"/>
              </a:rPr>
              <a:t>https://freepik.com/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B00DD0F-3681-5D7D-EFAD-02268C7A5B0C}"/>
              </a:ext>
            </a:extLst>
          </p:cNvPr>
          <p:cNvSpPr txBox="1"/>
          <p:nvPr/>
        </p:nvSpPr>
        <p:spPr>
          <a:xfrm>
            <a:off x="6031576" y="4391692"/>
            <a:ext cx="18758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+mj-lt"/>
              </a:rPr>
              <a:t>Time series variability</a:t>
            </a:r>
            <a:endParaRPr lang="en-US" sz="1400" dirty="0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9EF701FF-E0AD-D788-62C8-E0B6A2781D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172946"/>
              </p:ext>
            </p:extLst>
          </p:nvPr>
        </p:nvGraphicFramePr>
        <p:xfrm>
          <a:off x="965472" y="4776469"/>
          <a:ext cx="6974374" cy="25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436">
                  <a:extLst>
                    <a:ext uri="{9D8B030D-6E8A-4147-A177-3AD203B41FA5}">
                      <a16:colId xmlns:a16="http://schemas.microsoft.com/office/drawing/2014/main" val="2125713699"/>
                    </a:ext>
                  </a:extLst>
                </a:gridCol>
                <a:gridCol w="1529657">
                  <a:extLst>
                    <a:ext uri="{9D8B030D-6E8A-4147-A177-3AD203B41FA5}">
                      <a16:colId xmlns:a16="http://schemas.microsoft.com/office/drawing/2014/main" val="2167950209"/>
                    </a:ext>
                  </a:extLst>
                </a:gridCol>
                <a:gridCol w="1623705">
                  <a:extLst>
                    <a:ext uri="{9D8B030D-6E8A-4147-A177-3AD203B41FA5}">
                      <a16:colId xmlns:a16="http://schemas.microsoft.com/office/drawing/2014/main" val="4034571585"/>
                    </a:ext>
                  </a:extLst>
                </a:gridCol>
                <a:gridCol w="457231">
                  <a:extLst>
                    <a:ext uri="{9D8B030D-6E8A-4147-A177-3AD203B41FA5}">
                      <a16:colId xmlns:a16="http://schemas.microsoft.com/office/drawing/2014/main" val="193495515"/>
                    </a:ext>
                  </a:extLst>
                </a:gridCol>
                <a:gridCol w="400076">
                  <a:extLst>
                    <a:ext uri="{9D8B030D-6E8A-4147-A177-3AD203B41FA5}">
                      <a16:colId xmlns:a16="http://schemas.microsoft.com/office/drawing/2014/main" val="2086591141"/>
                    </a:ext>
                  </a:extLst>
                </a:gridCol>
                <a:gridCol w="1569269">
                  <a:extLst>
                    <a:ext uri="{9D8B030D-6E8A-4147-A177-3AD203B41FA5}">
                      <a16:colId xmlns:a16="http://schemas.microsoft.com/office/drawing/2014/main" val="1392801242"/>
                    </a:ext>
                  </a:extLst>
                </a:gridCol>
              </a:tblGrid>
              <a:tr h="245110"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Context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rgbClr val="C00000"/>
                          </a:solidFill>
                          <a:latin typeface="+mj-lt"/>
                          <a:ea typeface="+mn-ea"/>
                          <a:cs typeface="+mn-cs"/>
                        </a:rPr>
                        <a:t>Method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Results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Conclusion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0281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058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15465</TotalTime>
  <Words>650</Words>
  <Application>Microsoft Office PowerPoint</Application>
  <PresentationFormat>Affichage à l'écran (16:9)</PresentationFormat>
  <Paragraphs>271</Paragraphs>
  <Slides>27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27</vt:i4>
      </vt:variant>
    </vt:vector>
  </HeadingPairs>
  <TitlesOfParts>
    <vt:vector size="35" baseType="lpstr">
      <vt:lpstr>Arial</vt:lpstr>
      <vt:lpstr>Avenir Next Ultra Light</vt:lpstr>
      <vt:lpstr>Calibri</vt:lpstr>
      <vt:lpstr>Calibri Light</vt:lpstr>
      <vt:lpstr>Cambria</vt:lpstr>
      <vt:lpstr>Times New Roman</vt:lpstr>
      <vt:lpstr>Wingdings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TU/e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Klinkhamer - Nooijens, C.C.</dc:creator>
  <cp:lastModifiedBy>Leprince, Julien</cp:lastModifiedBy>
  <cp:revision>1979</cp:revision>
  <dcterms:created xsi:type="dcterms:W3CDTF">2018-11-21T12:48:52Z</dcterms:created>
  <dcterms:modified xsi:type="dcterms:W3CDTF">2023-09-07T08:55:48Z</dcterms:modified>
</cp:coreProperties>
</file>