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3" r:id="rId4"/>
    <p:sldId id="361" r:id="rId5"/>
    <p:sldId id="293" r:id="rId6"/>
    <p:sldId id="332" r:id="rId7"/>
    <p:sldId id="334" r:id="rId8"/>
    <p:sldId id="346" r:id="rId9"/>
    <p:sldId id="363" r:id="rId10"/>
    <p:sldId id="349" r:id="rId11"/>
    <p:sldId id="355" r:id="rId12"/>
    <p:sldId id="367" r:id="rId13"/>
    <p:sldId id="357" r:id="rId14"/>
    <p:sldId id="358" r:id="rId15"/>
    <p:sldId id="368" r:id="rId16"/>
    <p:sldId id="360" r:id="rId17"/>
    <p:sldId id="283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uBirG7ZPSvPNLrAnDSwPhBAMD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446"/>
    <a:srgbClr val="C02B43"/>
    <a:srgbClr val="90057A"/>
    <a:srgbClr val="0A7E97"/>
    <a:srgbClr val="58595B"/>
    <a:srgbClr val="137F97"/>
    <a:srgbClr val="D92B31"/>
    <a:srgbClr val="58585A"/>
    <a:srgbClr val="D92B30"/>
    <a:srgbClr val="256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 autoAdjust="0"/>
    <p:restoredTop sz="94522" autoAdjust="0"/>
  </p:normalViewPr>
  <p:slideViewPr>
    <p:cSldViewPr snapToGrid="0">
      <p:cViewPr>
        <p:scale>
          <a:sx n="58" d="100"/>
          <a:sy n="58" d="100"/>
        </p:scale>
        <p:origin x="1592" y="68"/>
      </p:cViewPr>
      <p:guideLst>
        <p:guide orient="horz" pos="30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son, Robert" userId="25586c2a-52f0-4ea1-8d29-b1cb0db384a0" providerId="ADAL" clId="{A3A4A539-9312-495B-BFB6-C3D9437C8ECF}"/>
    <pc:docChg chg="delSld">
      <pc:chgData name="Colson, Robert" userId="25586c2a-52f0-4ea1-8d29-b1cb0db384a0" providerId="ADAL" clId="{A3A4A539-9312-495B-BFB6-C3D9437C8ECF}" dt="2025-02-14T14:27:27.399" v="2" actId="47"/>
      <pc:docMkLst>
        <pc:docMk/>
      </pc:docMkLst>
      <pc:sldChg chg="del">
        <pc:chgData name="Colson, Robert" userId="25586c2a-52f0-4ea1-8d29-b1cb0db384a0" providerId="ADAL" clId="{A3A4A539-9312-495B-BFB6-C3D9437C8ECF}" dt="2025-02-14T14:27:27.399" v="2" actId="47"/>
        <pc:sldMkLst>
          <pc:docMk/>
          <pc:sldMk cId="1087053607" sldId="273"/>
        </pc:sldMkLst>
      </pc:sldChg>
      <pc:sldChg chg="del">
        <pc:chgData name="Colson, Robert" userId="25586c2a-52f0-4ea1-8d29-b1cb0db384a0" providerId="ADAL" clId="{A3A4A539-9312-495B-BFB6-C3D9437C8ECF}" dt="2025-02-14T14:27:25.750" v="1" actId="47"/>
        <pc:sldMkLst>
          <pc:docMk/>
          <pc:sldMk cId="1389967839" sldId="274"/>
        </pc:sldMkLst>
      </pc:sldChg>
      <pc:sldChg chg="del">
        <pc:chgData name="Colson, Robert" userId="25586c2a-52f0-4ea1-8d29-b1cb0db384a0" providerId="ADAL" clId="{A3A4A539-9312-495B-BFB6-C3D9437C8ECF}" dt="2025-02-14T13:42:41.179" v="0" actId="47"/>
        <pc:sldMkLst>
          <pc:docMk/>
          <pc:sldMk cId="1062313780" sldId="3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9394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x-none" dirty="0"/>
              <a:t>k</a:t>
            </a:r>
            <a:endParaRPr dirty="0"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9881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0212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0331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559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085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085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5;g10ebb404171_0_179">
            <a:extLst>
              <a:ext uri="{FF2B5EF4-FFF2-40B4-BE49-F238E27FC236}">
                <a16:creationId xmlns:a16="http://schemas.microsoft.com/office/drawing/2014/main" id="{FD3CDB3A-FFC8-B14A-BE88-DC4557E54454}"/>
              </a:ext>
            </a:extLst>
          </p:cNvPr>
          <p:cNvSpPr/>
          <p:nvPr userDrawn="1"/>
        </p:nvSpPr>
        <p:spPr>
          <a:xfrm>
            <a:off x="0" y="6352925"/>
            <a:ext cx="9153300" cy="505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8;g10ebb404171_0_179">
            <a:extLst>
              <a:ext uri="{FF2B5EF4-FFF2-40B4-BE49-F238E27FC236}">
                <a16:creationId xmlns:a16="http://schemas.microsoft.com/office/drawing/2014/main" id="{C23092A7-FD2F-7848-A40F-9A3A2B4511CD}"/>
              </a:ext>
            </a:extLst>
          </p:cNvPr>
          <p:cNvSpPr/>
          <p:nvPr userDrawn="1"/>
        </p:nvSpPr>
        <p:spPr>
          <a:xfrm>
            <a:off x="276474" y="6581700"/>
            <a:ext cx="86229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Copyright © </a:t>
            </a:r>
            <a:r>
              <a:rPr lang="en-US" sz="800" dirty="0" err="1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Savvas</a:t>
            </a: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Learning Company LLC. All Rights Reserved. </a:t>
            </a:r>
            <a:r>
              <a:rPr lang="en-US" sz="800" dirty="0" err="1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Savvas</a:t>
            </a: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is not responsible for any modifications made by end users to the content posted in its original format.</a:t>
            </a:r>
            <a:endParaRPr sz="800" dirty="0">
              <a:solidFill>
                <a:srgbClr val="595959"/>
              </a:solidFill>
              <a:latin typeface="Arial" panose="020B0604020202020204" pitchFamily="34" charset="0"/>
              <a:ea typeface="Avenir"/>
              <a:cs typeface="Arial" panose="020B0604020202020204" pitchFamily="34" charset="0"/>
              <a:sym typeface="Avenir"/>
            </a:endParaRPr>
          </a:p>
        </p:txBody>
      </p:sp>
      <p:sp>
        <p:nvSpPr>
          <p:cNvPr id="11" name="Google Shape;174;g10ebb404171_0_179">
            <a:extLst>
              <a:ext uri="{FF2B5EF4-FFF2-40B4-BE49-F238E27FC236}">
                <a16:creationId xmlns:a16="http://schemas.microsoft.com/office/drawing/2014/main" id="{4D281886-AC8C-2540-8EB7-87D378C9FD2A}"/>
              </a:ext>
            </a:extLst>
          </p:cNvPr>
          <p:cNvSpPr/>
          <p:nvPr userDrawn="1"/>
        </p:nvSpPr>
        <p:spPr>
          <a:xfrm rot="10800000">
            <a:off x="7760700" y="-1000"/>
            <a:ext cx="1392600" cy="270300"/>
          </a:xfrm>
          <a:prstGeom prst="round1Rect">
            <a:avLst>
              <a:gd name="adj" fmla="val 16667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77;g10ebb404171_0_179">
            <a:extLst>
              <a:ext uri="{FF2B5EF4-FFF2-40B4-BE49-F238E27FC236}">
                <a16:creationId xmlns:a16="http://schemas.microsoft.com/office/drawing/2014/main" id="{0822B5BD-E7E2-F744-9194-3BF22C6BC3BF}"/>
              </a:ext>
            </a:extLst>
          </p:cNvPr>
          <p:cNvSpPr/>
          <p:nvPr userDrawn="1"/>
        </p:nvSpPr>
        <p:spPr>
          <a:xfrm>
            <a:off x="0" y="-1000"/>
            <a:ext cx="7757700" cy="135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76;g10ebb404171_0_179">
            <a:extLst>
              <a:ext uri="{FF2B5EF4-FFF2-40B4-BE49-F238E27FC236}">
                <a16:creationId xmlns:a16="http://schemas.microsoft.com/office/drawing/2014/main" id="{A4833768-1218-5848-AC2B-00F2790F9ED5}"/>
              </a:ext>
            </a:extLst>
          </p:cNvPr>
          <p:cNvSpPr/>
          <p:nvPr userDrawn="1"/>
        </p:nvSpPr>
        <p:spPr>
          <a:xfrm>
            <a:off x="7787175" y="81349"/>
            <a:ext cx="1366125" cy="18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Topic 4  </a:t>
            </a:r>
            <a:r>
              <a:rPr lang="de-DE" sz="1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</a:t>
            </a:r>
            <a:r>
              <a:rPr lang="de-DE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A69635-3DB8-9F4E-A50E-054B36AB8B4A}"/>
              </a:ext>
            </a:extLst>
          </p:cNvPr>
          <p:cNvSpPr txBox="1"/>
          <p:nvPr/>
        </p:nvSpPr>
        <p:spPr>
          <a:xfrm>
            <a:off x="353868" y="329857"/>
            <a:ext cx="684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256BB9"/>
                </a:solidFill>
              </a:rPr>
              <a:t>Inverse Variation </a:t>
            </a:r>
            <a:r>
              <a:rPr lang="en-US" sz="2000" b="1" dirty="0">
                <a:solidFill>
                  <a:srgbClr val="256BB9"/>
                </a:solidFill>
              </a:rPr>
              <a:t>and the Reciprocal Function</a:t>
            </a:r>
            <a:endParaRPr lang="en-IN" sz="2000" b="1" dirty="0">
              <a:solidFill>
                <a:srgbClr val="256BB9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6EE5264-7408-674B-8BDC-744261C90E89}"/>
              </a:ext>
            </a:extLst>
          </p:cNvPr>
          <p:cNvSpPr/>
          <p:nvPr/>
        </p:nvSpPr>
        <p:spPr>
          <a:xfrm>
            <a:off x="445055" y="815611"/>
            <a:ext cx="7920000" cy="735126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IN" sz="1800" b="1" dirty="0">
                <a:solidFill>
                  <a:srgbClr val="256BB9"/>
                </a:solidFill>
              </a:rPr>
              <a:t>I CAN…</a:t>
            </a:r>
            <a:r>
              <a:rPr lang="en-US" sz="1800" dirty="0">
                <a:solidFill>
                  <a:srgbClr val="256BB9"/>
                </a:solidFill>
              </a:rPr>
              <a:t> 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 inverse variation and graph translations of the reciprocal function.</a:t>
            </a:r>
            <a:endPara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F565AE-266A-5840-8C1E-2C6220422C7A}"/>
              </a:ext>
            </a:extLst>
          </p:cNvPr>
          <p:cNvSpPr/>
          <p:nvPr/>
        </p:nvSpPr>
        <p:spPr>
          <a:xfrm>
            <a:off x="445055" y="1699214"/>
            <a:ext cx="7920000" cy="1625877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IN" sz="1800" b="1" dirty="0">
                <a:solidFill>
                  <a:srgbClr val="90057A"/>
                </a:solidFill>
              </a:rPr>
              <a:t>VOCABULARY</a:t>
            </a:r>
          </a:p>
          <a:p>
            <a:pPr marL="285750" indent="-285750">
              <a:spcAft>
                <a:spcPts val="300"/>
              </a:spcAft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</a:t>
            </a:r>
            <a:r>
              <a:rPr lang="fi-FI" sz="1600" dirty="0" err="1">
                <a:solidFill>
                  <a:srgbClr val="000000"/>
                </a:solidFill>
              </a:rPr>
              <a:t>symptote</a:t>
            </a:r>
            <a:endParaRPr lang="fi-FI" sz="1600" dirty="0">
              <a:solidFill>
                <a:srgbClr val="000000"/>
              </a:solidFill>
            </a:endParaRPr>
          </a:p>
          <a:p>
            <a:pPr marL="285750" indent="-285750">
              <a:spcAft>
                <a:spcPts val="300"/>
              </a:spcAft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constant of variation</a:t>
            </a:r>
          </a:p>
          <a:p>
            <a:pPr marL="285750" indent="-285750">
              <a:spcAft>
                <a:spcPts val="300"/>
              </a:spcAft>
              <a:buFont typeface="Arial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inverse variation</a:t>
            </a:r>
          </a:p>
          <a:p>
            <a:pPr marL="285750" indent="-285750">
              <a:spcAft>
                <a:spcPts val="300"/>
              </a:spcAft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reciprocal function</a:t>
            </a:r>
            <a:endParaRPr lang="en-IN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1718419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de-DE" sz="1800" b="1" dirty="0" err="1">
                <a:solidFill>
                  <a:srgbClr val="58585A"/>
                </a:solidFill>
              </a:rPr>
              <a:t>Use</a:t>
            </a:r>
            <a:r>
              <a:rPr lang="de-DE" sz="1800" b="1" dirty="0">
                <a:solidFill>
                  <a:srgbClr val="58585A"/>
                </a:solidFill>
              </a:rPr>
              <a:t> an Inverse Variation Model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IN" sz="1600" b="1" dirty="0"/>
              <a:t>​</a:t>
            </a:r>
            <a:r>
              <a:rPr lang="en-US" sz="1600" dirty="0"/>
              <a:t>The amount of time it takes for an ice cube to melt varies inversely to the air temperature, in degrees. At 20° Celsius, the ice will melt in 20 minutes.</a:t>
            </a:r>
            <a:br>
              <a:rPr lang="en-US" sz="1600" dirty="0"/>
            </a:br>
            <a:r>
              <a:rPr lang="en-US" sz="1600" dirty="0"/>
              <a:t>How long will it take the ice to melt if the temperature is 30° Celsius?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3</a:t>
            </a:r>
            <a:endParaRPr lang="en-US" sz="1800" cap="al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90506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39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683296"/>
            <a:ext cx="8321209" cy="3457357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Understand the Graph of the Reciprocal Function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1200"/>
              </a:spcAft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b="1" dirty="0"/>
              <a:t>What are the key features of the reciprocal function</a:t>
            </a:r>
          </a:p>
          <a:p>
            <a:pPr>
              <a:spcAft>
                <a:spcPts val="400"/>
              </a:spcAft>
            </a:pPr>
            <a:r>
              <a:rPr lang="en-US" dirty="0"/>
              <a:t>The </a:t>
            </a:r>
            <a:r>
              <a:rPr lang="en-US" b="1" dirty="0">
                <a:highlight>
                  <a:srgbClr val="FFFF00"/>
                </a:highlight>
              </a:rPr>
              <a:t>reciprocal function</a:t>
            </a:r>
            <a:r>
              <a:rPr lang="en-US" dirty="0"/>
              <a:t>                 maps</a:t>
            </a:r>
          </a:p>
          <a:p>
            <a:pPr>
              <a:spcAft>
                <a:spcPts val="5400"/>
              </a:spcAft>
            </a:pPr>
            <a:r>
              <a:rPr lang="en-US" dirty="0"/>
              <a:t>every non-zero real number to its reciprocal.</a:t>
            </a:r>
            <a:br>
              <a:rPr lang="en-US" dirty="0"/>
            </a:br>
            <a:r>
              <a:rPr lang="en-US" dirty="0"/>
              <a:t>Use technology to graph the function.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3000"/>
              </a:spcAft>
            </a:pPr>
            <a:r>
              <a:rPr lang="en-US" dirty="0"/>
              <a:t>You can use the TRACE feature to understand the end behavior. Notice that the values of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get closer and closer to 0 as </a:t>
            </a:r>
            <a:r>
              <a:rPr lang="en-US" i="1" dirty="0"/>
              <a:t>x</a:t>
            </a:r>
            <a:r>
              <a:rPr lang="en-US" dirty="0"/>
              <a:t> goes to     or      </a:t>
            </a:r>
            <a:r>
              <a:rPr lang="en-US" sz="1200" dirty="0"/>
              <a:t> </a:t>
            </a:r>
            <a:r>
              <a:rPr lang="en-US" dirty="0"/>
              <a:t>, but never equal 0.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25857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4</a:t>
            </a:r>
            <a:endParaRPr lang="en-US" sz="1800" cap="al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IN" sz="1800" b="1" dirty="0">
                <a:solidFill>
                  <a:srgbClr val="137F97"/>
                </a:solidFill>
              </a:rPr>
              <a:t>CONCEPTUAL UNDERSTANDING</a:t>
            </a:r>
            <a:endParaRPr lang="en-IN" sz="1800" dirty="0">
              <a:solidFill>
                <a:srgbClr val="137F97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92D9D6-BB03-2067-C584-A8D6B7D18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268" y="1457606"/>
            <a:ext cx="762501" cy="3519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E289AB-B82F-15C2-BCAF-9FC0291F0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820" y="1406726"/>
            <a:ext cx="4279785" cy="21363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FECD8F-D8F3-6AB5-F910-82951DD7C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612" y="4166595"/>
            <a:ext cx="5677705" cy="21467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889227-1FB8-3069-6E1A-5957B65D6B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5927" y="3919282"/>
            <a:ext cx="176336" cy="1185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3459FF-011E-EA61-ABF7-695A5CF8B0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7266" y="3922322"/>
            <a:ext cx="300987" cy="1124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7F2AD5-9811-924B-780B-8352ADE70E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4266" y="1058740"/>
            <a:ext cx="892844" cy="39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66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683296"/>
            <a:ext cx="8321209" cy="3921586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Understand the Graph of the Reciprocal Function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1200"/>
              </a:spcAft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b="1" dirty="0"/>
              <a:t>What are the key features of the reciprocal function</a:t>
            </a:r>
          </a:p>
          <a:p>
            <a:pPr>
              <a:spcAft>
                <a:spcPts val="1200"/>
              </a:spcAft>
            </a:pPr>
            <a:r>
              <a:rPr lang="en-US" dirty="0"/>
              <a:t>The graph of </a:t>
            </a:r>
            <a:r>
              <a:rPr lang="en-US" i="1" dirty="0"/>
              <a:t>f</a:t>
            </a:r>
            <a:r>
              <a:rPr lang="en-US" dirty="0"/>
              <a:t> has a horizontal </a:t>
            </a:r>
            <a:r>
              <a:rPr lang="en-US" i="1" dirty="0"/>
              <a:t>asymptote</a:t>
            </a:r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dirty="0"/>
              <a:t> = 0.</a:t>
            </a:r>
            <a:br>
              <a:rPr lang="en-US" dirty="0"/>
            </a:br>
            <a:r>
              <a:rPr lang="en-US" dirty="0"/>
              <a:t>An </a:t>
            </a:r>
            <a:r>
              <a:rPr lang="en-US" b="1" dirty="0">
                <a:highlight>
                  <a:srgbClr val="FFFF00"/>
                </a:highlight>
              </a:rPr>
              <a:t>asymptote</a:t>
            </a:r>
            <a:r>
              <a:rPr lang="en-US" dirty="0"/>
              <a:t> is a line that a graph approaches.</a:t>
            </a:r>
          </a:p>
          <a:p>
            <a:pPr>
              <a:spcAft>
                <a:spcPts val="1200"/>
              </a:spcAft>
            </a:pPr>
            <a:r>
              <a:rPr lang="en-US" dirty="0"/>
              <a:t>Recall that a fraction with a denominator of 0 is</a:t>
            </a:r>
            <a:br>
              <a:rPr lang="en-US" dirty="0"/>
            </a:br>
            <a:r>
              <a:rPr lang="en-US" dirty="0"/>
              <a:t>undefined. Use the TRACE feature again with</a:t>
            </a:r>
            <a:br>
              <a:rPr lang="en-US" dirty="0"/>
            </a:br>
            <a:r>
              <a:rPr lang="en-US" i="1" dirty="0"/>
              <a:t>x</a:t>
            </a:r>
            <a:r>
              <a:rPr lang="en-US" dirty="0"/>
              <a:t>-values close to 0. For positive </a:t>
            </a:r>
            <a:r>
              <a:rPr lang="en-US" i="1" dirty="0"/>
              <a:t>x</a:t>
            </a:r>
            <a:r>
              <a:rPr lang="en-US" dirty="0"/>
              <a:t>-values,</a:t>
            </a:r>
            <a:br>
              <a:rPr lang="en-US" dirty="0"/>
            </a:br>
            <a:r>
              <a:rPr lang="en-US" dirty="0"/>
              <a:t>as </a:t>
            </a:r>
            <a:r>
              <a:rPr lang="en-US" i="1" dirty="0"/>
              <a:t>x</a:t>
            </a:r>
            <a:r>
              <a:rPr lang="en-US" dirty="0"/>
              <a:t> approaches 0,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goes to    . For negative</a:t>
            </a:r>
            <a:br>
              <a:rPr lang="en-US" dirty="0"/>
            </a:br>
            <a:r>
              <a:rPr lang="en-US" i="1" dirty="0"/>
              <a:t>x</a:t>
            </a:r>
            <a:r>
              <a:rPr lang="en-US" dirty="0"/>
              <a:t>-values, as </a:t>
            </a:r>
            <a:r>
              <a:rPr lang="en-US" i="1" dirty="0"/>
              <a:t>x</a:t>
            </a:r>
            <a:r>
              <a:rPr lang="en-US" dirty="0"/>
              <a:t> approaches 0,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goes to      </a:t>
            </a:r>
            <a:r>
              <a:rPr lang="en-US" sz="900" dirty="0"/>
              <a:t> </a:t>
            </a:r>
            <a:r>
              <a:rPr lang="en-US" dirty="0"/>
              <a:t>.</a:t>
            </a:r>
          </a:p>
          <a:p>
            <a:pPr>
              <a:spcAft>
                <a:spcPts val="1200"/>
              </a:spcAft>
            </a:pPr>
            <a:r>
              <a:rPr lang="en-US" dirty="0"/>
              <a:t>The graph of </a:t>
            </a:r>
            <a:r>
              <a:rPr lang="en-US" i="1" dirty="0"/>
              <a:t>f</a:t>
            </a:r>
            <a:r>
              <a:rPr lang="en-US" dirty="0"/>
              <a:t> has a vertical asymptote </a:t>
            </a:r>
            <a:r>
              <a:rPr lang="en-US" i="1" dirty="0"/>
              <a:t>x</a:t>
            </a:r>
            <a:r>
              <a:rPr lang="en-US" dirty="0"/>
              <a:t> = 0.</a:t>
            </a:r>
          </a:p>
          <a:p>
            <a:pPr>
              <a:spcAft>
                <a:spcPts val="300"/>
              </a:spcAft>
            </a:pPr>
            <a:r>
              <a:rPr lang="en-US" dirty="0"/>
              <a:t>The domain of                               . The range</a:t>
            </a:r>
          </a:p>
          <a:p>
            <a:pPr>
              <a:spcAft>
                <a:spcPts val="1200"/>
              </a:spcAft>
            </a:pPr>
            <a:r>
              <a:rPr lang="en-US" dirty="0"/>
              <a:t>is {</a:t>
            </a:r>
            <a:r>
              <a:rPr lang="en-US" i="1" dirty="0"/>
              <a:t>y</a:t>
            </a:r>
            <a:r>
              <a:rPr lang="en-US" dirty="0"/>
              <a:t> | </a:t>
            </a:r>
            <a:r>
              <a:rPr lang="en-US" i="1" dirty="0"/>
              <a:t>y</a:t>
            </a:r>
            <a:r>
              <a:rPr lang="en-US" dirty="0"/>
              <a:t> ≠ 0}.</a:t>
            </a:r>
          </a:p>
          <a:p>
            <a:pPr>
              <a:spcAft>
                <a:spcPts val="1200"/>
              </a:spcAft>
            </a:pPr>
            <a:r>
              <a:rPr lang="en-US" dirty="0"/>
              <a:t>The end behavior is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→ 0 as </a:t>
            </a:r>
            <a:r>
              <a:rPr lang="en-US" i="1" dirty="0"/>
              <a:t>x</a:t>
            </a:r>
            <a:r>
              <a:rPr lang="en-US" dirty="0"/>
              <a:t> → ±   </a:t>
            </a:r>
            <a:r>
              <a:rPr lang="en-US" sz="1200" dirty="0"/>
              <a:t>  </a:t>
            </a:r>
            <a:r>
              <a:rPr lang="en-US" dirty="0"/>
              <a:t>.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25857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4</a:t>
            </a:r>
            <a:endParaRPr lang="en-US" sz="1800" cap="al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IN" sz="1800" b="1" dirty="0">
                <a:solidFill>
                  <a:srgbClr val="137F97"/>
                </a:solidFill>
              </a:rPr>
              <a:t>CONCEPTUAL UNDERSTANDING</a:t>
            </a:r>
            <a:endParaRPr lang="en-IN" sz="1800" dirty="0">
              <a:solidFill>
                <a:srgbClr val="137F9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46CFFD-B6C1-E72D-B4CC-260932BD7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266" y="1058740"/>
            <a:ext cx="892844" cy="3910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3638AB-B7F7-3AC5-AE7B-6D8B3B8A7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450" y="1532497"/>
            <a:ext cx="3005289" cy="4684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3DB12F-0A8D-EEA1-2B20-A5E362ABE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093" y="3623143"/>
            <a:ext cx="1505451" cy="3512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20054B-D784-7AEF-647C-07D9C8924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2726" y="2819008"/>
            <a:ext cx="176336" cy="1185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869574-7F0C-97FB-C988-F00756BD28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5813" y="3034502"/>
            <a:ext cx="300987" cy="1124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B4C049-2CCE-F59D-BBC4-5839ED58B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4931" y="4380222"/>
            <a:ext cx="176336" cy="11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1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1472198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Understand the Graph of the Reciprocal Function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 startAt="4"/>
            </a:pPr>
            <a:r>
              <a:rPr lang="en-IN" sz="1600" b="1" dirty="0"/>
              <a:t>​</a:t>
            </a:r>
            <a:r>
              <a:rPr lang="en-US" sz="1600" dirty="0"/>
              <a:t>Graph the function             </a:t>
            </a:r>
            <a:r>
              <a:rPr lang="en-US" dirty="0"/>
              <a:t>   </a:t>
            </a:r>
            <a:r>
              <a:rPr lang="en-US" sz="1600" dirty="0"/>
              <a:t>. What are the domain, range, and asymptotes of the function?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4</a:t>
            </a:r>
            <a:endParaRPr lang="en-US" sz="1800" cap="al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59314" y="2445657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56427-1429-9F66-E27A-898DA448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510" y="1266436"/>
            <a:ext cx="876102" cy="39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76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365205"/>
            <a:ext cx="8321209" cy="4306307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/>
              <a:t>Graph Translations of the Reciprocal Function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300"/>
              </a:spcAft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b="1" dirty="0"/>
              <a:t>Graph                            </a:t>
            </a:r>
            <a:r>
              <a:rPr lang="en-US" sz="1050" b="1" dirty="0"/>
              <a:t>  </a:t>
            </a:r>
            <a:r>
              <a:rPr lang="en-US" sz="1600" b="1" dirty="0"/>
              <a:t>What are the equations of the asymptotes?</a:t>
            </a:r>
          </a:p>
          <a:p>
            <a:pPr>
              <a:spcAft>
                <a:spcPts val="1200"/>
              </a:spcAft>
            </a:pPr>
            <a:r>
              <a:rPr lang="en-US" sz="1600" b="1" dirty="0"/>
              <a:t>What are the domain and range?</a:t>
            </a:r>
          </a:p>
          <a:p>
            <a:pPr>
              <a:spcAft>
                <a:spcPts val="21000"/>
              </a:spcAft>
            </a:pPr>
            <a:r>
              <a:rPr lang="en-US" dirty="0"/>
              <a:t>Use technology to graph the parent function, 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5" y="399815"/>
            <a:ext cx="1480558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5</a:t>
            </a:r>
            <a:endParaRPr lang="en-US" sz="1800" cap="al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8D15F1-1723-8C8E-FD78-36CCC6B39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352" y="1466286"/>
            <a:ext cx="677779" cy="2932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5D7423-CF5D-7701-DA6B-8ED352E06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80" y="1852094"/>
            <a:ext cx="2265347" cy="2315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C9B5DF-04D3-53AD-B181-897BE48C1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869" y="748865"/>
            <a:ext cx="1600797" cy="3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27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365205"/>
            <a:ext cx="8321209" cy="5288627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/>
              <a:t>Graph Translations of the Reciprocal Function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300"/>
              </a:spcAft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b="1" dirty="0"/>
              <a:t>Graph                           </a:t>
            </a:r>
            <a:r>
              <a:rPr lang="en-US" sz="1200" b="1" dirty="0"/>
              <a:t>   </a:t>
            </a:r>
            <a:r>
              <a:rPr lang="en-US" sz="1600" b="1" dirty="0"/>
              <a:t>What are the equations of the asymptotes?</a:t>
            </a:r>
          </a:p>
          <a:p>
            <a:pPr>
              <a:spcAft>
                <a:spcPts val="1200"/>
              </a:spcAft>
            </a:pPr>
            <a:r>
              <a:rPr lang="en-US" sz="1600" b="1" dirty="0"/>
              <a:t>What are the domain and range?</a:t>
            </a:r>
          </a:p>
          <a:p>
            <a:pPr>
              <a:spcAft>
                <a:spcPts val="900"/>
              </a:spcAft>
            </a:pPr>
            <a:r>
              <a:rPr lang="en-US" dirty="0"/>
              <a:t>In terms of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), you can write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as </a:t>
            </a:r>
          </a:p>
          <a:p>
            <a:pPr>
              <a:spcAft>
                <a:spcPts val="400"/>
              </a:spcAft>
            </a:pPr>
            <a:r>
              <a:rPr lang="en-US" dirty="0"/>
              <a:t>Therefore, the graph of </a:t>
            </a:r>
            <a:r>
              <a:rPr lang="en-US" i="1" dirty="0"/>
              <a:t>g</a:t>
            </a:r>
            <a:r>
              <a:rPr lang="en-US" dirty="0"/>
              <a:t> is the graph of </a:t>
            </a:r>
            <a:r>
              <a:rPr lang="en-US" i="1" dirty="0"/>
              <a:t>f</a:t>
            </a:r>
            <a:r>
              <a:rPr lang="en-US" dirty="0"/>
              <a:t> translated 3 units right and 2 units up.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line </a:t>
            </a:r>
            <a:r>
              <a:rPr lang="en-US" i="1" dirty="0"/>
              <a:t>x</a:t>
            </a:r>
            <a:r>
              <a:rPr lang="en-US" dirty="0"/>
              <a:t> = 3 is a vertical asymptote. The line </a:t>
            </a:r>
            <a:r>
              <a:rPr lang="en-US" i="1" dirty="0"/>
              <a:t>y</a:t>
            </a:r>
            <a:r>
              <a:rPr lang="en-US" dirty="0"/>
              <a:t> = 2 is a horizontal asymptote.</a:t>
            </a:r>
          </a:p>
          <a:p>
            <a:pPr>
              <a:spcAft>
                <a:spcPts val="600"/>
              </a:spcAft>
            </a:pPr>
            <a:r>
              <a:rPr lang="en-US" dirty="0"/>
              <a:t>The domain is {</a:t>
            </a:r>
            <a:r>
              <a:rPr lang="en-US" i="1" dirty="0"/>
              <a:t>x</a:t>
            </a:r>
            <a:r>
              <a:rPr lang="en-US" dirty="0"/>
              <a:t> | </a:t>
            </a:r>
            <a:r>
              <a:rPr lang="en-US" i="1" dirty="0"/>
              <a:t>x</a:t>
            </a:r>
            <a:r>
              <a:rPr lang="en-US" dirty="0"/>
              <a:t> ≠ 3}.</a:t>
            </a:r>
          </a:p>
          <a:p>
            <a:pPr>
              <a:spcAft>
                <a:spcPts val="600"/>
              </a:spcAft>
            </a:pPr>
            <a:r>
              <a:rPr lang="en-US" dirty="0"/>
              <a:t>The range is {</a:t>
            </a:r>
            <a:r>
              <a:rPr lang="en-US" i="1" dirty="0"/>
              <a:t>y</a:t>
            </a:r>
            <a:r>
              <a:rPr lang="en-US" dirty="0"/>
              <a:t> | </a:t>
            </a:r>
            <a:r>
              <a:rPr lang="en-US" i="1" dirty="0"/>
              <a:t>y</a:t>
            </a:r>
            <a:r>
              <a:rPr lang="en-US" dirty="0"/>
              <a:t> ≠ 2}.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5" y="399815"/>
            <a:ext cx="1480558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5</a:t>
            </a:r>
            <a:endParaRPr lang="en-US" sz="1800" cap="al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54E1A-A7CD-D763-6F8D-FA7F87F5B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08" y="2223385"/>
            <a:ext cx="4824615" cy="23943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4C250F-E2DA-B8B5-D7C9-897AC95E6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869" y="748865"/>
            <a:ext cx="1600797" cy="394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CAC804-CEB4-EC05-2F78-E5EE6435A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942" y="1351178"/>
            <a:ext cx="2680350" cy="48575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DE555E4-284A-D679-34C3-A88C3445D864}"/>
              </a:ext>
            </a:extLst>
          </p:cNvPr>
          <p:cNvSpPr/>
          <p:nvPr/>
        </p:nvSpPr>
        <p:spPr>
          <a:xfrm>
            <a:off x="5415199" y="2538752"/>
            <a:ext cx="3157301" cy="1721127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US" sz="1200" b="1" dirty="0">
                <a:solidFill>
                  <a:srgbClr val="C02B43"/>
                </a:solidFill>
              </a:rPr>
              <a:t>GENERALIZE</a:t>
            </a:r>
            <a:endParaRPr lang="en-IN" sz="1200" b="1" dirty="0">
              <a:solidFill>
                <a:srgbClr val="C02B43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</a:rPr>
              <a:t>Recall that subtracting </a:t>
            </a:r>
            <a:r>
              <a:rPr lang="en-US" sz="1200" i="1" dirty="0">
                <a:solidFill>
                  <a:srgbClr val="000000"/>
                </a:solidFill>
              </a:rPr>
              <a:t>h</a:t>
            </a:r>
            <a:r>
              <a:rPr lang="en-US" sz="1200" dirty="0">
                <a:solidFill>
                  <a:srgbClr val="000000"/>
                </a:solidFill>
              </a:rPr>
              <a:t> from </a:t>
            </a:r>
            <a:r>
              <a:rPr lang="en-US" sz="1200" i="1" dirty="0">
                <a:solidFill>
                  <a:srgbClr val="000000"/>
                </a:solidFill>
              </a:rPr>
              <a:t>x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ranslates</a:t>
            </a:r>
            <a:r>
              <a:rPr lang="en-US" sz="1200" dirty="0">
                <a:solidFill>
                  <a:srgbClr val="000000"/>
                </a:solidFill>
              </a:rPr>
              <a:t> the graph of </a:t>
            </a:r>
            <a:r>
              <a:rPr lang="en-US" sz="1200" i="1" dirty="0">
                <a:solidFill>
                  <a:srgbClr val="000000"/>
                </a:solidFill>
              </a:rPr>
              <a:t>f</a:t>
            </a:r>
            <a:r>
              <a:rPr lang="en-US" sz="1200" dirty="0">
                <a:solidFill>
                  <a:srgbClr val="000000"/>
                </a:solidFill>
              </a:rPr>
              <a:t> horizontally. Adding </a:t>
            </a:r>
            <a:r>
              <a:rPr lang="en-US" sz="1200" i="1" dirty="0">
                <a:solidFill>
                  <a:srgbClr val="000000"/>
                </a:solidFill>
              </a:rPr>
              <a:t>k</a:t>
            </a:r>
            <a:r>
              <a:rPr lang="en-US" sz="1200" dirty="0">
                <a:solidFill>
                  <a:srgbClr val="000000"/>
                </a:solidFill>
              </a:rPr>
              <a:t> to </a:t>
            </a:r>
            <a:r>
              <a:rPr lang="en-US" sz="1200" i="1" dirty="0">
                <a:solidFill>
                  <a:srgbClr val="000000"/>
                </a:solidFill>
              </a:rPr>
              <a:t>f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i="1" dirty="0">
                <a:solidFill>
                  <a:srgbClr val="000000"/>
                </a:solidFill>
              </a:rPr>
              <a:t>x</a:t>
            </a:r>
            <a:r>
              <a:rPr lang="en-US" sz="1200" dirty="0">
                <a:solidFill>
                  <a:srgbClr val="000000"/>
                </a:solidFill>
              </a:rPr>
              <a:t>) translates the graph of </a:t>
            </a:r>
            <a:r>
              <a:rPr lang="en-US" sz="1200" i="1" dirty="0">
                <a:solidFill>
                  <a:srgbClr val="000000"/>
                </a:solidFill>
              </a:rPr>
              <a:t>f</a:t>
            </a:r>
            <a:r>
              <a:rPr lang="en-US" sz="1200" dirty="0">
                <a:solidFill>
                  <a:srgbClr val="000000"/>
                </a:solidFill>
              </a:rPr>
              <a:t> vertically.</a:t>
            </a:r>
          </a:p>
          <a:p>
            <a:pPr>
              <a:spcAft>
                <a:spcPts val="400"/>
              </a:spcAft>
            </a:pPr>
            <a:r>
              <a:rPr lang="en-US" sz="1200" dirty="0">
                <a:solidFill>
                  <a:srgbClr val="000000"/>
                </a:solidFill>
              </a:rPr>
              <a:t>So the graph of                        is the</a:t>
            </a:r>
          </a:p>
          <a:p>
            <a:pPr>
              <a:spcAft>
                <a:spcPts val="400"/>
              </a:spcAft>
            </a:pPr>
            <a:r>
              <a:rPr lang="en-US" sz="1200" dirty="0">
                <a:solidFill>
                  <a:srgbClr val="000000"/>
                </a:solidFill>
              </a:rPr>
              <a:t>graph of            translated </a:t>
            </a:r>
            <a:r>
              <a:rPr lang="en-US" sz="1200" i="1" dirty="0">
                <a:solidFill>
                  <a:srgbClr val="000000"/>
                </a:solidFill>
              </a:rPr>
              <a:t>h</a:t>
            </a:r>
            <a:r>
              <a:rPr lang="en-US" sz="1200" dirty="0">
                <a:solidFill>
                  <a:srgbClr val="000000"/>
                </a:solidFill>
              </a:rPr>
              <a:t> units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000000"/>
                </a:solidFill>
              </a:rPr>
              <a:t>horizontally and </a:t>
            </a:r>
            <a:r>
              <a:rPr lang="en-US" sz="1200" i="1" dirty="0">
                <a:solidFill>
                  <a:srgbClr val="000000"/>
                </a:solidFill>
              </a:rPr>
              <a:t>k</a:t>
            </a:r>
            <a:r>
              <a:rPr lang="en-US" sz="1200" dirty="0">
                <a:solidFill>
                  <a:srgbClr val="000000"/>
                </a:solidFill>
              </a:rPr>
              <a:t> units vertically.</a:t>
            </a:r>
            <a:endParaRPr lang="en-IN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1530A2-216C-9CF5-07CB-22DF9D465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5679" y="3508996"/>
            <a:ext cx="957687" cy="264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72E728-1C91-209C-9BB6-72886F439B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3330" y="3742705"/>
            <a:ext cx="456041" cy="24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92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154914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Graph Translations of the Reciprocal Function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 startAt="5"/>
            </a:pPr>
            <a:r>
              <a:rPr lang="en-IN" sz="1600" b="1" dirty="0"/>
              <a:t>​​</a:t>
            </a:r>
            <a:r>
              <a:rPr lang="en-US" sz="1600" dirty="0"/>
              <a:t>Graph                          </a:t>
            </a:r>
            <a:r>
              <a:rPr lang="en-US" sz="1200" dirty="0"/>
              <a:t>  </a:t>
            </a:r>
            <a:r>
              <a:rPr lang="en-US" sz="1600" dirty="0"/>
              <a:t>What are the equations of the asymptotes? </a:t>
            </a:r>
          </a:p>
          <a:p>
            <a:pPr marL="342000"/>
            <a:r>
              <a:rPr lang="en-US" sz="1600" dirty="0"/>
              <a:t>What are the domain and range?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5</a:t>
            </a:r>
            <a:endParaRPr lang="en-US" sz="1800" cap="al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CBAAA26-7B55-7F53-868F-A5A0A81EF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044" y="1292287"/>
            <a:ext cx="1492417" cy="3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67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D1F45AF-857E-9C16-7605-271B8B8F524C}"/>
              </a:ext>
            </a:extLst>
          </p:cNvPr>
          <p:cNvSpPr txBox="1"/>
          <p:nvPr/>
        </p:nvSpPr>
        <p:spPr>
          <a:xfrm>
            <a:off x="355758" y="351588"/>
            <a:ext cx="8341433" cy="723275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1800" b="1" dirty="0">
                <a:solidFill>
                  <a:srgbClr val="137F97"/>
                </a:solidFill>
              </a:rPr>
              <a:t>CONCEPT SUMMARY</a:t>
            </a:r>
          </a:p>
          <a:p>
            <a:r>
              <a:rPr lang="en-US" sz="1800" b="1" dirty="0">
                <a:solidFill>
                  <a:srgbClr val="58585A"/>
                </a:solidFill>
              </a:rPr>
              <a:t>Inverse Variation and the Reciprocal Function</a:t>
            </a:r>
            <a:endParaRPr lang="en-IN" sz="1800" b="1" dirty="0">
              <a:solidFill>
                <a:srgbClr val="58585A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6C2CD76-0E15-D8C6-7548-C2D26A8FD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056" y="2726804"/>
            <a:ext cx="1048661" cy="402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699589B-9851-B259-5FEC-47C8BC0FC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939" y="3302499"/>
            <a:ext cx="1290386" cy="13099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038EADC-1207-8213-975F-A873A4797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032" y="3291850"/>
            <a:ext cx="1350819" cy="135081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A557071-0E54-BA75-8A4F-802E3D8CF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267" y="1971363"/>
            <a:ext cx="527294" cy="32585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4A08EE6-A86A-0462-17E3-BB97BD4A3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7347" y="2746257"/>
            <a:ext cx="1470388" cy="34470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D99CB60-0493-392F-4CC0-E89384D6E7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3065" y="3256683"/>
            <a:ext cx="1096059" cy="133897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14C7820-0D42-6BB5-F4ED-E2EE987F25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9743" y="3253617"/>
            <a:ext cx="1143457" cy="88277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1CEA486-AFAE-F4A8-07E2-27D4BBE33F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1201" y="4210486"/>
            <a:ext cx="716343" cy="19928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C9327F7-AB2B-D227-C1D8-BD33624815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33255" y="4447825"/>
            <a:ext cx="1007188" cy="18312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EE10819-FA32-34C8-6CDC-66FEA0592A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2993" y="4631117"/>
            <a:ext cx="1419956" cy="2154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E1FCB6A-E4F8-C977-4113-9E3A2BCFAA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39786" y="4891082"/>
            <a:ext cx="1090135" cy="25476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074D934-475C-A0C1-D13C-5F21A102672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65453" y="5149322"/>
            <a:ext cx="658228" cy="645195"/>
          </a:xfrm>
          <a:prstGeom prst="rect">
            <a:avLst/>
          </a:prstGeom>
        </p:spPr>
      </p:pic>
      <p:graphicFrame>
        <p:nvGraphicFramePr>
          <p:cNvPr id="69" name="Table 2">
            <a:extLst>
              <a:ext uri="{FF2B5EF4-FFF2-40B4-BE49-F238E27FC236}">
                <a16:creationId xmlns:a16="http://schemas.microsoft.com/office/drawing/2014/main" id="{14CFF629-5891-302D-D872-D0C0491EA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237551"/>
              </p:ext>
            </p:extLst>
          </p:nvPr>
        </p:nvGraphicFramePr>
        <p:xfrm>
          <a:off x="464127" y="1139964"/>
          <a:ext cx="8212281" cy="4676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073">
                  <a:extLst>
                    <a:ext uri="{9D8B030D-6E8A-4147-A177-3AD203B41FA5}">
                      <a16:colId xmlns:a16="http://schemas.microsoft.com/office/drawing/2014/main" val="3077242538"/>
                    </a:ext>
                  </a:extLst>
                </a:gridCol>
                <a:gridCol w="3093604">
                  <a:extLst>
                    <a:ext uri="{9D8B030D-6E8A-4147-A177-3AD203B41FA5}">
                      <a16:colId xmlns:a16="http://schemas.microsoft.com/office/drawing/2014/main" val="2690181536"/>
                    </a:ext>
                  </a:extLst>
                </a:gridCol>
                <a:gridCol w="3093604">
                  <a:extLst>
                    <a:ext uri="{9D8B030D-6E8A-4147-A177-3AD203B41FA5}">
                      <a16:colId xmlns:a16="http://schemas.microsoft.com/office/drawing/2014/main" val="4138872822"/>
                    </a:ext>
                  </a:extLst>
                </a:gridCol>
              </a:tblGrid>
              <a:tr h="606643">
                <a:tc>
                  <a:txBody>
                    <a:bodyPr/>
                    <a:lstStyle/>
                    <a:p>
                      <a:r>
                        <a:rPr lang="en-US" dirty="0">
                          <a:noFill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b="1" i="0" u="none" strike="noStrike" cap="none" baseline="0" dirty="0">
                        <a:solidFill>
                          <a:srgbClr val="58585A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fr-FR" sz="1600" b="1" i="0" u="none" strike="noStrike" cap="none" baseline="0" dirty="0">
                          <a:solidFill>
                            <a:srgbClr val="58585A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Inverse Variation</a:t>
                      </a:r>
                      <a:endParaRPr lang="en-US" sz="1600" b="1" dirty="0">
                        <a:solidFill>
                          <a:srgbClr val="58585A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rgbClr val="58585A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Transformations of the Reciprocal Function</a:t>
                      </a:r>
                      <a:endParaRPr lang="en-US" sz="1600" b="1" dirty="0">
                        <a:solidFill>
                          <a:srgbClr val="58585A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381200"/>
                  </a:ext>
                </a:extLst>
              </a:tr>
              <a:tr h="1024968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rgbClr val="137F97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WORDS</a:t>
                      </a:r>
                      <a:endParaRPr lang="en-US" sz="1600" b="1" dirty="0">
                        <a:solidFill>
                          <a:srgbClr val="137F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 inverse variation is a relation between two variables such that as one variable increases, the other decreases proportionally.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 reciprocal function models the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inverse variation,           </a:t>
                      </a:r>
                      <a:r>
                        <a:rPr lang="en-US" sz="8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Like other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functions, it can be transformed.</a:t>
                      </a:r>
                      <a:endParaRPr lang="mr-IN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05183"/>
                  </a:ext>
                </a:extLst>
              </a:tr>
              <a:tr h="499447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rgbClr val="137F97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ALGEBRA</a:t>
                      </a:r>
                      <a:endParaRPr lang="en-US" sz="1600" b="1" dirty="0">
                        <a:solidFill>
                          <a:srgbClr val="137F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        , 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mr-IN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5315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rgbClr val="137F97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EXAMPLES</a:t>
                      </a:r>
                      <a:endParaRPr lang="en-US" sz="1600" b="1" dirty="0">
                        <a:solidFill>
                          <a:srgbClr val="137F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7E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n-US" sz="1400" b="0" i="0" u="none" strike="noStrike" cap="none" baseline="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fi-FI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7E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mr-IN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endParaRPr lang="mr-IN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i-FI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i-FI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i-FI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i-FI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7E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68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E033CF7-964E-904E-B8F6-4DC8B0D5C047}"/>
              </a:ext>
            </a:extLst>
          </p:cNvPr>
          <p:cNvSpPr txBox="1"/>
          <p:nvPr/>
        </p:nvSpPr>
        <p:spPr>
          <a:xfrm>
            <a:off x="355758" y="765706"/>
            <a:ext cx="8403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b="1" dirty="0"/>
              <a:t>The two rectangles shown both have an area of 144 square units.</a:t>
            </a:r>
            <a:endParaRPr lang="en-IN" sz="1600" b="1" baseline="30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46DB7-47C6-1448-8CE9-C4BBBB4A73B5}"/>
              </a:ext>
            </a:extLst>
          </p:cNvPr>
          <p:cNvSpPr txBox="1"/>
          <p:nvPr/>
        </p:nvSpPr>
        <p:spPr>
          <a:xfrm>
            <a:off x="355757" y="3580467"/>
            <a:ext cx="802624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78000">
              <a:spcAft>
                <a:spcPts val="1200"/>
              </a:spcAft>
              <a:buFont typeface="+mj-lt"/>
              <a:buAutoNum type="alphaUcPeriod"/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dirty="0"/>
              <a:t>Sketch as many other rectangles as you can that have the same area. Organize and record your data for the lengths and widths of the rectangles.</a:t>
            </a:r>
          </a:p>
          <a:p>
            <a:pPr marL="360000" indent="-378000">
              <a:spcAft>
                <a:spcPts val="1200"/>
              </a:spcAft>
              <a:buFont typeface="+mj-lt"/>
              <a:buAutoNum type="alphaUcPeriod"/>
            </a:pPr>
            <a:r>
              <a:rPr lang="en-US" sz="1600" b="1" dirty="0">
                <a:solidFill>
                  <a:srgbClr val="C02B43"/>
                </a:solidFill>
              </a:rPr>
              <a:t>Use Structure </a:t>
            </a:r>
            <a:r>
              <a:rPr lang="en-US" sz="1600" dirty="0"/>
              <a:t>Considering rectangles with an area of 144 square units, what happens to the width of the rectangle as the length increases?</a:t>
            </a:r>
          </a:p>
          <a:p>
            <a:pPr marL="360000" indent="-378000">
              <a:spcAft>
                <a:spcPts val="1200"/>
              </a:spcAft>
              <a:buFont typeface="+mj-lt"/>
              <a:buAutoNum type="alphaUcPeriod"/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dirty="0"/>
              <a:t>Examine at least five other pairs of rectangles, each pair sharing the same area. How would you describe the relationship between the lengths and widths?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F09BFE-0C3C-E84B-9556-A66F805E246C}"/>
              </a:ext>
            </a:extLst>
          </p:cNvPr>
          <p:cNvSpPr/>
          <p:nvPr/>
        </p:nvSpPr>
        <p:spPr>
          <a:xfrm>
            <a:off x="452746" y="458341"/>
            <a:ext cx="2318164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s-ES_tradnl" sz="1800" b="1" dirty="0"/>
              <a:t>MODEL &amp; DISCUSS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77CE1-1A87-6A27-FE74-644B11A8F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36" y="1191387"/>
            <a:ext cx="6641022" cy="238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69A29FC-C154-9D4D-B7D9-3B00886A3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864790"/>
              </p:ext>
            </p:extLst>
          </p:nvPr>
        </p:nvGraphicFramePr>
        <p:xfrm>
          <a:off x="443805" y="461818"/>
          <a:ext cx="8222675" cy="75045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22675">
                  <a:extLst>
                    <a:ext uri="{9D8B030D-6E8A-4147-A177-3AD203B41FA5}">
                      <a16:colId xmlns:a16="http://schemas.microsoft.com/office/drawing/2014/main" val="2383579709"/>
                    </a:ext>
                  </a:extLst>
                </a:gridCol>
              </a:tblGrid>
              <a:tr h="4047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b="1" cap="all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Essential Question</a:t>
                      </a:r>
                      <a:endParaRPr lang="en-US" sz="1800" cap="all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84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677018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How are inverse variations related to the reciprocal function?</a:t>
                      </a:r>
                      <a:endParaRPr lang="en-US" sz="1600" b="1" spc="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7818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1340578"/>
            <a:ext cx="8321209" cy="2652008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Identify Inverse Variation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b="1" dirty="0"/>
              <a:t>How do you determine if a relationship represents an inverse variation</a:t>
            </a:r>
            <a:r>
              <a:rPr lang="en-IN" sz="1600" b="1" dirty="0">
                <a:solidFill>
                  <a:schemeClr val="tx1"/>
                </a:solidFill>
              </a:rPr>
              <a:t>?</a:t>
            </a:r>
          </a:p>
          <a:p>
            <a:pPr marL="360000" indent="-360000">
              <a:spcAft>
                <a:spcPts val="1800"/>
              </a:spcAft>
              <a:buFont typeface="+mj-lt"/>
              <a:buAutoNum type="alphaUcPeriod"/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b="1" dirty="0"/>
              <a:t>Does the table of values represent an inverse variation?</a:t>
            </a:r>
            <a:endParaRPr lang="en-IN" sz="1600" b="1" dirty="0">
              <a:solidFill>
                <a:schemeClr val="tx1"/>
              </a:solidFill>
            </a:endParaRPr>
          </a:p>
          <a:p>
            <a:pPr marL="360000">
              <a:spcAft>
                <a:spcPts val="600"/>
              </a:spcAft>
            </a:pPr>
            <a:endParaRPr lang="en-IN" sz="1800" dirty="0">
              <a:solidFill>
                <a:schemeClr val="tx1"/>
              </a:solidFill>
            </a:endParaRPr>
          </a:p>
          <a:p>
            <a:pPr marL="360000">
              <a:spcAft>
                <a:spcPts val="600"/>
              </a:spcAft>
            </a:pPr>
            <a:endParaRPr lang="en-IN" sz="1800" dirty="0">
              <a:solidFill>
                <a:schemeClr val="tx1"/>
              </a:solidFill>
            </a:endParaRPr>
          </a:p>
          <a:p>
            <a:pPr marL="360000"/>
            <a:r>
              <a:rPr lang="en-US" dirty="0"/>
              <a:t>An </a:t>
            </a:r>
            <a:r>
              <a:rPr lang="en-US" b="1" dirty="0">
                <a:highlight>
                  <a:srgbClr val="FFFF00"/>
                </a:highlight>
              </a:rPr>
              <a:t>inverse variation</a:t>
            </a:r>
            <a:r>
              <a:rPr lang="en-US" dirty="0"/>
              <a:t> is a relation between two variables such that as one variable increases, the other decreases proportionally. For the table to represent an inverse variation, the product of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must be constant. Find the product, </a:t>
            </a:r>
            <a:r>
              <a:rPr lang="en-US" i="1" dirty="0" err="1"/>
              <a:t>xy</a:t>
            </a:r>
            <a:r>
              <a:rPr lang="en-US" dirty="0"/>
              <a:t>, for each column in the table.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5" y="1375188"/>
            <a:ext cx="1480558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1</a:t>
            </a:r>
            <a:endParaRPr lang="en-US" sz="1800" cap="all" dirty="0"/>
          </a:p>
        </p:txBody>
      </p:sp>
      <p:pic>
        <p:nvPicPr>
          <p:cNvPr id="2" name="Picture 1" descr="Screen Shot 2022-04-07 at 12.56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91" y="2396600"/>
            <a:ext cx="3251200" cy="885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9E87E0-9DBA-B1D9-F15A-FC0E6FE70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02" y="3968035"/>
            <a:ext cx="6870023" cy="1219841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050617-67D1-BB84-DF8A-1209E459E5AD}"/>
              </a:ext>
            </a:extLst>
          </p:cNvPr>
          <p:cNvSpPr/>
          <p:nvPr/>
        </p:nvSpPr>
        <p:spPr>
          <a:xfrm>
            <a:off x="779436" y="5461436"/>
            <a:ext cx="5830077" cy="585255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x-none" sz="1200" b="1" dirty="0">
                <a:solidFill>
                  <a:srgbClr val="137F97"/>
                </a:solidFill>
              </a:rPr>
              <a:t>STUDY TIP</a:t>
            </a:r>
            <a:endParaRPr lang="en-IN" sz="1200" b="1" dirty="0">
              <a:solidFill>
                <a:srgbClr val="137F97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Be sure to check the products for every pair of values before drawing a conclusion.</a:t>
            </a:r>
            <a:endParaRPr lang="en-IN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02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271EFE-9001-F3C3-D300-18939E2B9CDE}"/>
              </a:ext>
            </a:extLst>
          </p:cNvPr>
          <p:cNvSpPr/>
          <p:nvPr/>
        </p:nvSpPr>
        <p:spPr>
          <a:xfrm>
            <a:off x="452745" y="486223"/>
            <a:ext cx="1480558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1</a:t>
            </a:r>
            <a:endParaRPr lang="en-US" sz="1800" cap="all" dirty="0"/>
          </a:p>
        </p:txBody>
      </p:sp>
      <p:pic>
        <p:nvPicPr>
          <p:cNvPr id="8" name="Picture 7" descr="Screen Shot 2022-04-07 at 12.57.18 PM.png">
            <a:extLst>
              <a:ext uri="{FF2B5EF4-FFF2-40B4-BE49-F238E27FC236}">
                <a16:creationId xmlns:a16="http://schemas.microsoft.com/office/drawing/2014/main" id="{01053E06-20A4-7C34-1F21-4756DD6B2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1" y="1575141"/>
            <a:ext cx="3521941" cy="8833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3AEED6-49C3-8290-DBF2-0FCCAE60C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" y="2679102"/>
            <a:ext cx="7557025" cy="1786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CD1926-7996-29B5-1677-243A84927E5D}"/>
              </a:ext>
            </a:extLst>
          </p:cNvPr>
          <p:cNvSpPr txBox="1"/>
          <p:nvPr/>
        </p:nvSpPr>
        <p:spPr>
          <a:xfrm>
            <a:off x="355758" y="451613"/>
            <a:ext cx="8321209" cy="2682786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Identify Inverse Variation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b="1" dirty="0"/>
              <a:t>How do you determine if a relationship represents an inverse variation</a:t>
            </a:r>
            <a:r>
              <a:rPr lang="en-IN" sz="1600" b="1" dirty="0">
                <a:solidFill>
                  <a:schemeClr val="tx1"/>
                </a:solidFill>
              </a:rPr>
              <a:t>?</a:t>
            </a:r>
          </a:p>
          <a:p>
            <a:pPr marL="360000" indent="-360000">
              <a:spcAft>
                <a:spcPts val="5400"/>
              </a:spcAft>
              <a:buFont typeface="+mj-lt"/>
              <a:buAutoNum type="alphaUcPeriod" startAt="2"/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b="1" dirty="0"/>
              <a:t>Does the table of values represent an inverse variation?</a:t>
            </a:r>
            <a:endParaRPr lang="en-IN" sz="1600" b="1" dirty="0">
              <a:solidFill>
                <a:schemeClr val="tx1"/>
              </a:solidFill>
            </a:endParaRPr>
          </a:p>
          <a:p>
            <a:pPr marL="360000">
              <a:spcAft>
                <a:spcPts val="600"/>
              </a:spcAft>
            </a:pPr>
            <a:endParaRPr lang="en-IN" sz="1800" dirty="0">
              <a:solidFill>
                <a:schemeClr val="tx1"/>
              </a:solidFill>
            </a:endParaRPr>
          </a:p>
          <a:p>
            <a:pPr marL="360000">
              <a:spcAft>
                <a:spcPts val="600"/>
              </a:spcAft>
            </a:pPr>
            <a:endParaRPr lang="en-IN" sz="1800" dirty="0">
              <a:solidFill>
                <a:schemeClr val="tx1"/>
              </a:solidFill>
            </a:endParaRPr>
          </a:p>
          <a:p>
            <a:pPr marL="360000"/>
            <a:r>
              <a:rPr lang="en-US" dirty="0"/>
              <a:t>Find the products.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8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2795637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Identify Inverse Variation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IN" sz="1600" b="1" dirty="0"/>
              <a:t>​​</a:t>
            </a:r>
            <a:r>
              <a:rPr lang="en-US" sz="1600" dirty="0"/>
              <a:t>Determine if each table of values represents an inverse variation.</a:t>
            </a:r>
          </a:p>
          <a:p>
            <a:pPr marL="720000" indent="-360000">
              <a:spcAft>
                <a:spcPts val="7200"/>
              </a:spcAft>
              <a:buAutoNum type="alphaLcPeriod"/>
              <a:tabLst>
                <a:tab pos="1103313" algn="l"/>
              </a:tabLst>
            </a:pPr>
            <a:r>
              <a:rPr lang="en-IN" sz="1600" b="1" dirty="0"/>
              <a:t>​</a:t>
            </a:r>
          </a:p>
          <a:p>
            <a:pPr marL="702900" indent="-342900">
              <a:spcAft>
                <a:spcPts val="15000"/>
              </a:spcAft>
              <a:buFont typeface="+mj-lt"/>
              <a:buAutoNum type="alphaLcPeriod"/>
              <a:tabLst>
                <a:tab pos="1103313" algn="l"/>
              </a:tabLst>
            </a:pPr>
            <a:r>
              <a:rPr lang="en-IN" sz="1600" b="1" dirty="0"/>
              <a:t>​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1</a:t>
            </a:r>
            <a:endParaRPr lang="en-US" sz="1800" cap="al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22-04-07 at 12.57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73" y="1696027"/>
            <a:ext cx="4057072" cy="904021"/>
          </a:xfrm>
          <a:prstGeom prst="rect">
            <a:avLst/>
          </a:prstGeom>
        </p:spPr>
      </p:pic>
      <p:pic>
        <p:nvPicPr>
          <p:cNvPr id="7" name="Picture 6" descr="Screen Shot 2022-04-07 at 12.58.0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10" y="2778991"/>
            <a:ext cx="3490191" cy="98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7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373507"/>
            <a:ext cx="8187878" cy="5637441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de-DE" sz="1800" b="1" dirty="0" err="1">
                <a:solidFill>
                  <a:srgbClr val="58585A"/>
                </a:solidFill>
              </a:rPr>
              <a:t>Use</a:t>
            </a:r>
            <a:r>
              <a:rPr lang="de-DE" sz="1800" b="1" dirty="0">
                <a:solidFill>
                  <a:srgbClr val="58585A"/>
                </a:solidFill>
              </a:rPr>
              <a:t> Inverse Variation</a:t>
            </a:r>
            <a:endParaRPr lang="en-US" sz="1800" b="1" dirty="0">
              <a:solidFill>
                <a:srgbClr val="58585A"/>
              </a:solidFill>
            </a:endParaRPr>
          </a:p>
          <a:p>
            <a:r>
              <a:rPr lang="en-US" sz="1600" b="1" dirty="0"/>
              <a:t>In an inverse variation, </a:t>
            </a:r>
            <a:r>
              <a:rPr lang="en-US" sz="1600" b="1" i="1" dirty="0"/>
              <a:t>x</a:t>
            </a:r>
            <a:r>
              <a:rPr lang="en-US" sz="1600" b="1" dirty="0"/>
              <a:t> = 10 when </a:t>
            </a:r>
            <a:r>
              <a:rPr lang="en-US" sz="1600" b="1" i="1" dirty="0"/>
              <a:t>y</a:t>
            </a:r>
            <a:r>
              <a:rPr lang="en-US" sz="1600" b="1" dirty="0"/>
              <a:t> = 3. Write an equation to represent</a:t>
            </a:r>
          </a:p>
          <a:p>
            <a:pPr>
              <a:spcAft>
                <a:spcPts val="1200"/>
              </a:spcAft>
            </a:pPr>
            <a:r>
              <a:rPr lang="en-US" sz="1600" b="1" dirty="0"/>
              <a:t>the inverse variation. Then find the value of </a:t>
            </a:r>
            <a:r>
              <a:rPr lang="en-US" sz="1600" b="1" i="1" dirty="0"/>
              <a:t>y</a:t>
            </a:r>
            <a:r>
              <a:rPr lang="en-US" sz="1600" b="1" dirty="0"/>
              <a:t> when </a:t>
            </a:r>
            <a:r>
              <a:rPr lang="en-US" sz="1600" b="1" i="1" dirty="0"/>
              <a:t>x</a:t>
            </a:r>
            <a:r>
              <a:rPr lang="en-US" sz="1600" b="1" dirty="0"/>
              <a:t> = − 6.</a:t>
            </a:r>
          </a:p>
          <a:p>
            <a:pPr>
              <a:spcAft>
                <a:spcPts val="10800"/>
              </a:spcAft>
            </a:pPr>
            <a:r>
              <a:rPr lang="en-US" b="1" dirty="0"/>
              <a:t>Step 1   </a:t>
            </a:r>
            <a:r>
              <a:rPr lang="en-US" dirty="0"/>
              <a:t>Write the equation for an inverse variation and solve for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pPr>
              <a:spcAft>
                <a:spcPts val="10800"/>
              </a:spcAft>
            </a:pPr>
            <a:r>
              <a:rPr lang="en-US" b="1" dirty="0"/>
              <a:t>Step 2   </a:t>
            </a:r>
            <a:r>
              <a:rPr lang="en-US" dirty="0"/>
              <a:t>Substitute </a:t>
            </a:r>
            <a:r>
              <a:rPr lang="en-US" i="1" dirty="0"/>
              <a:t>k</a:t>
            </a:r>
            <a:r>
              <a:rPr lang="en-US" dirty="0"/>
              <a:t> = 30 in the inverse variation equation and then find </a:t>
            </a:r>
            <a:r>
              <a:rPr lang="en-US" i="1" dirty="0"/>
              <a:t>y.</a:t>
            </a:r>
          </a:p>
          <a:p>
            <a:r>
              <a:rPr lang="en-US" dirty="0"/>
              <a:t>The equation that represents the inverse relation is               When </a:t>
            </a:r>
            <a:r>
              <a:rPr lang="en-US" i="1" dirty="0"/>
              <a:t>x</a:t>
            </a:r>
            <a:r>
              <a:rPr lang="en-US" dirty="0"/>
              <a:t> = −6, </a:t>
            </a:r>
            <a:r>
              <a:rPr lang="en-US" i="1" dirty="0"/>
              <a:t>y</a:t>
            </a:r>
            <a:r>
              <a:rPr lang="en-US" dirty="0"/>
              <a:t> = −5.</a:t>
            </a:r>
            <a:endParaRPr lang="en-US" b="1" i="1" dirty="0"/>
          </a:p>
          <a:p>
            <a:pPr marL="360000">
              <a:spcAft>
                <a:spcPts val="600"/>
              </a:spcAft>
            </a:pPr>
            <a:endParaRPr lang="en-IN" sz="1800" dirty="0">
              <a:solidFill>
                <a:schemeClr val="tx1"/>
              </a:solidFill>
            </a:endParaRPr>
          </a:p>
          <a:p>
            <a:pPr marL="342000">
              <a:spcAft>
                <a:spcPts val="600"/>
              </a:spcAft>
            </a:pPr>
            <a:endParaRPr lang="da-DK" dirty="0">
              <a:solidFill>
                <a:srgbClr val="256BB9"/>
              </a:solidFill>
            </a:endParaRP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16068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2</a:t>
            </a:r>
            <a:endParaRPr lang="en-US" sz="1800" cap="all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7A370C1-14D5-AF43-A796-AF0540DA76D8}"/>
              </a:ext>
            </a:extLst>
          </p:cNvPr>
          <p:cNvSpPr/>
          <p:nvPr/>
        </p:nvSpPr>
        <p:spPr>
          <a:xfrm>
            <a:off x="462196" y="5102722"/>
            <a:ext cx="6310563" cy="73369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x-none" sz="1200" b="1" dirty="0">
                <a:solidFill>
                  <a:srgbClr val="137F97"/>
                </a:solidFill>
              </a:rPr>
              <a:t>COMMON ERROR</a:t>
            </a:r>
            <a:endParaRPr lang="en-IN" sz="1200" b="1" dirty="0">
              <a:solidFill>
                <a:srgbClr val="137F97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Remember in direct variation, </a:t>
            </a:r>
            <a:r>
              <a:rPr lang="en-US" sz="1200" i="1" dirty="0">
                <a:solidFill>
                  <a:schemeClr val="tx1"/>
                </a:solidFill>
              </a:rPr>
              <a:t>y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i="1" dirty="0" err="1">
                <a:solidFill>
                  <a:schemeClr val="tx1"/>
                </a:solidFill>
              </a:rPr>
              <a:t>kx</a:t>
            </a:r>
            <a:r>
              <a:rPr lang="en-US" sz="1200" dirty="0">
                <a:solidFill>
                  <a:schemeClr val="tx1"/>
                </a:solidFill>
              </a:rPr>
              <a:t>, that </a:t>
            </a:r>
            <a:r>
              <a:rPr lang="en-US" sz="1200" i="1" dirty="0">
                <a:solidFill>
                  <a:schemeClr val="tx1"/>
                </a:solidFill>
              </a:rPr>
              <a:t>x</a:t>
            </a:r>
            <a:r>
              <a:rPr lang="en-US" sz="1200" dirty="0">
                <a:solidFill>
                  <a:schemeClr val="tx1"/>
                </a:solidFill>
              </a:rPr>
              <a:t> and </a:t>
            </a:r>
            <a:r>
              <a:rPr lang="en-US" sz="1200" i="1" dirty="0">
                <a:solidFill>
                  <a:schemeClr val="tx1"/>
                </a:solidFill>
              </a:rPr>
              <a:t>y</a:t>
            </a:r>
            <a:r>
              <a:rPr lang="en-US" sz="1200" dirty="0">
                <a:solidFill>
                  <a:schemeClr val="tx1"/>
                </a:solidFill>
              </a:rPr>
              <a:t> increase or decrease at the same time. In inverse variation </a:t>
            </a:r>
            <a:r>
              <a:rPr lang="en-US" sz="1200" i="1" dirty="0" err="1">
                <a:solidFill>
                  <a:schemeClr val="tx1"/>
                </a:solidFill>
              </a:rPr>
              <a:t>xy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i="1" dirty="0">
                <a:solidFill>
                  <a:schemeClr val="tx1"/>
                </a:solidFill>
              </a:rPr>
              <a:t>k</a:t>
            </a:r>
            <a:r>
              <a:rPr lang="en-US" sz="1200" dirty="0">
                <a:solidFill>
                  <a:schemeClr val="tx1"/>
                </a:solidFill>
              </a:rPr>
              <a:t>, as one variable increases the other decreases.</a:t>
            </a:r>
            <a:endPara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94DDC7-ACA0-2033-B657-8DAD90788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46" y="1733714"/>
            <a:ext cx="3071785" cy="112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16DF89-F311-A3AA-421C-4F08F077B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821" y="3402251"/>
            <a:ext cx="2960724" cy="11470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0C4097-4177-7EFD-9768-9005062FC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944" y="4563373"/>
            <a:ext cx="664745" cy="3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0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2349361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de-DE" sz="1800" b="1" dirty="0" err="1">
                <a:solidFill>
                  <a:srgbClr val="58585A"/>
                </a:solidFill>
              </a:rPr>
              <a:t>Use</a:t>
            </a:r>
            <a:r>
              <a:rPr lang="de-DE" sz="1800" b="1" dirty="0">
                <a:solidFill>
                  <a:srgbClr val="58585A"/>
                </a:solidFill>
              </a:rPr>
              <a:t> Inverse Variation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 startAt="2"/>
            </a:pPr>
            <a:r>
              <a:rPr lang="en-IN" sz="1600" b="1" dirty="0"/>
              <a:t>​</a:t>
            </a:r>
            <a:r>
              <a:rPr lang="en-US" sz="1600" dirty="0"/>
              <a:t>In an inverse variation, </a:t>
            </a:r>
            <a:r>
              <a:rPr lang="en-US" sz="1600" i="1" dirty="0"/>
              <a:t>x</a:t>
            </a:r>
            <a:r>
              <a:rPr lang="en-US" sz="1600" dirty="0"/>
              <a:t> = 6 and            </a:t>
            </a:r>
            <a:endParaRPr lang="en-US" sz="1600" b="1" dirty="0"/>
          </a:p>
          <a:p>
            <a:pPr marL="720000" indent="-360363">
              <a:spcAft>
                <a:spcPts val="1200"/>
              </a:spcAft>
              <a:buAutoNum type="alphaLcPeriod"/>
              <a:tabLst>
                <a:tab pos="1103313" algn="l"/>
              </a:tabLst>
            </a:pPr>
            <a:r>
              <a:rPr lang="en-IN" sz="1600" b="1" dirty="0"/>
              <a:t>​</a:t>
            </a:r>
            <a:r>
              <a:rPr lang="en-US" sz="1600" dirty="0"/>
              <a:t>What is the equation that represents the inverse variation?</a:t>
            </a:r>
            <a:endParaRPr lang="en-IN" sz="1600" dirty="0"/>
          </a:p>
          <a:p>
            <a:pPr marL="720000" indent="-360363">
              <a:spcAft>
                <a:spcPts val="600"/>
              </a:spcAft>
              <a:buAutoNum type="alphaLcPeriod"/>
              <a:tabLst>
                <a:tab pos="1103313" algn="l"/>
              </a:tabLst>
            </a:pPr>
            <a:r>
              <a:rPr lang="en-IN" sz="1600" b="1" dirty="0"/>
              <a:t>​</a:t>
            </a:r>
            <a:r>
              <a:rPr lang="en-US" sz="1600" dirty="0"/>
              <a:t>What is the value of </a:t>
            </a:r>
            <a:r>
              <a:rPr lang="en-US" sz="1600" i="1" dirty="0"/>
              <a:t>y</a:t>
            </a:r>
            <a:r>
              <a:rPr lang="en-US" sz="1600" dirty="0"/>
              <a:t> when </a:t>
            </a:r>
            <a:r>
              <a:rPr lang="en-US" sz="1600" i="1" dirty="0"/>
              <a:t>x</a:t>
            </a:r>
            <a:r>
              <a:rPr lang="en-US" sz="1600" dirty="0"/>
              <a:t> = 15?</a:t>
            </a:r>
            <a:endParaRPr lang="en-IN" sz="1600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2</a:t>
            </a:r>
            <a:endParaRPr lang="en-US" sz="1800" cap="al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D2A21B4-F5E8-8DF0-10C0-5300D52C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068" y="1263651"/>
            <a:ext cx="623687" cy="43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6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22-04-07 at 1.01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3" y="1461640"/>
            <a:ext cx="4369926" cy="2349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706927"/>
            <a:ext cx="8321209" cy="990015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de-DE" sz="1800" b="1" dirty="0">
                <a:solidFill>
                  <a:srgbClr val="58585A"/>
                </a:solidFill>
              </a:rPr>
              <a:t>Use an Inverse Variation Model</a:t>
            </a:r>
            <a:endParaRPr lang="en-US" sz="1800" b="1" dirty="0">
              <a:solidFill>
                <a:srgbClr val="58585A"/>
              </a:solidFill>
            </a:endParaRPr>
          </a:p>
          <a:p>
            <a:pPr>
              <a:spcAft>
                <a:spcPts val="16800"/>
              </a:spcAft>
            </a:pPr>
            <a:r>
              <a:rPr lang="en-US" sz="1600" b="1" dirty="0"/>
              <a:t>On a Greek bouzouki, the string length </a:t>
            </a:r>
            <a:r>
              <a:rPr lang="en-US" sz="1600" b="1" i="1" dirty="0"/>
              <a:t>s</a:t>
            </a:r>
            <a:r>
              <a:rPr lang="en-US" sz="1600" b="1" dirty="0"/>
              <a:t> varies inversely with the </a:t>
            </a:r>
            <a:br>
              <a:rPr lang="en-US" sz="1600" b="1" dirty="0"/>
            </a:br>
            <a:r>
              <a:rPr lang="en-US" sz="1600" b="1" dirty="0"/>
              <a:t>frequency </a:t>
            </a:r>
            <a:r>
              <a:rPr lang="en-US" sz="1600" b="1" i="1" dirty="0"/>
              <a:t>f</a:t>
            </a:r>
            <a:r>
              <a:rPr lang="en-US" sz="1600" b="1" dirty="0"/>
              <a:t> of its vibrations.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49488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3</a:t>
            </a:r>
            <a:endParaRPr lang="en-US" sz="1800" cap="al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IN" sz="1800" b="1" dirty="0">
                <a:solidFill>
                  <a:srgbClr val="137F97"/>
                </a:solidFill>
              </a:rPr>
              <a:t>APPLICATION</a:t>
            </a:r>
            <a:endParaRPr lang="en-IN" sz="1800" dirty="0">
              <a:solidFill>
                <a:srgbClr val="137F97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7A370C1-14D5-AF43-A796-AF0540DA76D8}"/>
              </a:ext>
            </a:extLst>
          </p:cNvPr>
          <p:cNvSpPr/>
          <p:nvPr/>
        </p:nvSpPr>
        <p:spPr>
          <a:xfrm>
            <a:off x="462197" y="4042141"/>
            <a:ext cx="5344714" cy="73369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US" sz="1200" b="1" dirty="0">
                <a:solidFill>
                  <a:srgbClr val="C02B43"/>
                </a:solidFill>
              </a:rPr>
              <a:t>LEARN TOGETHER</a:t>
            </a:r>
            <a:endParaRPr lang="en-IN" sz="1200" b="1" dirty="0">
              <a:solidFill>
                <a:srgbClr val="C02B43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How can you share your ideas and communicate your thinking with others?</a:t>
            </a:r>
            <a:endPara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Google Shape;195;g10c86f8f910_0_5">
            <a:extLst>
              <a:ext uri="{FF2B5EF4-FFF2-40B4-BE49-F238E27FC236}">
                <a16:creationId xmlns:a16="http://schemas.microsoft.com/office/drawing/2014/main" id="{24C7DF14-301A-91C8-0A63-2BA080B601D5}"/>
              </a:ext>
            </a:extLst>
          </p:cNvPr>
          <p:cNvSpPr/>
          <p:nvPr/>
        </p:nvSpPr>
        <p:spPr>
          <a:xfrm>
            <a:off x="280675" y="6385788"/>
            <a:ext cx="86145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800"/>
            </a:pP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Photo credit: </a:t>
            </a:r>
            <a:r>
              <a:rPr lang="en-US" sz="800" dirty="0" err="1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Vectorshape</a:t>
            </a: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/Shutterstock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enir"/>
              <a:cs typeface="Arial" panose="020B0604020202020204" pitchFamily="34" charset="0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37062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706927"/>
            <a:ext cx="8321209" cy="5504071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62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de-DE" sz="1800" b="1" dirty="0">
                <a:solidFill>
                  <a:srgbClr val="58585A"/>
                </a:solidFill>
              </a:rPr>
              <a:t>Use an Inverse Variation Model</a:t>
            </a:r>
            <a:endParaRPr lang="en-US" sz="1800" b="1" dirty="0">
              <a:solidFill>
                <a:srgbClr val="58585A"/>
              </a:solidFill>
            </a:endParaRPr>
          </a:p>
          <a:p>
            <a:pPr>
              <a:spcAft>
                <a:spcPts val="13200"/>
              </a:spcAft>
            </a:pPr>
            <a:r>
              <a:rPr lang="en-US" b="1" dirty="0"/>
              <a:t>Step 1</a:t>
            </a:r>
            <a:r>
              <a:rPr lang="en-US" dirty="0"/>
              <a:t>   Write the equation for an inverse variation and solve for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pPr>
              <a:spcAft>
                <a:spcPts val="15600"/>
              </a:spcAft>
            </a:pPr>
            <a:r>
              <a:rPr lang="en-US" b="1" dirty="0"/>
              <a:t>Step 2</a:t>
            </a:r>
            <a:r>
              <a:rPr lang="en-US" dirty="0"/>
              <a:t>   Substitute </a:t>
            </a:r>
            <a:r>
              <a:rPr lang="en-US" i="1" dirty="0"/>
              <a:t>k</a:t>
            </a:r>
            <a:r>
              <a:rPr lang="en-US" dirty="0"/>
              <a:t> = 8,570.38 in the inverse variation equation and then find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r>
              <a:rPr lang="en-US" dirty="0"/>
              <a:t>So the frequency of the 13-inch string is 659.26 cycles per second.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49488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3</a:t>
            </a:r>
            <a:endParaRPr lang="en-US" sz="1800" cap="al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IN" sz="1800" b="1" dirty="0">
                <a:solidFill>
                  <a:srgbClr val="137F97"/>
                </a:solidFill>
              </a:rPr>
              <a:t>APPLICATION</a:t>
            </a:r>
            <a:endParaRPr lang="en-IN" sz="1800" dirty="0">
              <a:solidFill>
                <a:srgbClr val="137F9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FF4F23-30DB-3176-1DAE-3721A1E36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33" y="2087587"/>
            <a:ext cx="3666850" cy="15219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E2C2B9-606B-9255-9BBF-A285867D7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322" y="4059583"/>
            <a:ext cx="1379209" cy="17869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DBBE5F8-EB03-1640-9E31-56DC3F7CB5E2}"/>
              </a:ext>
            </a:extLst>
          </p:cNvPr>
          <p:cNvSpPr/>
          <p:nvPr/>
        </p:nvSpPr>
        <p:spPr>
          <a:xfrm>
            <a:off x="4849541" y="2360098"/>
            <a:ext cx="3203080" cy="998025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US" sz="1200" b="1" dirty="0">
                <a:solidFill>
                  <a:srgbClr val="C02B43"/>
                </a:solidFill>
              </a:rPr>
              <a:t>MAKE SENSE AND PERSEVERE</a:t>
            </a:r>
            <a:endParaRPr lang="en-IN" sz="1200" b="1" dirty="0">
              <a:solidFill>
                <a:srgbClr val="C02B43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In stringed instruments, higher frequencies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result in higher pitched sounds. How does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varying string length affect pitch?</a:t>
            </a:r>
            <a:endPara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D1D25C-E8C2-A99D-0F3D-BE069B346573}"/>
              </a:ext>
            </a:extLst>
          </p:cNvPr>
          <p:cNvSpPr txBox="1"/>
          <p:nvPr/>
        </p:nvSpPr>
        <p:spPr>
          <a:xfrm>
            <a:off x="355758" y="1122573"/>
            <a:ext cx="8321209" cy="584775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US" sz="1600" b="1" dirty="0"/>
              <a:t>The frequency of a 26-inch E-string is 329.63 cycles per second. What is the frequency when the string length is 13 inches?</a:t>
            </a:r>
            <a:endParaRPr lang="en-I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24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6E777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4585</TotalTime>
  <Words>1225</Words>
  <Application>Microsoft Office PowerPoint</Application>
  <PresentationFormat>On-screen Show (4:3)</PresentationFormat>
  <Paragraphs>166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Hamilton, Thomas C</dc:creator>
  <cp:lastModifiedBy>Colson, Robert</cp:lastModifiedBy>
  <cp:revision>928</cp:revision>
  <dcterms:created xsi:type="dcterms:W3CDTF">2021-10-25T14:33:33Z</dcterms:created>
  <dcterms:modified xsi:type="dcterms:W3CDTF">2025-02-14T14:27:29Z</dcterms:modified>
</cp:coreProperties>
</file>