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369" r:id="rId2"/>
    <p:sldId id="372" r:id="rId3"/>
    <p:sldId id="263" r:id="rId4"/>
    <p:sldId id="361" r:id="rId5"/>
    <p:sldId id="293" r:id="rId6"/>
    <p:sldId id="370" r:id="rId7"/>
    <p:sldId id="332" r:id="rId8"/>
    <p:sldId id="334" r:id="rId9"/>
    <p:sldId id="371" r:id="rId10"/>
    <p:sldId id="346" r:id="rId11"/>
    <p:sldId id="363" r:id="rId12"/>
    <p:sldId id="349" r:id="rId13"/>
    <p:sldId id="355" r:id="rId14"/>
    <p:sldId id="367" r:id="rId15"/>
    <p:sldId id="357" r:id="rId16"/>
    <p:sldId id="358" r:id="rId17"/>
    <p:sldId id="368" r:id="rId18"/>
    <p:sldId id="360" r:id="rId19"/>
    <p:sldId id="283" r:id="rId2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2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huBirG7ZPSvPNLrAnDSwPhBAMD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8446"/>
    <a:srgbClr val="C02B43"/>
    <a:srgbClr val="90057A"/>
    <a:srgbClr val="0A7E97"/>
    <a:srgbClr val="58595B"/>
    <a:srgbClr val="137F97"/>
    <a:srgbClr val="D92B31"/>
    <a:srgbClr val="58585A"/>
    <a:srgbClr val="D92B30"/>
    <a:srgbClr val="256B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9600F-9558-4455-AFBB-BDC15B20C410}" v="36" dt="2025-02-27T16:33:03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8" autoAdjust="0"/>
    <p:restoredTop sz="94522" autoAdjust="0"/>
  </p:normalViewPr>
  <p:slideViewPr>
    <p:cSldViewPr snapToGrid="0">
      <p:cViewPr varScale="1">
        <p:scale>
          <a:sx n="59" d="100"/>
          <a:sy n="59" d="100"/>
        </p:scale>
        <p:origin x="1572" y="56"/>
      </p:cViewPr>
      <p:guideLst>
        <p:guide orient="horz" pos="3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son, Robert" userId="25586c2a-52f0-4ea1-8d29-b1cb0db384a0" providerId="ADAL" clId="{8EA9600F-9558-4455-AFBB-BDC15B20C410}"/>
    <pc:docChg chg="undo custSel addSld delSld modSld sldOrd">
      <pc:chgData name="Colson, Robert" userId="25586c2a-52f0-4ea1-8d29-b1cb0db384a0" providerId="ADAL" clId="{8EA9600F-9558-4455-AFBB-BDC15B20C410}" dt="2025-03-03T16:04:43.035" v="122" actId="20577"/>
      <pc:docMkLst>
        <pc:docMk/>
      </pc:docMkLst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0" sldId="256"/>
        </pc:sldMkLst>
      </pc:sldChg>
      <pc:sldChg chg="del">
        <pc:chgData name="Colson, Robert" userId="25586c2a-52f0-4ea1-8d29-b1cb0db384a0" providerId="ADAL" clId="{8EA9600F-9558-4455-AFBB-BDC15B20C410}" dt="2025-02-25T16:32:09.935" v="0" actId="47"/>
        <pc:sldMkLst>
          <pc:docMk/>
          <pc:sldMk cId="1747861727" sldId="258"/>
        </pc:sldMkLst>
      </pc:sldChg>
      <pc:sldChg chg="delSp modSp mod">
        <pc:chgData name="Colson, Robert" userId="25586c2a-52f0-4ea1-8d29-b1cb0db384a0" providerId="ADAL" clId="{8EA9600F-9558-4455-AFBB-BDC15B20C410}" dt="2025-03-03T15:22:12.556" v="117" actId="1076"/>
        <pc:sldMkLst>
          <pc:docMk/>
          <pc:sldMk cId="1099024985" sldId="263"/>
        </pc:sldMkLst>
        <pc:spChg chg="del">
          <ac:chgData name="Colson, Robert" userId="25586c2a-52f0-4ea1-8d29-b1cb0db384a0" providerId="ADAL" clId="{8EA9600F-9558-4455-AFBB-BDC15B20C410}" dt="2025-03-03T15:21:49.845" v="115" actId="478"/>
          <ac:spMkLst>
            <pc:docMk/>
            <pc:sldMk cId="1099024985" sldId="263"/>
            <ac:spMk id="7" creationId="{D2050617-67D1-BB84-DF8A-1209E459E5AD}"/>
          </ac:spMkLst>
        </pc:spChg>
        <pc:picChg chg="mod modCrop">
          <ac:chgData name="Colson, Robert" userId="25586c2a-52f0-4ea1-8d29-b1cb0db384a0" providerId="ADAL" clId="{8EA9600F-9558-4455-AFBB-BDC15B20C410}" dt="2025-03-03T15:22:12.556" v="117" actId="1076"/>
          <ac:picMkLst>
            <pc:docMk/>
            <pc:sldMk cId="1099024985" sldId="263"/>
            <ac:picMk id="6" creationId="{E59E87E0-9DBA-B1D9-F15A-FC0E6FE70CD6}"/>
          </ac:picMkLst>
        </pc:picChg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087053607" sldId="273"/>
        </pc:sldMkLst>
      </pc:sldChg>
      <pc:sldChg chg="del">
        <pc:chgData name="Colson, Robert" userId="25586c2a-52f0-4ea1-8d29-b1cb0db384a0" providerId="ADAL" clId="{8EA9600F-9558-4455-AFBB-BDC15B20C410}" dt="2025-02-25T16:41:29.406" v="47" actId="47"/>
        <pc:sldMkLst>
          <pc:docMk/>
          <pc:sldMk cId="1389967839" sldId="274"/>
        </pc:sldMkLst>
      </pc:sldChg>
      <pc:sldChg chg="delSp modSp mod">
        <pc:chgData name="Colson, Robert" userId="25586c2a-52f0-4ea1-8d29-b1cb0db384a0" providerId="ADAL" clId="{8EA9600F-9558-4455-AFBB-BDC15B20C410}" dt="2025-02-25T16:33:27.350" v="11" actId="20577"/>
        <pc:sldMkLst>
          <pc:docMk/>
          <pc:sldMk cId="1472477715" sldId="293"/>
        </pc:sldMkLst>
        <pc:spChg chg="mod">
          <ac:chgData name="Colson, Robert" userId="25586c2a-52f0-4ea1-8d29-b1cb0db384a0" providerId="ADAL" clId="{8EA9600F-9558-4455-AFBB-BDC15B20C410}" dt="2025-02-25T16:33:27.350" v="11" actId="20577"/>
          <ac:spMkLst>
            <pc:docMk/>
            <pc:sldMk cId="1472477715" sldId="293"/>
            <ac:spMk id="5" creationId="{6E8F0502-F26D-4842-97A7-E6A7B55ABA0B}"/>
          </ac:spMkLst>
        </pc:spChg>
      </pc:sldChg>
      <pc:sldChg chg="modSp mod">
        <pc:chgData name="Colson, Robert" userId="25586c2a-52f0-4ea1-8d29-b1cb0db384a0" providerId="ADAL" clId="{8EA9600F-9558-4455-AFBB-BDC15B20C410}" dt="2025-02-25T16:36:11.519" v="31" actId="5793"/>
        <pc:sldMkLst>
          <pc:docMk/>
          <pc:sldMk cId="1549766937" sldId="334"/>
        </pc:sldMkLst>
        <pc:spChg chg="mod">
          <ac:chgData name="Colson, Robert" userId="25586c2a-52f0-4ea1-8d29-b1cb0db384a0" providerId="ADAL" clId="{8EA9600F-9558-4455-AFBB-BDC15B20C410}" dt="2025-02-25T16:36:11.519" v="31" actId="5793"/>
          <ac:spMkLst>
            <pc:docMk/>
            <pc:sldMk cId="1549766937" sldId="334"/>
            <ac:spMk id="5" creationId="{6E8F0502-F26D-4842-97A7-E6A7B55ABA0B}"/>
          </ac:spMkLst>
        </pc:spChg>
      </pc:sldChg>
      <pc:sldChg chg="delSp mod">
        <pc:chgData name="Colson, Robert" userId="25586c2a-52f0-4ea1-8d29-b1cb0db384a0" providerId="ADAL" clId="{8EA9600F-9558-4455-AFBB-BDC15B20C410}" dt="2025-02-25T16:38:30.692" v="41" actId="478"/>
        <pc:sldMkLst>
          <pc:docMk/>
          <pc:sldMk cId="2370629198" sldId="346"/>
        </pc:sldMkLst>
      </pc:sldChg>
      <pc:sldChg chg="delSp modSp mod">
        <pc:chgData name="Colson, Robert" userId="25586c2a-52f0-4ea1-8d29-b1cb0db384a0" providerId="ADAL" clId="{8EA9600F-9558-4455-AFBB-BDC15B20C410}" dt="2025-02-25T16:39:36.763" v="43" actId="6549"/>
        <pc:sldMkLst>
          <pc:docMk/>
          <pc:sldMk cId="2240166599" sldId="355"/>
        </pc:sldMkLst>
        <pc:spChg chg="mod">
          <ac:chgData name="Colson, Robert" userId="25586c2a-52f0-4ea1-8d29-b1cb0db384a0" providerId="ADAL" clId="{8EA9600F-9558-4455-AFBB-BDC15B20C410}" dt="2025-02-25T16:39:36.763" v="43" actId="6549"/>
          <ac:spMkLst>
            <pc:docMk/>
            <pc:sldMk cId="2240166599" sldId="355"/>
            <ac:spMk id="5" creationId="{6E8F0502-F26D-4842-97A7-E6A7B55ABA0B}"/>
          </ac:spMkLst>
        </pc:spChg>
      </pc:sldChg>
      <pc:sldChg chg="modSp mod">
        <pc:chgData name="Colson, Robert" userId="25586c2a-52f0-4ea1-8d29-b1cb0db384a0" providerId="ADAL" clId="{8EA9600F-9558-4455-AFBB-BDC15B20C410}" dt="2025-02-25T16:33:09.589" v="6" actId="1076"/>
        <pc:sldMkLst>
          <pc:docMk/>
          <pc:sldMk cId="2474284426" sldId="361"/>
        </pc:sldMkLst>
        <pc:picChg chg="mod">
          <ac:chgData name="Colson, Robert" userId="25586c2a-52f0-4ea1-8d29-b1cb0db384a0" providerId="ADAL" clId="{8EA9600F-9558-4455-AFBB-BDC15B20C410}" dt="2025-02-25T16:33:09.589" v="6" actId="1076"/>
          <ac:picMkLst>
            <pc:docMk/>
            <pc:sldMk cId="2474284426" sldId="361"/>
            <ac:picMk id="4" creationId="{233AEED6-49C3-8290-DBF2-0FCCAE60C3EA}"/>
          </ac:picMkLst>
        </pc:picChg>
      </pc:sldChg>
      <pc:sldChg chg="del">
        <pc:chgData name="Colson, Robert" userId="25586c2a-52f0-4ea1-8d29-b1cb0db384a0" providerId="ADAL" clId="{8EA9600F-9558-4455-AFBB-BDC15B20C410}" dt="2025-02-25T16:35:33.989" v="28" actId="47"/>
        <pc:sldMkLst>
          <pc:docMk/>
          <pc:sldMk cId="1062313780" sldId="362"/>
        </pc:sldMkLst>
      </pc:sldChg>
      <pc:sldChg chg="delSp modSp mod">
        <pc:chgData name="Colson, Robert" userId="25586c2a-52f0-4ea1-8d29-b1cb0db384a0" providerId="ADAL" clId="{8EA9600F-9558-4455-AFBB-BDC15B20C410}" dt="2025-02-25T16:38:22.465" v="40" actId="478"/>
        <pc:sldMkLst>
          <pc:docMk/>
          <pc:sldMk cId="3299242804" sldId="363"/>
        </pc:sldMkLst>
      </pc:sldChg>
      <pc:sldChg chg="delSp mod">
        <pc:chgData name="Colson, Robert" userId="25586c2a-52f0-4ea1-8d29-b1cb0db384a0" providerId="ADAL" clId="{8EA9600F-9558-4455-AFBB-BDC15B20C410}" dt="2025-02-25T16:41:11" v="46" actId="478"/>
        <pc:sldMkLst>
          <pc:docMk/>
          <pc:sldMk cId="3767592872" sldId="368"/>
        </pc:sldMkLst>
      </pc:sldChg>
      <pc:sldChg chg="addSp delSp modSp new mod ord">
        <pc:chgData name="Colson, Robert" userId="25586c2a-52f0-4ea1-8d29-b1cb0db384a0" providerId="ADAL" clId="{8EA9600F-9558-4455-AFBB-BDC15B20C410}" dt="2025-03-03T16:04:43.035" v="122" actId="20577"/>
        <pc:sldMkLst>
          <pc:docMk/>
          <pc:sldMk cId="257288875" sldId="369"/>
        </pc:sldMkLst>
        <pc:spChg chg="add mod">
          <ac:chgData name="Colson, Robert" userId="25586c2a-52f0-4ea1-8d29-b1cb0db384a0" providerId="ADAL" clId="{8EA9600F-9558-4455-AFBB-BDC15B20C410}" dt="2025-03-03T16:04:43.035" v="122" actId="20577"/>
          <ac:spMkLst>
            <pc:docMk/>
            <pc:sldMk cId="257288875" sldId="369"/>
            <ac:spMk id="7" creationId="{074DD5B1-B987-8F44-E270-6914C00A3C4F}"/>
          </ac:spMkLst>
        </pc:spChg>
      </pc:sldChg>
      <pc:sldChg chg="delSp modSp add mod">
        <pc:chgData name="Colson, Robert" userId="25586c2a-52f0-4ea1-8d29-b1cb0db384a0" providerId="ADAL" clId="{8EA9600F-9558-4455-AFBB-BDC15B20C410}" dt="2025-02-25T16:35:15.968" v="27" actId="5793"/>
        <pc:sldMkLst>
          <pc:docMk/>
          <pc:sldMk cId="3989809570" sldId="370"/>
        </pc:sldMkLst>
        <pc:spChg chg="mod">
          <ac:chgData name="Colson, Robert" userId="25586c2a-52f0-4ea1-8d29-b1cb0db384a0" providerId="ADAL" clId="{8EA9600F-9558-4455-AFBB-BDC15B20C410}" dt="2025-02-25T16:35:15.968" v="27" actId="5793"/>
          <ac:spMkLst>
            <pc:docMk/>
            <pc:sldMk cId="3989809570" sldId="370"/>
            <ac:spMk id="5" creationId="{27A5B7F4-EBDD-F5BF-C4D1-9ECF039B8777}"/>
          </ac:spMkLst>
        </pc:spChg>
      </pc:sldChg>
      <pc:sldChg chg="modSp add mod">
        <pc:chgData name="Colson, Robert" userId="25586c2a-52f0-4ea1-8d29-b1cb0db384a0" providerId="ADAL" clId="{8EA9600F-9558-4455-AFBB-BDC15B20C410}" dt="2025-02-25T16:36:28.303" v="37" actId="20577"/>
        <pc:sldMkLst>
          <pc:docMk/>
          <pc:sldMk cId="3956362638" sldId="371"/>
        </pc:sldMkLst>
        <pc:spChg chg="mod">
          <ac:chgData name="Colson, Robert" userId="25586c2a-52f0-4ea1-8d29-b1cb0db384a0" providerId="ADAL" clId="{8EA9600F-9558-4455-AFBB-BDC15B20C410}" dt="2025-02-25T16:36:28.303" v="37" actId="20577"/>
          <ac:spMkLst>
            <pc:docMk/>
            <pc:sldMk cId="3956362638" sldId="371"/>
            <ac:spMk id="5" creationId="{CB91F443-0FD7-FF83-4862-D8BF30FE6AA2}"/>
          </ac:spMkLst>
        </pc:spChg>
      </pc:sldChg>
      <pc:sldChg chg="addSp modSp new mod">
        <pc:chgData name="Colson, Robert" userId="25586c2a-52f0-4ea1-8d29-b1cb0db384a0" providerId="ADAL" clId="{8EA9600F-9558-4455-AFBB-BDC15B20C410}" dt="2025-02-27T16:22:27.721" v="55" actId="1076"/>
        <pc:sldMkLst>
          <pc:docMk/>
          <pc:sldMk cId="3166759269" sldId="372"/>
        </pc:sldMkLst>
        <pc:picChg chg="add mod">
          <ac:chgData name="Colson, Robert" userId="25586c2a-52f0-4ea1-8d29-b1cb0db384a0" providerId="ADAL" clId="{8EA9600F-9558-4455-AFBB-BDC15B20C410}" dt="2025-02-27T16:22:27.721" v="55" actId="1076"/>
          <ac:picMkLst>
            <pc:docMk/>
            <pc:sldMk cId="3166759269" sldId="372"/>
            <ac:picMk id="2" creationId="{AD96B729-F619-A084-44C2-FCC7A5250F3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9394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9881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02120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033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0ebb404171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g10ebb404171_0_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2" name="Google Shape;172;g10ebb404171_0_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085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9BB14-C917-0A97-F511-40472E54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28DF52-05F7-B618-576A-086A33A10C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91D49-BF74-36C6-EFC1-BEF5517A2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876C0-4828-377C-91B2-BA01A47CB0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883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C6818-52DF-EE14-E403-B02BDA3E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852D9-E546-4CDD-1641-AE7323B7A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A71CE-21A5-3964-ADF7-20CD1316F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F963-647A-4D52-6407-032356D63E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22976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2344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5;g10ebb404171_0_179">
            <a:extLst>
              <a:ext uri="{FF2B5EF4-FFF2-40B4-BE49-F238E27FC236}">
                <a16:creationId xmlns:a16="http://schemas.microsoft.com/office/drawing/2014/main" id="{FD3CDB3A-FFC8-B14A-BE88-DC4557E54454}"/>
              </a:ext>
            </a:extLst>
          </p:cNvPr>
          <p:cNvSpPr/>
          <p:nvPr userDrawn="1"/>
        </p:nvSpPr>
        <p:spPr>
          <a:xfrm>
            <a:off x="0" y="6352925"/>
            <a:ext cx="9153300" cy="5052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10ebb404171_0_179">
            <a:extLst>
              <a:ext uri="{FF2B5EF4-FFF2-40B4-BE49-F238E27FC236}">
                <a16:creationId xmlns:a16="http://schemas.microsoft.com/office/drawing/2014/main" id="{C23092A7-FD2F-7848-A40F-9A3A2B4511CD}"/>
              </a:ext>
            </a:extLst>
          </p:cNvPr>
          <p:cNvSpPr/>
          <p:nvPr userDrawn="1"/>
        </p:nvSpPr>
        <p:spPr>
          <a:xfrm>
            <a:off x="276474" y="6581700"/>
            <a:ext cx="86229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Copyright ©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Learning Company LLC. All Rights Reserved.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Savvas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 is not responsible for any modifications made by end users to the content posted in its original format.</a:t>
            </a:r>
            <a:endParaRPr sz="800" dirty="0">
              <a:solidFill>
                <a:srgbClr val="595959"/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  <p:sp>
        <p:nvSpPr>
          <p:cNvPr id="11" name="Google Shape;174;g10ebb404171_0_179">
            <a:extLst>
              <a:ext uri="{FF2B5EF4-FFF2-40B4-BE49-F238E27FC236}">
                <a16:creationId xmlns:a16="http://schemas.microsoft.com/office/drawing/2014/main" id="{4D281886-AC8C-2540-8EB7-87D378C9FD2A}"/>
              </a:ext>
            </a:extLst>
          </p:cNvPr>
          <p:cNvSpPr/>
          <p:nvPr userDrawn="1"/>
        </p:nvSpPr>
        <p:spPr>
          <a:xfrm rot="10800000">
            <a:off x="7760700" y="-1000"/>
            <a:ext cx="1392600" cy="270300"/>
          </a:xfrm>
          <a:prstGeom prst="round1Rect">
            <a:avLst>
              <a:gd name="adj" fmla="val 16667"/>
            </a:avLst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77;g10ebb404171_0_179">
            <a:extLst>
              <a:ext uri="{FF2B5EF4-FFF2-40B4-BE49-F238E27FC236}">
                <a16:creationId xmlns:a16="http://schemas.microsoft.com/office/drawing/2014/main" id="{0822B5BD-E7E2-F744-9194-3BF22C6BC3BF}"/>
              </a:ext>
            </a:extLst>
          </p:cNvPr>
          <p:cNvSpPr/>
          <p:nvPr userDrawn="1"/>
        </p:nvSpPr>
        <p:spPr>
          <a:xfrm>
            <a:off x="0" y="-1000"/>
            <a:ext cx="7757700" cy="135300"/>
          </a:xfrm>
          <a:prstGeom prst="rect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76;g10ebb404171_0_179">
            <a:extLst>
              <a:ext uri="{FF2B5EF4-FFF2-40B4-BE49-F238E27FC236}">
                <a16:creationId xmlns:a16="http://schemas.microsoft.com/office/drawing/2014/main" id="{A4833768-1218-5848-AC2B-00F2790F9ED5}"/>
              </a:ext>
            </a:extLst>
          </p:cNvPr>
          <p:cNvSpPr/>
          <p:nvPr userDrawn="1"/>
        </p:nvSpPr>
        <p:spPr>
          <a:xfrm>
            <a:off x="7787175" y="81349"/>
            <a:ext cx="1366125" cy="18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-DE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Topic 4  </a:t>
            </a:r>
            <a:r>
              <a:rPr lang="de-DE" sz="1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Lesson</a:t>
            </a:r>
            <a:r>
              <a:rPr lang="de-DE" sz="1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074DD5B1-B987-8F44-E270-6914C00A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438" y="1720839"/>
            <a:ext cx="876942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**Asymptote**: A line that a graph approaches but never touches as it extends toward infinity</a:t>
            </a:r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**Constant of variation**: A fixed number that relates two variables in a direct or inverse variation equation</a:t>
            </a:r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**Inverse variation**: A relationship where one variable increases as the other decreases, typically expressed as y = k/x, where k is a constant. </a:t>
            </a:r>
            <a:endParaRPr lang="en-US" altLang="ja-JP" sz="18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ja-JP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ja-JP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**Reciprocal function**: A function of the form f(x) = 1/x, where the output is the reciprocal of </a:t>
            </a:r>
            <a:r>
              <a:rPr kumimoji="0" lang="en-US" altLang="ja-JP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input.</a:t>
            </a:r>
            <a:endParaRPr kumimoji="0" lang="ja-JP" altLang="ja-JP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88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22-04-07 at 1.01.1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983" y="1461640"/>
            <a:ext cx="4369926" cy="23497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9900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6800"/>
              </a:spcAft>
            </a:pPr>
            <a:r>
              <a:rPr lang="en-US" sz="1600" b="1" dirty="0"/>
              <a:t>On a Greek bouzouki, the string length </a:t>
            </a:r>
            <a:r>
              <a:rPr lang="en-US" sz="1600" b="1" i="1" dirty="0"/>
              <a:t>s</a:t>
            </a:r>
            <a:r>
              <a:rPr lang="en-US" sz="1600" b="1" dirty="0"/>
              <a:t> varies inversely with the </a:t>
            </a:r>
            <a:br>
              <a:rPr lang="en-US" sz="1600" b="1" dirty="0"/>
            </a:br>
            <a:r>
              <a:rPr lang="en-US" sz="1600" b="1" dirty="0"/>
              <a:t>frequency </a:t>
            </a:r>
            <a:r>
              <a:rPr lang="en-US" sz="1600" b="1" i="1" dirty="0"/>
              <a:t>f</a:t>
            </a:r>
            <a:r>
              <a:rPr lang="en-US" sz="1600" b="1" dirty="0"/>
              <a:t> of its vibrations.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sp>
        <p:nvSpPr>
          <p:cNvPr id="2" name="Google Shape;195;g10c86f8f910_0_5">
            <a:extLst>
              <a:ext uri="{FF2B5EF4-FFF2-40B4-BE49-F238E27FC236}">
                <a16:creationId xmlns:a16="http://schemas.microsoft.com/office/drawing/2014/main" id="{24C7DF14-301A-91C8-0A63-2BA080B601D5}"/>
              </a:ext>
            </a:extLst>
          </p:cNvPr>
          <p:cNvSpPr/>
          <p:nvPr/>
        </p:nvSpPr>
        <p:spPr>
          <a:xfrm>
            <a:off x="280675" y="6385788"/>
            <a:ext cx="8614500" cy="1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ctr">
              <a:buSzPts val="1800"/>
            </a:pP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Photo credit: </a:t>
            </a:r>
            <a:r>
              <a:rPr lang="en-US" sz="800" dirty="0" err="1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Vectorshape</a:t>
            </a:r>
            <a:r>
              <a:rPr lang="en-US" sz="800" dirty="0">
                <a:solidFill>
                  <a:srgbClr val="595959"/>
                </a:solidFill>
                <a:latin typeface="Arial" panose="020B0604020202020204" pitchFamily="34" charset="0"/>
                <a:ea typeface="Avenir"/>
                <a:cs typeface="Arial" panose="020B0604020202020204" pitchFamily="34" charset="0"/>
                <a:sym typeface="Avenir"/>
              </a:rPr>
              <a:t>/Shutterstock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Avenir"/>
              <a:cs typeface="Arial" panose="020B0604020202020204" pitchFamily="34" charset="0"/>
              <a:sym typeface="Avenir"/>
            </a:endParaRPr>
          </a:p>
        </p:txBody>
      </p:sp>
    </p:spTree>
    <p:extLst>
      <p:ext uri="{BB962C8B-B14F-4D97-AF65-F5344CB8AC3E}">
        <p14:creationId xmlns:p14="http://schemas.microsoft.com/office/powerpoint/2010/main" val="237062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706927"/>
            <a:ext cx="8321209" cy="550407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2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>
                <a:solidFill>
                  <a:srgbClr val="58585A"/>
                </a:solidFill>
              </a:rPr>
              <a:t>Use an Inverse Variation Model</a:t>
            </a:r>
            <a:endParaRPr lang="en-US" sz="1800" b="1" dirty="0">
              <a:solidFill>
                <a:srgbClr val="58585A"/>
              </a:solidFill>
            </a:endParaRPr>
          </a:p>
          <a:p>
            <a:pPr>
              <a:spcAft>
                <a:spcPts val="13200"/>
              </a:spcAft>
            </a:pPr>
            <a:r>
              <a:rPr lang="en-US" b="1" dirty="0"/>
              <a:t>Step 1</a:t>
            </a:r>
            <a:r>
              <a:rPr lang="en-US" dirty="0"/>
              <a:t>   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5600"/>
              </a:spcAft>
            </a:pPr>
            <a:r>
              <a:rPr lang="en-US" b="1" dirty="0"/>
              <a:t>Step 2</a:t>
            </a:r>
            <a:r>
              <a:rPr lang="en-US" dirty="0"/>
              <a:t>   Substitute </a:t>
            </a:r>
            <a:r>
              <a:rPr lang="en-US" i="1" dirty="0"/>
              <a:t>k</a:t>
            </a:r>
            <a:r>
              <a:rPr lang="en-US" dirty="0"/>
              <a:t> = 8,570.38 in the inverse variation equation and then find </a:t>
            </a:r>
            <a:r>
              <a:rPr lang="en-US" i="1" dirty="0"/>
              <a:t>f</a:t>
            </a:r>
            <a:r>
              <a:rPr lang="en-US" dirty="0"/>
              <a:t>.</a:t>
            </a:r>
          </a:p>
          <a:p>
            <a:r>
              <a:rPr lang="en-US" dirty="0"/>
              <a:t>So the frequency of the 13-inch string is 659.26 cycles per second.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4948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APPLICATION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FF4F23-30DB-3176-1DAE-3721A1E36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733" y="2087587"/>
            <a:ext cx="3666850" cy="15219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AE2C2B9-606B-9255-9BBF-A285867D70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1322" y="4059583"/>
            <a:ext cx="1379209" cy="1786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D1D25C-E8C2-A99D-0F3D-BE069B346573}"/>
              </a:ext>
            </a:extLst>
          </p:cNvPr>
          <p:cNvSpPr txBox="1"/>
          <p:nvPr/>
        </p:nvSpPr>
        <p:spPr>
          <a:xfrm>
            <a:off x="355758" y="1122573"/>
            <a:ext cx="8321209" cy="5847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US" sz="1600" b="1" dirty="0"/>
              <a:t>The frequency of a 26-inch E-string is 329.63 cycles per second. What is the frequency when the string length is 13 inches?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242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718419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an Inverse Variation Model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en-IN" sz="1600" b="1" dirty="0"/>
              <a:t>​</a:t>
            </a:r>
            <a:r>
              <a:rPr lang="en-US" sz="1600" dirty="0"/>
              <a:t>The amount of time it takes for an ice cube to melt varies inversely to the air temperature, in degrees. At 20° Celsius, the ice will melt in 20 minutes.</a:t>
            </a:r>
            <a:br>
              <a:rPr lang="en-US" sz="1600" dirty="0"/>
            </a:br>
            <a:r>
              <a:rPr lang="en-US" sz="1600" dirty="0"/>
              <a:t>How long will it take the ice to melt if the temperature is 30° Celsius?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3</a:t>
            </a:r>
            <a:endParaRPr lang="en-US" sz="1800" cap="all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90506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397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287258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400"/>
              </a:spcAft>
            </a:pPr>
            <a:r>
              <a:rPr lang="en-US" dirty="0"/>
              <a:t>The </a:t>
            </a:r>
            <a:r>
              <a:rPr lang="en-US" b="1" dirty="0">
                <a:highlight>
                  <a:srgbClr val="FFFF00"/>
                </a:highlight>
              </a:rPr>
              <a:t>reciprocal function</a:t>
            </a:r>
            <a:r>
              <a:rPr lang="en-US" dirty="0"/>
              <a:t>                 maps</a:t>
            </a:r>
          </a:p>
          <a:p>
            <a:pPr>
              <a:spcAft>
                <a:spcPts val="5400"/>
              </a:spcAft>
            </a:pPr>
            <a:r>
              <a:rPr lang="en-US" dirty="0"/>
              <a:t>every non-zero real number to its reciprocal.</a:t>
            </a:r>
            <a:br>
              <a:rPr lang="en-US" dirty="0"/>
            </a:br>
            <a:r>
              <a:rPr lang="en-US" dirty="0"/>
              <a:t>Use technology to graph the function.</a:t>
            </a:r>
          </a:p>
          <a:p>
            <a:pPr>
              <a:spcAft>
                <a:spcPts val="1200"/>
              </a:spcAft>
            </a:pPr>
            <a:endParaRPr lang="en-US" dirty="0"/>
          </a:p>
          <a:p>
            <a:pPr>
              <a:spcAft>
                <a:spcPts val="1200"/>
              </a:spcAft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92D9D6-BB03-2067-C584-A8D6B7D18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268" y="1457606"/>
            <a:ext cx="762501" cy="3519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DE289AB-B82F-15C2-BCAF-9FC0291F0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820" y="1406726"/>
            <a:ext cx="4279785" cy="21363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889227-1FB8-3069-6E1A-5957B65D6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5927" y="3919282"/>
            <a:ext cx="176336" cy="118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3459FF-011E-EA61-ABF7-695A5CF8B0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7266" y="3922322"/>
            <a:ext cx="300987" cy="1124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B7F2AD5-9811-924B-780B-8352ADE70E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665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683296"/>
            <a:ext cx="8321209" cy="39215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12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What are the key features of the reciprocal function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horizontal </a:t>
            </a:r>
            <a:r>
              <a:rPr lang="en-US" i="1" dirty="0"/>
              <a:t>asymptote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= 0.</a:t>
            </a:r>
            <a:br>
              <a:rPr lang="en-US" dirty="0"/>
            </a:br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asymptote</a:t>
            </a:r>
            <a:r>
              <a:rPr lang="en-US" dirty="0"/>
              <a:t> is a line that a graph approaches.</a:t>
            </a:r>
          </a:p>
          <a:p>
            <a:pPr>
              <a:spcAft>
                <a:spcPts val="1200"/>
              </a:spcAft>
            </a:pPr>
            <a:r>
              <a:rPr lang="en-US" dirty="0"/>
              <a:t>Recall that a fraction with a denominator of 0 is</a:t>
            </a:r>
            <a:br>
              <a:rPr lang="en-US" dirty="0"/>
            </a:br>
            <a:r>
              <a:rPr lang="en-US" dirty="0"/>
              <a:t>undefined. Use the TRACE feature again with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 close to 0. For positive </a:t>
            </a:r>
            <a:r>
              <a:rPr lang="en-US" i="1" dirty="0"/>
              <a:t>x</a:t>
            </a:r>
            <a:r>
              <a:rPr lang="en-US" dirty="0"/>
              <a:t>-values,</a:t>
            </a:r>
            <a:br>
              <a:rPr lang="en-US" dirty="0"/>
            </a:br>
            <a:r>
              <a:rPr lang="en-US" dirty="0"/>
              <a:t>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. For negative</a:t>
            </a:r>
            <a:br>
              <a:rPr lang="en-US" dirty="0"/>
            </a:br>
            <a:r>
              <a:rPr lang="en-US" i="1" dirty="0"/>
              <a:t>x</a:t>
            </a:r>
            <a:r>
              <a:rPr lang="en-US" dirty="0"/>
              <a:t>-values, as </a:t>
            </a:r>
            <a:r>
              <a:rPr lang="en-US" i="1" dirty="0"/>
              <a:t>x</a:t>
            </a:r>
            <a:r>
              <a:rPr lang="en-US" dirty="0"/>
              <a:t> approaches 0,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goes to      </a:t>
            </a:r>
            <a:r>
              <a:rPr lang="en-US" sz="900" dirty="0"/>
              <a:t> </a:t>
            </a:r>
            <a:r>
              <a:rPr lang="en-US" dirty="0"/>
              <a:t>.</a:t>
            </a:r>
          </a:p>
          <a:p>
            <a:pPr>
              <a:spcAft>
                <a:spcPts val="1200"/>
              </a:spcAft>
            </a:pPr>
            <a:r>
              <a:rPr lang="en-US" dirty="0"/>
              <a:t>The graph of </a:t>
            </a:r>
            <a:r>
              <a:rPr lang="en-US" i="1" dirty="0"/>
              <a:t>f</a:t>
            </a:r>
            <a:r>
              <a:rPr lang="en-US" dirty="0"/>
              <a:t> has a vertical asymptote </a:t>
            </a:r>
            <a:r>
              <a:rPr lang="en-US" i="1" dirty="0"/>
              <a:t>x</a:t>
            </a:r>
            <a:r>
              <a:rPr lang="en-US" dirty="0"/>
              <a:t> = 0.</a:t>
            </a:r>
          </a:p>
          <a:p>
            <a:pPr>
              <a:spcAft>
                <a:spcPts val="300"/>
              </a:spcAft>
            </a:pPr>
            <a:r>
              <a:rPr lang="en-US" dirty="0"/>
              <a:t>The domain of                               . The range</a:t>
            </a:r>
          </a:p>
          <a:p>
            <a:pPr>
              <a:spcAft>
                <a:spcPts val="1200"/>
              </a:spcAft>
            </a:pPr>
            <a:r>
              <a:rPr lang="en-US" dirty="0"/>
              <a:t>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0}.</a:t>
            </a:r>
          </a:p>
          <a:p>
            <a:pPr>
              <a:spcAft>
                <a:spcPts val="1200"/>
              </a:spcAft>
            </a:pPr>
            <a:r>
              <a:rPr lang="en-US" dirty="0"/>
              <a:t>The end behavior is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→ 0 as </a:t>
            </a:r>
            <a:r>
              <a:rPr lang="en-US" i="1" dirty="0"/>
              <a:t>x</a:t>
            </a:r>
            <a:r>
              <a:rPr lang="en-US" dirty="0"/>
              <a:t> → ±   </a:t>
            </a:r>
            <a:r>
              <a:rPr lang="en-US" sz="1200" dirty="0"/>
              <a:t>  </a:t>
            </a:r>
            <a:r>
              <a:rPr lang="en-US" dirty="0"/>
              <a:t>.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725857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F600D-6F8E-AF4F-9F8A-7A6BE3BFBF7F}"/>
              </a:ext>
            </a:extLst>
          </p:cNvPr>
          <p:cNvSpPr txBox="1"/>
          <p:nvPr/>
        </p:nvSpPr>
        <p:spPr>
          <a:xfrm>
            <a:off x="355758" y="351588"/>
            <a:ext cx="8341433" cy="36933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r>
              <a:rPr lang="en-IN" sz="1800" b="1" dirty="0">
                <a:solidFill>
                  <a:srgbClr val="137F97"/>
                </a:solidFill>
              </a:rPr>
              <a:t>CONCEPTUAL UNDERSTANDING</a:t>
            </a:r>
            <a:endParaRPr lang="en-IN" sz="1800" dirty="0">
              <a:solidFill>
                <a:srgbClr val="137F97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F46CFFD-B6C1-E72D-B4CC-260932BD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266" y="1058740"/>
            <a:ext cx="892844" cy="3910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3638AB-B7F7-3AC5-AE7B-6D8B3B8A7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450" y="1532497"/>
            <a:ext cx="3005289" cy="46841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3DB12F-0A8D-EEA1-2B20-A5E362ABE6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6093" y="3623143"/>
            <a:ext cx="1505451" cy="35127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020054B-D784-7AEF-647C-07D9C8924D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2726" y="2819008"/>
            <a:ext cx="176336" cy="1185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869574-7F0C-97FB-C988-F00756BD28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65813" y="3034502"/>
            <a:ext cx="300987" cy="1124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B4C049-2CCE-F59D-BBC4-5839ED58BA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4931" y="4380222"/>
            <a:ext cx="176336" cy="11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61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47219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Understand the Graph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4"/>
            </a:pPr>
            <a:r>
              <a:rPr lang="en-IN" sz="1600" b="1" dirty="0"/>
              <a:t>​</a:t>
            </a:r>
            <a:r>
              <a:rPr lang="en-US" sz="1600" dirty="0"/>
              <a:t>Graph the function             </a:t>
            </a:r>
            <a:r>
              <a:rPr lang="en-US" dirty="0"/>
              <a:t>   </a:t>
            </a:r>
            <a:r>
              <a:rPr lang="en-US" sz="1600" dirty="0"/>
              <a:t>. What are the domain, range, and asymptotes of the function?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4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859314" y="2445657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556427-1429-9F66-E27A-898DA4484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10" y="1266436"/>
            <a:ext cx="876102" cy="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430630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 </a:t>
            </a:r>
            <a:r>
              <a:rPr lang="en-US" sz="1050" b="1" dirty="0"/>
              <a:t>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21000"/>
              </a:spcAft>
            </a:pPr>
            <a:r>
              <a:rPr lang="en-US" dirty="0"/>
              <a:t>Use technology to graph the parent function,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28D15F1-1723-8C8E-FD78-36CCC6B399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352" y="1466286"/>
            <a:ext cx="677779" cy="293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65D7423-CF5D-7701-DA6B-8ED352E06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80" y="1852094"/>
            <a:ext cx="2265347" cy="2315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C9B5DF-04D3-53AD-B181-897BE48C1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22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65205"/>
            <a:ext cx="8321209" cy="5288627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/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300"/>
              </a:spcAft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Graph                           </a:t>
            </a:r>
            <a:r>
              <a:rPr lang="en-US" sz="1200" b="1" dirty="0"/>
              <a:t>   </a:t>
            </a:r>
            <a:r>
              <a:rPr lang="en-US" sz="1600" b="1" dirty="0"/>
              <a:t>What are the equations of the asymptotes?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What are the domain and range?</a:t>
            </a:r>
          </a:p>
          <a:p>
            <a:pPr>
              <a:spcAft>
                <a:spcPts val="900"/>
              </a:spcAft>
            </a:pPr>
            <a:r>
              <a:rPr lang="en-US" dirty="0"/>
              <a:t>In terms of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you can write </a:t>
            </a:r>
            <a:r>
              <a:rPr lang="en-US" i="1" dirty="0"/>
              <a:t>g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as </a:t>
            </a:r>
          </a:p>
          <a:p>
            <a:pPr>
              <a:spcAft>
                <a:spcPts val="400"/>
              </a:spcAft>
            </a:pPr>
            <a:r>
              <a:rPr lang="en-US" dirty="0"/>
              <a:t>Therefore, the graph of </a:t>
            </a:r>
            <a:r>
              <a:rPr lang="en-US" i="1" dirty="0"/>
              <a:t>g</a:t>
            </a:r>
            <a:r>
              <a:rPr lang="en-US" dirty="0"/>
              <a:t> is the graph of </a:t>
            </a:r>
            <a:r>
              <a:rPr lang="en-US" i="1" dirty="0"/>
              <a:t>f</a:t>
            </a:r>
            <a:r>
              <a:rPr lang="en-US" dirty="0"/>
              <a:t> translated 3 units right and 2 units up.</a:t>
            </a:r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Aft>
                <a:spcPts val="600"/>
              </a:spcAft>
            </a:pPr>
            <a:endParaRPr lang="en-US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The line </a:t>
            </a:r>
            <a:r>
              <a:rPr lang="en-US" i="1" dirty="0"/>
              <a:t>x</a:t>
            </a:r>
            <a:r>
              <a:rPr lang="en-US" dirty="0"/>
              <a:t> = 3 is a vertical asymptote. The line </a:t>
            </a:r>
            <a:r>
              <a:rPr lang="en-US" i="1" dirty="0"/>
              <a:t>y</a:t>
            </a:r>
            <a:r>
              <a:rPr lang="en-US" dirty="0"/>
              <a:t> = 2 is a horizontal asymptote.</a:t>
            </a:r>
          </a:p>
          <a:p>
            <a:pPr>
              <a:spcAft>
                <a:spcPts val="600"/>
              </a:spcAft>
            </a:pPr>
            <a:r>
              <a:rPr lang="en-US" dirty="0"/>
              <a:t>The domain is {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x</a:t>
            </a:r>
            <a:r>
              <a:rPr lang="en-US" dirty="0"/>
              <a:t> ≠ 3}.</a:t>
            </a:r>
          </a:p>
          <a:p>
            <a:pPr>
              <a:spcAft>
                <a:spcPts val="600"/>
              </a:spcAft>
            </a:pPr>
            <a:r>
              <a:rPr lang="en-US" dirty="0"/>
              <a:t>The range is {</a:t>
            </a:r>
            <a:r>
              <a:rPr lang="en-US" i="1" dirty="0"/>
              <a:t>y</a:t>
            </a:r>
            <a:r>
              <a:rPr lang="en-US" dirty="0"/>
              <a:t> | </a:t>
            </a:r>
            <a:r>
              <a:rPr lang="en-US" i="1" dirty="0"/>
              <a:t>y</a:t>
            </a:r>
            <a:r>
              <a:rPr lang="en-US" dirty="0"/>
              <a:t> ≠ 2}.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399815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E54E1A-A7CD-D763-6F8D-FA7F87F5BA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708" y="2223385"/>
            <a:ext cx="4824615" cy="23943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4C250F-E2DA-B8B5-D7C9-897AC95E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869" y="748865"/>
            <a:ext cx="1600797" cy="3942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CAC804-CEB4-EC05-2F78-E5EE6435A5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0942" y="1351178"/>
            <a:ext cx="2680350" cy="485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592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549142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Graph Translations of the Reciprocal Function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IN" sz="1600" b="1" dirty="0"/>
              <a:t>​​</a:t>
            </a:r>
            <a:r>
              <a:rPr lang="en-US" sz="1600" dirty="0"/>
              <a:t>Graph                          </a:t>
            </a:r>
            <a:r>
              <a:rPr lang="en-US" sz="1200" dirty="0"/>
              <a:t>  </a:t>
            </a:r>
            <a:r>
              <a:rPr lang="en-US" sz="1600" dirty="0"/>
              <a:t>What are the equations of the asymptotes? </a:t>
            </a:r>
          </a:p>
          <a:p>
            <a:pPr marL="342000"/>
            <a:r>
              <a:rPr lang="en-US" sz="1600" dirty="0"/>
              <a:t>What are the domain and range?</a:t>
            </a: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5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CBAAA26-7B55-7F53-868F-A5A0A81EF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44" y="1292287"/>
            <a:ext cx="1492417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7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D1F45AF-857E-9C16-7605-271B8B8F524C}"/>
              </a:ext>
            </a:extLst>
          </p:cNvPr>
          <p:cNvSpPr txBox="1"/>
          <p:nvPr/>
        </p:nvSpPr>
        <p:spPr>
          <a:xfrm>
            <a:off x="355758" y="351588"/>
            <a:ext cx="8341433" cy="72327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IN" sz="1800" b="1" dirty="0">
                <a:solidFill>
                  <a:srgbClr val="137F97"/>
                </a:solidFill>
              </a:rPr>
              <a:t>CONCEPT SUMMARY</a:t>
            </a:r>
          </a:p>
          <a:p>
            <a:r>
              <a:rPr lang="en-US" sz="1800" b="1" dirty="0">
                <a:solidFill>
                  <a:srgbClr val="58585A"/>
                </a:solidFill>
              </a:rPr>
              <a:t>Inverse Variation and the Reciprocal Function</a:t>
            </a:r>
            <a:endParaRPr lang="en-IN" sz="1800" b="1" dirty="0">
              <a:solidFill>
                <a:srgbClr val="58585A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36C2CD76-0E15-D8C6-7548-C2D26A8FD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056" y="2726804"/>
            <a:ext cx="1048661" cy="402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699589B-9851-B259-5FEC-47C8BC0FCE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2939" y="3302499"/>
            <a:ext cx="1290386" cy="130993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38EADC-1207-8213-975F-A873A47970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9032" y="3291850"/>
            <a:ext cx="1350819" cy="135081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557071-0E54-BA75-8A4F-802E3D8CF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0267" y="1971363"/>
            <a:ext cx="527294" cy="32585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B4A08EE6-A86A-0462-17E3-BB97BD4A3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47347" y="2746257"/>
            <a:ext cx="1470388" cy="344706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D99CB60-0493-392F-4CC0-E89384D6E7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3065" y="3256683"/>
            <a:ext cx="1096059" cy="133897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14C7820-0D42-6BB5-F4ED-E2EE987F25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9743" y="3253617"/>
            <a:ext cx="1143457" cy="88277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1CEA486-AFAE-F4A8-07E2-27D4BBE33F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41201" y="4210486"/>
            <a:ext cx="716343" cy="199284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C9327F7-AB2B-D227-C1D8-BD336248154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33255" y="4447825"/>
            <a:ext cx="1007188" cy="1831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10819-FA32-34C8-6CDC-66FEA0592A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842993" y="4631117"/>
            <a:ext cx="1419956" cy="215442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4E1FCB6A-E4F8-C977-4113-9E3A2BCFAA1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839786" y="4891082"/>
            <a:ext cx="1090135" cy="25476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074D934-475C-A0C1-D13C-5F21A102672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65453" y="5149322"/>
            <a:ext cx="658228" cy="645195"/>
          </a:xfrm>
          <a:prstGeom prst="rect">
            <a:avLst/>
          </a:prstGeom>
        </p:spPr>
      </p:pic>
      <p:graphicFrame>
        <p:nvGraphicFramePr>
          <p:cNvPr id="69" name="Table 2">
            <a:extLst>
              <a:ext uri="{FF2B5EF4-FFF2-40B4-BE49-F238E27FC236}">
                <a16:creationId xmlns:a16="http://schemas.microsoft.com/office/drawing/2014/main" id="{14CFF629-5891-302D-D872-D0C0491EA7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37551"/>
              </p:ext>
            </p:extLst>
          </p:nvPr>
        </p:nvGraphicFramePr>
        <p:xfrm>
          <a:off x="464127" y="1139964"/>
          <a:ext cx="8212281" cy="46763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073">
                  <a:extLst>
                    <a:ext uri="{9D8B030D-6E8A-4147-A177-3AD203B41FA5}">
                      <a16:colId xmlns:a16="http://schemas.microsoft.com/office/drawing/2014/main" val="3077242538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2690181536"/>
                    </a:ext>
                  </a:extLst>
                </a:gridCol>
                <a:gridCol w="3093604">
                  <a:extLst>
                    <a:ext uri="{9D8B030D-6E8A-4147-A177-3AD203B41FA5}">
                      <a16:colId xmlns:a16="http://schemas.microsoft.com/office/drawing/2014/main" val="4138872822"/>
                    </a:ext>
                  </a:extLst>
                </a:gridCol>
              </a:tblGrid>
              <a:tr h="606643">
                <a:tc>
                  <a:txBody>
                    <a:bodyPr/>
                    <a:lstStyle/>
                    <a:p>
                      <a:r>
                        <a:rPr lang="en-US" dirty="0">
                          <a:noFill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1" i="0" u="none" strike="noStrike" cap="none" baseline="0" dirty="0">
                        <a:solidFill>
                          <a:srgbClr val="58585A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  <a:p>
                      <a:r>
                        <a:rPr lang="fr-FR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58585A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Transformations of the Reciprocal Function</a:t>
                      </a:r>
                      <a:endParaRPr lang="en-US" sz="1600" b="1" dirty="0">
                        <a:solidFill>
                          <a:srgbClr val="58585A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381200"/>
                  </a:ext>
                </a:extLst>
              </a:tr>
              <a:tr h="1024968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WORDS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An inverse variation is a relation between two variables such that as one variable increases, the other decreases proportionally.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The reciprocal function models the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inverse variation,           </a:t>
                      </a:r>
                      <a:r>
                        <a:rPr lang="en-US" sz="8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Like other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functions, it can be transformed.</a:t>
                      </a: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05183"/>
                  </a:ext>
                </a:extLst>
              </a:tr>
              <a:tr h="499447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ALGEBRA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       , </a:t>
                      </a:r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300"/>
                        </a:spcAft>
                      </a:pPr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315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rgbClr val="137F97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EXAMPLES</a:t>
                      </a:r>
                      <a:endParaRPr lang="en-US" sz="1600" b="1" dirty="0">
                        <a:solidFill>
                          <a:srgbClr val="137F97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300"/>
                        </a:spcAft>
                      </a:pPr>
                      <a:endParaRPr lang="en-US" sz="1400" b="0" i="0" u="none" strike="noStrike" cap="none" baseline="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endParaRPr lang="mr-IN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fi-FI" sz="1400" b="0" i="0" u="none" strike="noStrike" cap="none" baseline="0" dirty="0">
                        <a:solidFill>
                          <a:schemeClr val="dk1"/>
                        </a:solidFill>
                        <a:latin typeface="Arial"/>
                        <a:ea typeface="+mn-ea"/>
                        <a:cs typeface="Arial"/>
                        <a:sym typeface="Arial"/>
                      </a:endParaRPr>
                    </a:p>
                  </a:txBody>
                  <a:tcPr>
                    <a:lnL w="1270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37F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37F97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A7E9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68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D96B729-F619-A084-44C2-FCC7A5250F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4585"/>
          <a:stretch/>
        </p:blipFill>
        <p:spPr bwMode="auto">
          <a:xfrm>
            <a:off x="-287701" y="1374507"/>
            <a:ext cx="4680352" cy="18093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16675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69A29FC-C154-9D4D-B7D9-3B00886A3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864790"/>
              </p:ext>
            </p:extLst>
          </p:nvPr>
        </p:nvGraphicFramePr>
        <p:xfrm>
          <a:off x="443805" y="461818"/>
          <a:ext cx="8222675" cy="75045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222675">
                  <a:extLst>
                    <a:ext uri="{9D8B030D-6E8A-4147-A177-3AD203B41FA5}">
                      <a16:colId xmlns:a16="http://schemas.microsoft.com/office/drawing/2014/main" val="2383579709"/>
                    </a:ext>
                  </a:extLst>
                </a:gridCol>
              </a:tblGrid>
              <a:tr h="4047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800" b="1" cap="all" baseline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Question</a:t>
                      </a:r>
                      <a:endParaRPr lang="en-US" sz="1800" cap="all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684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677018"/>
                  </a:ext>
                </a:extLst>
              </a:tr>
              <a:tr h="345722">
                <a:tc>
                  <a:txBody>
                    <a:bodyPr/>
                    <a:lstStyle/>
                    <a:p>
                      <a:r>
                        <a:rPr lang="en-US" sz="1600" b="1" i="0" u="none" strike="noStrike" cap="none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How are inverse variations related to the reciprocal function?</a:t>
                      </a:r>
                      <a:endParaRPr lang="en-US" sz="1600" b="1" spc="0" baseline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6844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7818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1340578"/>
            <a:ext cx="8321209" cy="2652008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1800"/>
              </a:spcAft>
              <a:buFont typeface="+mj-lt"/>
              <a:buAutoNum type="alphaUcPeriod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An </a:t>
            </a:r>
            <a:r>
              <a:rPr lang="en-US" b="1" dirty="0">
                <a:highlight>
                  <a:srgbClr val="FFFF00"/>
                </a:highlight>
              </a:rPr>
              <a:t>inverse variation</a:t>
            </a:r>
            <a:r>
              <a:rPr lang="en-US" dirty="0"/>
              <a:t> is a relation between two variables such that as one variable increases, the other decreases proportionally. For the table to represent an inverse variation, the product of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must be constant. Find the product, </a:t>
            </a:r>
            <a:r>
              <a:rPr lang="en-US" i="1" dirty="0" err="1"/>
              <a:t>xy</a:t>
            </a:r>
            <a:r>
              <a:rPr lang="en-US" dirty="0"/>
              <a:t>, for each column in the table.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5" y="1375188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2" name="Picture 1" descr="Screen Shot 2022-04-07 at 12.56.55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91" y="2396600"/>
            <a:ext cx="3251200" cy="8857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9E87E0-9DBA-B1D9-F15A-FC0E6FE7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4372"/>
          <a:stretch/>
        </p:blipFill>
        <p:spPr>
          <a:xfrm>
            <a:off x="2482346" y="4357774"/>
            <a:ext cx="3134684" cy="1219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024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8271EFE-9001-F3C3-D300-18939E2B9CDE}"/>
              </a:ext>
            </a:extLst>
          </p:cNvPr>
          <p:cNvSpPr/>
          <p:nvPr/>
        </p:nvSpPr>
        <p:spPr>
          <a:xfrm>
            <a:off x="452745" y="486223"/>
            <a:ext cx="1480558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pic>
        <p:nvPicPr>
          <p:cNvPr id="8" name="Picture 7" descr="Screen Shot 2022-04-07 at 12.57.18 PM.png">
            <a:extLst>
              <a:ext uri="{FF2B5EF4-FFF2-40B4-BE49-F238E27FC236}">
                <a16:creationId xmlns:a16="http://schemas.microsoft.com/office/drawing/2014/main" id="{01053E06-20A4-7C34-1F21-4756DD6B2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1" y="1575141"/>
            <a:ext cx="3521941" cy="8833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3AEED6-49C3-8290-DBF2-0FCCAE60C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745" y="4078245"/>
            <a:ext cx="7557025" cy="17862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D1926-7996-29B5-1677-243A84927E5D}"/>
              </a:ext>
            </a:extLst>
          </p:cNvPr>
          <p:cNvSpPr txBox="1"/>
          <p:nvPr/>
        </p:nvSpPr>
        <p:spPr>
          <a:xfrm>
            <a:off x="355758" y="451613"/>
            <a:ext cx="8321209" cy="26827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b="1" dirty="0"/>
              <a:t>How do you determine if a relationship represents an inverse variation</a:t>
            </a:r>
            <a:r>
              <a:rPr lang="en-IN" sz="1600" b="1" dirty="0">
                <a:solidFill>
                  <a:schemeClr val="tx1"/>
                </a:solidFill>
              </a:rPr>
              <a:t>?</a:t>
            </a:r>
          </a:p>
          <a:p>
            <a:pPr marL="360000" indent="-360000">
              <a:spcAft>
                <a:spcPts val="5400"/>
              </a:spcAft>
              <a:buFont typeface="+mj-lt"/>
              <a:buAutoNum type="alphaUcPeriod" startAt="2"/>
            </a:pPr>
            <a:r>
              <a:rPr lang="en-IN" sz="1600" b="1" dirty="0">
                <a:solidFill>
                  <a:schemeClr val="tx1"/>
                </a:solidFill>
              </a:rPr>
              <a:t>​</a:t>
            </a:r>
            <a:r>
              <a:rPr lang="en-US" sz="1600" b="1" dirty="0"/>
              <a:t>Does the table of values represent an inverse variation?</a:t>
            </a:r>
            <a:endParaRPr lang="en-IN" sz="1600" b="1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60000"/>
            <a:r>
              <a:rPr lang="en-US" dirty="0"/>
              <a:t>Find the products.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284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162608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Determine if each table of values represents an inverse variation.</a:t>
            </a:r>
          </a:p>
          <a:p>
            <a:pPr marL="720000" indent="-360000">
              <a:spcAft>
                <a:spcPts val="7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Screen Shot 2022-04-07 at 12.57.3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73" y="1696027"/>
            <a:ext cx="4057072" cy="90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47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5219B532-0D6A-3720-6401-AC2EAE7E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A5B7F4-EBDD-F5BF-C4D1-9ECF039B8777}"/>
              </a:ext>
            </a:extLst>
          </p:cNvPr>
          <p:cNvSpPr txBox="1"/>
          <p:nvPr/>
        </p:nvSpPr>
        <p:spPr>
          <a:xfrm>
            <a:off x="355758" y="430002"/>
            <a:ext cx="8341433" cy="2826415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en-US" sz="1800" b="1" dirty="0">
                <a:solidFill>
                  <a:srgbClr val="58585A"/>
                </a:solidFill>
              </a:rPr>
              <a:t>Identify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en-IN" sz="1600" b="1" dirty="0"/>
              <a:t>​​</a:t>
            </a:r>
            <a:r>
              <a:rPr lang="en-US" sz="1600" dirty="0"/>
              <a:t>Determine if each table of values represents an inverse variation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dirty="0"/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endParaRPr lang="en-US" sz="1600" dirty="0"/>
          </a:p>
          <a:p>
            <a:pPr>
              <a:spcAft>
                <a:spcPts val="1200"/>
              </a:spcAft>
            </a:pPr>
            <a:r>
              <a:rPr lang="en-US" sz="1600" dirty="0"/>
              <a:t>B.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CAE462-247B-7872-2870-5D60CFBC5507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1</a:t>
            </a:r>
            <a:endParaRPr lang="en-US" sz="1800" cap="all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B00C7E-BD43-5536-E34F-8A9FB3F01200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Screen Shot 2022-04-07 at 12.58.09 PM.png">
            <a:extLst>
              <a:ext uri="{FF2B5EF4-FFF2-40B4-BE49-F238E27FC236}">
                <a16:creationId xmlns:a16="http://schemas.microsoft.com/office/drawing/2014/main" id="{AA636611-ADE3-01AF-6158-6FC9816720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810" y="2778991"/>
            <a:ext cx="3490191" cy="98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0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373507"/>
            <a:ext cx="8187878" cy="563744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1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US" sz="1800" b="1" dirty="0">
              <a:solidFill>
                <a:srgbClr val="58585A"/>
              </a:solidFill>
            </a:endParaRPr>
          </a:p>
          <a:p>
            <a:r>
              <a:rPr lang="en-US" sz="1600" b="1" dirty="0"/>
              <a:t>In an inverse variation, </a:t>
            </a:r>
            <a:r>
              <a:rPr lang="en-US" sz="1600" b="1" i="1" dirty="0"/>
              <a:t>x</a:t>
            </a:r>
            <a:r>
              <a:rPr lang="en-US" sz="1600" b="1" dirty="0"/>
              <a:t> = 10 when </a:t>
            </a:r>
            <a:r>
              <a:rPr lang="en-US" sz="1600" b="1" i="1" dirty="0"/>
              <a:t>y</a:t>
            </a:r>
            <a:r>
              <a:rPr lang="en-US" sz="1600" b="1" dirty="0"/>
              <a:t> = 3. Write an equation to represent</a:t>
            </a:r>
          </a:p>
          <a:p>
            <a:pPr>
              <a:spcAft>
                <a:spcPts val="1200"/>
              </a:spcAft>
            </a:pPr>
            <a:r>
              <a:rPr lang="en-US" sz="1600" b="1" dirty="0"/>
              <a:t>the inverse variation. Then find the value of </a:t>
            </a:r>
            <a:r>
              <a:rPr lang="en-US" sz="1600" b="1" i="1" dirty="0"/>
              <a:t>y</a:t>
            </a:r>
            <a:r>
              <a:rPr lang="en-US" sz="1600" b="1" dirty="0"/>
              <a:t> when </a:t>
            </a:r>
            <a:r>
              <a:rPr lang="en-US" sz="1600" b="1" i="1" dirty="0"/>
              <a:t>x</a:t>
            </a:r>
            <a:r>
              <a:rPr lang="en-US" sz="1600" b="1" dirty="0"/>
              <a:t> = − 6.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1   </a:t>
            </a:r>
            <a:r>
              <a:rPr lang="en-US" dirty="0"/>
              <a:t>Write the equation for an inverse variation and solve for </a:t>
            </a:r>
            <a:r>
              <a:rPr lang="en-US" i="1" dirty="0"/>
              <a:t>k</a:t>
            </a:r>
            <a:r>
              <a:rPr lang="en-US" dirty="0"/>
              <a:t>.</a:t>
            </a:r>
          </a:p>
          <a:p>
            <a:pPr>
              <a:spcAft>
                <a:spcPts val="10800"/>
              </a:spcAft>
            </a:pPr>
            <a:r>
              <a:rPr lang="en-US" b="1" dirty="0"/>
              <a:t>Step 2   </a:t>
            </a:r>
            <a:r>
              <a:rPr lang="en-US" dirty="0"/>
              <a:t>Substitute </a:t>
            </a:r>
            <a:r>
              <a:rPr lang="en-US" i="1" dirty="0"/>
              <a:t>k</a:t>
            </a:r>
            <a:r>
              <a:rPr lang="en-US" dirty="0"/>
              <a:t> = 30 in the inverse variation equation and then find </a:t>
            </a:r>
            <a:r>
              <a:rPr lang="en-US" i="1" dirty="0"/>
              <a:t>y.</a:t>
            </a:r>
          </a:p>
          <a:p>
            <a:r>
              <a:rPr lang="en-US" dirty="0"/>
              <a:t>The equation that represents the inverse relation is               When </a:t>
            </a:r>
            <a:r>
              <a:rPr lang="en-US" i="1" dirty="0"/>
              <a:t>x</a:t>
            </a:r>
            <a:r>
              <a:rPr lang="en-US" dirty="0"/>
              <a:t> = −6, </a:t>
            </a:r>
            <a:r>
              <a:rPr lang="en-US" i="1" dirty="0"/>
              <a:t>y</a:t>
            </a:r>
            <a:r>
              <a:rPr lang="en-US" dirty="0"/>
              <a:t> = −5.</a:t>
            </a:r>
            <a:endParaRPr lang="en-US" b="1" i="1" dirty="0"/>
          </a:p>
          <a:p>
            <a:pPr marL="360000">
              <a:spcAft>
                <a:spcPts val="600"/>
              </a:spcAft>
            </a:pPr>
            <a:endParaRPr lang="en-IN" sz="1800" dirty="0">
              <a:solidFill>
                <a:schemeClr val="tx1"/>
              </a:solidFill>
            </a:endParaRPr>
          </a:p>
          <a:p>
            <a:pPr marL="342000">
              <a:spcAft>
                <a:spcPts val="600"/>
              </a:spcAft>
            </a:pPr>
            <a:endParaRPr lang="da-DK" dirty="0">
              <a:solidFill>
                <a:srgbClr val="256BB9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16068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7A370C1-14D5-AF43-A796-AF0540DA76D8}"/>
              </a:ext>
            </a:extLst>
          </p:cNvPr>
          <p:cNvSpPr/>
          <p:nvPr/>
        </p:nvSpPr>
        <p:spPr>
          <a:xfrm>
            <a:off x="462196" y="5102722"/>
            <a:ext cx="6310563" cy="733690"/>
          </a:xfrm>
          <a:prstGeom prst="roundRect">
            <a:avLst/>
          </a:pr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300"/>
              </a:spcAft>
            </a:pPr>
            <a:r>
              <a:rPr lang="x-none" sz="1200" b="1" dirty="0">
                <a:solidFill>
                  <a:srgbClr val="137F97"/>
                </a:solidFill>
              </a:rPr>
              <a:t>COMMON ERROR</a:t>
            </a:r>
            <a:endParaRPr lang="en-IN" sz="1200" b="1" dirty="0">
              <a:solidFill>
                <a:srgbClr val="137F97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Remember in direct variation,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 err="1">
                <a:solidFill>
                  <a:schemeClr val="tx1"/>
                </a:solidFill>
              </a:rPr>
              <a:t>kx</a:t>
            </a:r>
            <a:r>
              <a:rPr lang="en-US" sz="1200" dirty="0">
                <a:solidFill>
                  <a:schemeClr val="tx1"/>
                </a:solidFill>
              </a:rPr>
              <a:t>, that </a:t>
            </a:r>
            <a:r>
              <a:rPr lang="en-US" sz="1200" i="1" dirty="0">
                <a:solidFill>
                  <a:schemeClr val="tx1"/>
                </a:solidFill>
              </a:rPr>
              <a:t>x</a:t>
            </a:r>
            <a:r>
              <a:rPr lang="en-US" sz="1200" dirty="0">
                <a:solidFill>
                  <a:schemeClr val="tx1"/>
                </a:solidFill>
              </a:rPr>
              <a:t> and </a:t>
            </a:r>
            <a:r>
              <a:rPr lang="en-US" sz="1200" i="1" dirty="0">
                <a:solidFill>
                  <a:schemeClr val="tx1"/>
                </a:solidFill>
              </a:rPr>
              <a:t>y</a:t>
            </a:r>
            <a:r>
              <a:rPr lang="en-US" sz="1200" dirty="0">
                <a:solidFill>
                  <a:schemeClr val="tx1"/>
                </a:solidFill>
              </a:rPr>
              <a:t> increase or decrease at the same time. In inverse variation </a:t>
            </a:r>
            <a:r>
              <a:rPr lang="en-US" sz="1200" i="1" dirty="0" err="1">
                <a:solidFill>
                  <a:schemeClr val="tx1"/>
                </a:solidFill>
              </a:rPr>
              <a:t>xy</a:t>
            </a:r>
            <a:r>
              <a:rPr lang="en-US" sz="1200" dirty="0">
                <a:solidFill>
                  <a:schemeClr val="tx1"/>
                </a:solidFill>
              </a:rPr>
              <a:t> = </a:t>
            </a:r>
            <a:r>
              <a:rPr lang="en-US" sz="1200" i="1" dirty="0">
                <a:solidFill>
                  <a:schemeClr val="tx1"/>
                </a:solidFill>
              </a:rPr>
              <a:t>k</a:t>
            </a:r>
            <a:r>
              <a:rPr lang="en-US" sz="1200" dirty="0">
                <a:solidFill>
                  <a:schemeClr val="tx1"/>
                </a:solidFill>
              </a:rPr>
              <a:t>, as one variable increases the other decreases.</a:t>
            </a:r>
            <a:endParaRPr lang="en-IN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94DDC7-ACA0-2033-B657-8DAD90788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846" y="1733714"/>
            <a:ext cx="3071785" cy="1126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16DF89-F311-A3AA-421C-4F08F077B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821" y="3402251"/>
            <a:ext cx="2960724" cy="11470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B0C4097-4177-7EFD-9768-9005062FC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2944" y="4563373"/>
            <a:ext cx="664745" cy="3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107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E8F0502-F26D-4842-97A7-E6A7B55ABA0B}"/>
              </a:ext>
            </a:extLst>
          </p:cNvPr>
          <p:cNvSpPr txBox="1"/>
          <p:nvPr/>
        </p:nvSpPr>
        <p:spPr>
          <a:xfrm>
            <a:off x="355758" y="430002"/>
            <a:ext cx="8341433" cy="2026196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1600" b="1" dirty="0"/>
              <a:t>​</a:t>
            </a:r>
            <a:r>
              <a:rPr lang="en-US" sz="1600" dirty="0"/>
              <a:t>In an inverse variation, </a:t>
            </a:r>
            <a:r>
              <a:rPr lang="en-US" sz="1600" i="1" dirty="0"/>
              <a:t>x</a:t>
            </a:r>
            <a:r>
              <a:rPr lang="en-US" sz="1600" dirty="0"/>
              <a:t> = 6 and            </a:t>
            </a:r>
            <a:endParaRPr lang="en-US" sz="1600" b="1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r>
              <a:rPr lang="en-IN" sz="1600" b="1" dirty="0"/>
              <a:t>​</a:t>
            </a:r>
            <a:r>
              <a:rPr lang="en-US" sz="1600" dirty="0"/>
              <a:t>What is the equation that represents the inverse variation?</a:t>
            </a:r>
            <a:endParaRPr lang="en-IN" sz="1600" dirty="0"/>
          </a:p>
          <a:p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341DDE-51A7-BB4A-A5D0-B99BDB557C68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026447-33AB-3446-A23C-AFEA10330B4F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D2A21B4-F5E8-8DF0-10C0-5300D52C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766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9473AC69-8AF0-8079-919C-EB5C36683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91F443-0FD7-FF83-4862-D8BF30FE6AA2}"/>
              </a:ext>
            </a:extLst>
          </p:cNvPr>
          <p:cNvSpPr txBox="1"/>
          <p:nvPr/>
        </p:nvSpPr>
        <p:spPr>
          <a:xfrm>
            <a:off x="355758" y="430002"/>
            <a:ext cx="8341433" cy="2349361"/>
          </a:xfrm>
          <a:prstGeom prst="rect">
            <a:avLst/>
          </a:prstGeom>
          <a:noFill/>
        </p:spPr>
        <p:txBody>
          <a:bodyPr wrap="square" rIns="36000" rtlCol="0">
            <a:spAutoFit/>
          </a:bodyPr>
          <a:lstStyle/>
          <a:p>
            <a:pPr>
              <a:spcAft>
                <a:spcPts val="2000"/>
              </a:spcAft>
              <a:tabLst>
                <a:tab pos="1584000" algn="l"/>
              </a:tabLst>
            </a:pPr>
            <a:r>
              <a:rPr lang="en-IN" sz="1800" b="1" dirty="0">
                <a:solidFill>
                  <a:srgbClr val="0078AE"/>
                </a:solidFill>
              </a:rPr>
              <a:t>	</a:t>
            </a:r>
            <a:r>
              <a:rPr lang="de-DE" sz="1800" b="1" dirty="0" err="1">
                <a:solidFill>
                  <a:srgbClr val="58585A"/>
                </a:solidFill>
              </a:rPr>
              <a:t>Use</a:t>
            </a:r>
            <a:r>
              <a:rPr lang="de-DE" sz="1800" b="1" dirty="0">
                <a:solidFill>
                  <a:srgbClr val="58585A"/>
                </a:solidFill>
              </a:rPr>
              <a:t> Inverse Variation</a:t>
            </a:r>
            <a:endParaRPr lang="en-IN" sz="1800" b="1" dirty="0">
              <a:solidFill>
                <a:srgbClr val="58585A"/>
              </a:solidFill>
            </a:endParaRPr>
          </a:p>
          <a:p>
            <a:pPr marL="1476375" indent="-1466850">
              <a:spcAft>
                <a:spcPts val="600"/>
              </a:spcAft>
              <a:tabLst>
                <a:tab pos="1062038" algn="l"/>
                <a:tab pos="1465263" algn="l"/>
              </a:tabLst>
            </a:pPr>
            <a:r>
              <a:rPr lang="en-IN" sz="1800" b="1" dirty="0">
                <a:solidFill>
                  <a:srgbClr val="D92B31"/>
                </a:solidFill>
              </a:rPr>
              <a:t>Try It!</a:t>
            </a:r>
            <a:endParaRPr lang="en-IN" sz="1800" b="1" dirty="0">
              <a:solidFill>
                <a:schemeClr val="tx1"/>
              </a:solidFill>
            </a:endParaRPr>
          </a:p>
          <a:p>
            <a:pPr marL="342900" indent="-342900">
              <a:spcAft>
                <a:spcPts val="1200"/>
              </a:spcAft>
              <a:buFont typeface="+mj-lt"/>
              <a:buAutoNum type="arabicPeriod" startAt="2"/>
            </a:pPr>
            <a:r>
              <a:rPr lang="en-IN" sz="1600" b="1" dirty="0"/>
              <a:t>​</a:t>
            </a:r>
            <a:r>
              <a:rPr lang="en-US" sz="1600" dirty="0"/>
              <a:t>In an inverse variation, </a:t>
            </a:r>
            <a:r>
              <a:rPr lang="en-US" sz="1600" i="1" dirty="0"/>
              <a:t>x</a:t>
            </a:r>
            <a:r>
              <a:rPr lang="en-US" sz="1600" dirty="0"/>
              <a:t> = 6 and            </a:t>
            </a:r>
            <a:endParaRPr lang="en-US" sz="1600" b="1" dirty="0"/>
          </a:p>
          <a:p>
            <a:pPr marL="720000" indent="-360363">
              <a:spcAft>
                <a:spcPts val="1200"/>
              </a:spcAft>
              <a:buAutoNum type="alphaLcPeriod"/>
              <a:tabLst>
                <a:tab pos="1103313" algn="l"/>
              </a:tabLst>
            </a:pPr>
            <a:endParaRPr lang="en-IN" sz="1600" dirty="0"/>
          </a:p>
          <a:p>
            <a:pPr marL="359637">
              <a:spcAft>
                <a:spcPts val="600"/>
              </a:spcAft>
              <a:tabLst>
                <a:tab pos="1103313" algn="l"/>
              </a:tabLst>
            </a:pPr>
            <a:r>
              <a:rPr lang="en-IN" sz="1600" b="1" dirty="0"/>
              <a:t>b. ​</a:t>
            </a:r>
            <a:r>
              <a:rPr lang="en-US" sz="1600" dirty="0"/>
              <a:t>What is the value of </a:t>
            </a:r>
            <a:r>
              <a:rPr lang="en-US" sz="1600" i="1" dirty="0"/>
              <a:t>y</a:t>
            </a:r>
            <a:r>
              <a:rPr lang="en-US" sz="1600" dirty="0"/>
              <a:t> when </a:t>
            </a:r>
            <a:r>
              <a:rPr lang="en-US" sz="1600" i="1" dirty="0"/>
              <a:t>x</a:t>
            </a:r>
            <a:r>
              <a:rPr lang="en-US" sz="1600" dirty="0"/>
              <a:t> = 15?</a:t>
            </a:r>
            <a:endParaRPr lang="en-IN" sz="16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endParaRPr lang="en-IN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245D67-9998-A783-D48B-1C4FE493CE03}"/>
              </a:ext>
            </a:extLst>
          </p:cNvPr>
          <p:cNvSpPr/>
          <p:nvPr/>
        </p:nvSpPr>
        <p:spPr>
          <a:xfrm>
            <a:off x="452746" y="464612"/>
            <a:ext cx="1480557" cy="295175"/>
          </a:xfrm>
          <a:prstGeom prst="rect">
            <a:avLst/>
          </a:prstGeom>
          <a:solidFill>
            <a:srgbClr val="1A4F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8000" rtlCol="0" anchor="ctr">
            <a:spAutoFit/>
          </a:bodyPr>
          <a:lstStyle/>
          <a:p>
            <a:r>
              <a:rPr lang="en-IN" sz="1800" b="1" cap="all" dirty="0">
                <a:solidFill>
                  <a:schemeClr val="bg1"/>
                </a:solidFill>
              </a:rPr>
              <a:t>Example 2</a:t>
            </a:r>
            <a:endParaRPr lang="en-US" sz="1800" cap="all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CCEB7F-23DC-A55B-CF63-4D1D2D24245E}"/>
              </a:ext>
            </a:extLst>
          </p:cNvPr>
          <p:cNvCxnSpPr/>
          <p:nvPr/>
        </p:nvCxnSpPr>
        <p:spPr>
          <a:xfrm>
            <a:off x="425301" y="894900"/>
            <a:ext cx="8304028" cy="0"/>
          </a:xfrm>
          <a:prstGeom prst="line">
            <a:avLst/>
          </a:prstGeom>
          <a:ln w="25400">
            <a:solidFill>
              <a:srgbClr val="0078A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B92543BD-2886-85F9-B9D6-53B9ADB9E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068" y="1263651"/>
            <a:ext cx="623687" cy="43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62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6E777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1094</Words>
  <Application>Microsoft Office PowerPoint</Application>
  <PresentationFormat>On-screen Show (4:3)</PresentationFormat>
  <Paragraphs>158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Hamilton, Thomas C</dc:creator>
  <cp:lastModifiedBy>Colson, Robert</cp:lastModifiedBy>
  <cp:revision>928</cp:revision>
  <dcterms:created xsi:type="dcterms:W3CDTF">2021-10-25T14:33:33Z</dcterms:created>
  <dcterms:modified xsi:type="dcterms:W3CDTF">2025-03-03T16:04:43Z</dcterms:modified>
</cp:coreProperties>
</file>