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369" r:id="rId2"/>
    <p:sldId id="263" r:id="rId3"/>
    <p:sldId id="361" r:id="rId4"/>
    <p:sldId id="293" r:id="rId5"/>
    <p:sldId id="370" r:id="rId6"/>
    <p:sldId id="332" r:id="rId7"/>
    <p:sldId id="334" r:id="rId8"/>
    <p:sldId id="371" r:id="rId9"/>
    <p:sldId id="346" r:id="rId10"/>
    <p:sldId id="363" r:id="rId11"/>
    <p:sldId id="349" r:id="rId12"/>
    <p:sldId id="355" r:id="rId13"/>
    <p:sldId id="367" r:id="rId14"/>
    <p:sldId id="357" r:id="rId15"/>
    <p:sldId id="358" r:id="rId16"/>
    <p:sldId id="368" r:id="rId17"/>
    <p:sldId id="360" r:id="rId18"/>
    <p:sldId id="283" r:id="rId1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uBirG7ZPSvPNLrAnDSwPhBAM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446"/>
    <a:srgbClr val="C02B43"/>
    <a:srgbClr val="90057A"/>
    <a:srgbClr val="0A7E97"/>
    <a:srgbClr val="58595B"/>
    <a:srgbClr val="137F97"/>
    <a:srgbClr val="D92B31"/>
    <a:srgbClr val="58585A"/>
    <a:srgbClr val="D92B30"/>
    <a:srgbClr val="25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9600F-9558-4455-AFBB-BDC15B20C410}" v="1" dt="2025-02-25T16:32:19.0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4522" autoAdjust="0"/>
  </p:normalViewPr>
  <p:slideViewPr>
    <p:cSldViewPr snapToGrid="0">
      <p:cViewPr varScale="1">
        <p:scale>
          <a:sx n="59" d="100"/>
          <a:sy n="59" d="100"/>
        </p:scale>
        <p:origin x="1572" y="52"/>
      </p:cViewPr>
      <p:guideLst>
        <p:guide orient="horz" pos="3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son, Robert" userId="25586c2a-52f0-4ea1-8d29-b1cb0db384a0" providerId="ADAL" clId="{8EA9600F-9558-4455-AFBB-BDC15B20C410}"/>
    <pc:docChg chg="custSel addSld delSld modSld sldOrd">
      <pc:chgData name="Colson, Robert" userId="25586c2a-52f0-4ea1-8d29-b1cb0db384a0" providerId="ADAL" clId="{8EA9600F-9558-4455-AFBB-BDC15B20C410}" dt="2025-02-25T16:41:29.406" v="47" actId="47"/>
      <pc:docMkLst>
        <pc:docMk/>
      </pc:docMkLst>
      <pc:sldChg chg="del">
        <pc:chgData name="Colson, Robert" userId="25586c2a-52f0-4ea1-8d29-b1cb0db384a0" providerId="ADAL" clId="{8EA9600F-9558-4455-AFBB-BDC15B20C410}" dt="2025-02-25T16:32:09.935" v="0" actId="47"/>
        <pc:sldMkLst>
          <pc:docMk/>
          <pc:sldMk cId="0" sldId="256"/>
        </pc:sldMkLst>
      </pc:sldChg>
      <pc:sldChg chg="del">
        <pc:chgData name="Colson, Robert" userId="25586c2a-52f0-4ea1-8d29-b1cb0db384a0" providerId="ADAL" clId="{8EA9600F-9558-4455-AFBB-BDC15B20C410}" dt="2025-02-25T16:32:09.935" v="0" actId="47"/>
        <pc:sldMkLst>
          <pc:docMk/>
          <pc:sldMk cId="1747861727" sldId="258"/>
        </pc:sldMkLst>
      </pc:sldChg>
      <pc:sldChg chg="del">
        <pc:chgData name="Colson, Robert" userId="25586c2a-52f0-4ea1-8d29-b1cb0db384a0" providerId="ADAL" clId="{8EA9600F-9558-4455-AFBB-BDC15B20C410}" dt="2025-02-25T16:41:29.406" v="47" actId="47"/>
        <pc:sldMkLst>
          <pc:docMk/>
          <pc:sldMk cId="1087053607" sldId="273"/>
        </pc:sldMkLst>
      </pc:sldChg>
      <pc:sldChg chg="del">
        <pc:chgData name="Colson, Robert" userId="25586c2a-52f0-4ea1-8d29-b1cb0db384a0" providerId="ADAL" clId="{8EA9600F-9558-4455-AFBB-BDC15B20C410}" dt="2025-02-25T16:41:29.406" v="47" actId="47"/>
        <pc:sldMkLst>
          <pc:docMk/>
          <pc:sldMk cId="1389967839" sldId="274"/>
        </pc:sldMkLst>
      </pc:sldChg>
      <pc:sldChg chg="delSp modSp mod">
        <pc:chgData name="Colson, Robert" userId="25586c2a-52f0-4ea1-8d29-b1cb0db384a0" providerId="ADAL" clId="{8EA9600F-9558-4455-AFBB-BDC15B20C410}" dt="2025-02-25T16:33:27.350" v="11" actId="20577"/>
        <pc:sldMkLst>
          <pc:docMk/>
          <pc:sldMk cId="1472477715" sldId="293"/>
        </pc:sldMkLst>
        <pc:spChg chg="mod">
          <ac:chgData name="Colson, Robert" userId="25586c2a-52f0-4ea1-8d29-b1cb0db384a0" providerId="ADAL" clId="{8EA9600F-9558-4455-AFBB-BDC15B20C410}" dt="2025-02-25T16:33:27.350" v="11" actId="20577"/>
          <ac:spMkLst>
            <pc:docMk/>
            <pc:sldMk cId="1472477715" sldId="293"/>
            <ac:spMk id="5" creationId="{6E8F0502-F26D-4842-97A7-E6A7B55ABA0B}"/>
          </ac:spMkLst>
        </pc:spChg>
        <pc:picChg chg="del">
          <ac:chgData name="Colson, Robert" userId="25586c2a-52f0-4ea1-8d29-b1cb0db384a0" providerId="ADAL" clId="{8EA9600F-9558-4455-AFBB-BDC15B20C410}" dt="2025-02-25T16:33:25.022" v="8" actId="478"/>
          <ac:picMkLst>
            <pc:docMk/>
            <pc:sldMk cId="1472477715" sldId="293"/>
            <ac:picMk id="7" creationId="{00000000-0000-0000-0000-000000000000}"/>
          </ac:picMkLst>
        </pc:picChg>
      </pc:sldChg>
      <pc:sldChg chg="modSp mod">
        <pc:chgData name="Colson, Robert" userId="25586c2a-52f0-4ea1-8d29-b1cb0db384a0" providerId="ADAL" clId="{8EA9600F-9558-4455-AFBB-BDC15B20C410}" dt="2025-02-25T16:36:11.519" v="31" actId="5793"/>
        <pc:sldMkLst>
          <pc:docMk/>
          <pc:sldMk cId="1549766937" sldId="334"/>
        </pc:sldMkLst>
        <pc:spChg chg="mod">
          <ac:chgData name="Colson, Robert" userId="25586c2a-52f0-4ea1-8d29-b1cb0db384a0" providerId="ADAL" clId="{8EA9600F-9558-4455-AFBB-BDC15B20C410}" dt="2025-02-25T16:36:11.519" v="31" actId="5793"/>
          <ac:spMkLst>
            <pc:docMk/>
            <pc:sldMk cId="1549766937" sldId="334"/>
            <ac:spMk id="5" creationId="{6E8F0502-F26D-4842-97A7-E6A7B55ABA0B}"/>
          </ac:spMkLst>
        </pc:spChg>
      </pc:sldChg>
      <pc:sldChg chg="delSp mod">
        <pc:chgData name="Colson, Robert" userId="25586c2a-52f0-4ea1-8d29-b1cb0db384a0" providerId="ADAL" clId="{8EA9600F-9558-4455-AFBB-BDC15B20C410}" dt="2025-02-25T16:38:30.692" v="41" actId="478"/>
        <pc:sldMkLst>
          <pc:docMk/>
          <pc:sldMk cId="2370629198" sldId="346"/>
        </pc:sldMkLst>
        <pc:spChg chg="del">
          <ac:chgData name="Colson, Robert" userId="25586c2a-52f0-4ea1-8d29-b1cb0db384a0" providerId="ADAL" clId="{8EA9600F-9558-4455-AFBB-BDC15B20C410}" dt="2025-02-25T16:38:30.692" v="41" actId="478"/>
          <ac:spMkLst>
            <pc:docMk/>
            <pc:sldMk cId="2370629198" sldId="346"/>
            <ac:spMk id="9" creationId="{E7A370C1-14D5-AF43-A796-AF0540DA76D8}"/>
          </ac:spMkLst>
        </pc:spChg>
      </pc:sldChg>
      <pc:sldChg chg="delSp modSp mod">
        <pc:chgData name="Colson, Robert" userId="25586c2a-52f0-4ea1-8d29-b1cb0db384a0" providerId="ADAL" clId="{8EA9600F-9558-4455-AFBB-BDC15B20C410}" dt="2025-02-25T16:39:36.763" v="43" actId="6549"/>
        <pc:sldMkLst>
          <pc:docMk/>
          <pc:sldMk cId="2240166599" sldId="355"/>
        </pc:sldMkLst>
        <pc:spChg chg="mod">
          <ac:chgData name="Colson, Robert" userId="25586c2a-52f0-4ea1-8d29-b1cb0db384a0" providerId="ADAL" clId="{8EA9600F-9558-4455-AFBB-BDC15B20C410}" dt="2025-02-25T16:39:36.763" v="43" actId="6549"/>
          <ac:spMkLst>
            <pc:docMk/>
            <pc:sldMk cId="2240166599" sldId="355"/>
            <ac:spMk id="5" creationId="{6E8F0502-F26D-4842-97A7-E6A7B55ABA0B}"/>
          </ac:spMkLst>
        </pc:spChg>
        <pc:picChg chg="del">
          <ac:chgData name="Colson, Robert" userId="25586c2a-52f0-4ea1-8d29-b1cb0db384a0" providerId="ADAL" clId="{8EA9600F-9558-4455-AFBB-BDC15B20C410}" dt="2025-02-25T16:39:18.729" v="42" actId="478"/>
          <ac:picMkLst>
            <pc:docMk/>
            <pc:sldMk cId="2240166599" sldId="355"/>
            <ac:picMk id="16" creationId="{3AFECD8F-D8F3-6AB5-F910-82951DD7CA73}"/>
          </ac:picMkLst>
        </pc:picChg>
      </pc:sldChg>
      <pc:sldChg chg="modSp mod">
        <pc:chgData name="Colson, Robert" userId="25586c2a-52f0-4ea1-8d29-b1cb0db384a0" providerId="ADAL" clId="{8EA9600F-9558-4455-AFBB-BDC15B20C410}" dt="2025-02-25T16:33:09.589" v="6" actId="1076"/>
        <pc:sldMkLst>
          <pc:docMk/>
          <pc:sldMk cId="2474284426" sldId="361"/>
        </pc:sldMkLst>
        <pc:picChg chg="mod">
          <ac:chgData name="Colson, Robert" userId="25586c2a-52f0-4ea1-8d29-b1cb0db384a0" providerId="ADAL" clId="{8EA9600F-9558-4455-AFBB-BDC15B20C410}" dt="2025-02-25T16:33:09.589" v="6" actId="1076"/>
          <ac:picMkLst>
            <pc:docMk/>
            <pc:sldMk cId="2474284426" sldId="361"/>
            <ac:picMk id="4" creationId="{233AEED6-49C3-8290-DBF2-0FCCAE60C3EA}"/>
          </ac:picMkLst>
        </pc:picChg>
      </pc:sldChg>
      <pc:sldChg chg="del">
        <pc:chgData name="Colson, Robert" userId="25586c2a-52f0-4ea1-8d29-b1cb0db384a0" providerId="ADAL" clId="{8EA9600F-9558-4455-AFBB-BDC15B20C410}" dt="2025-02-25T16:35:33.989" v="28" actId="47"/>
        <pc:sldMkLst>
          <pc:docMk/>
          <pc:sldMk cId="1062313780" sldId="362"/>
        </pc:sldMkLst>
      </pc:sldChg>
      <pc:sldChg chg="delSp modSp mod">
        <pc:chgData name="Colson, Robert" userId="25586c2a-52f0-4ea1-8d29-b1cb0db384a0" providerId="ADAL" clId="{8EA9600F-9558-4455-AFBB-BDC15B20C410}" dt="2025-02-25T16:38:22.465" v="40" actId="478"/>
        <pc:sldMkLst>
          <pc:docMk/>
          <pc:sldMk cId="3299242804" sldId="363"/>
        </pc:sldMkLst>
        <pc:spChg chg="del mod">
          <ac:chgData name="Colson, Robert" userId="25586c2a-52f0-4ea1-8d29-b1cb0db384a0" providerId="ADAL" clId="{8EA9600F-9558-4455-AFBB-BDC15B20C410}" dt="2025-02-25T16:38:22.465" v="40" actId="478"/>
          <ac:spMkLst>
            <pc:docMk/>
            <pc:sldMk cId="3299242804" sldId="363"/>
            <ac:spMk id="11" creationId="{7DBBE5F8-EB03-1640-9E31-56DC3F7CB5E2}"/>
          </ac:spMkLst>
        </pc:spChg>
      </pc:sldChg>
      <pc:sldChg chg="delSp mod">
        <pc:chgData name="Colson, Robert" userId="25586c2a-52f0-4ea1-8d29-b1cb0db384a0" providerId="ADAL" clId="{8EA9600F-9558-4455-AFBB-BDC15B20C410}" dt="2025-02-25T16:41:11" v="46" actId="478"/>
        <pc:sldMkLst>
          <pc:docMk/>
          <pc:sldMk cId="3767592872" sldId="368"/>
        </pc:sldMkLst>
        <pc:spChg chg="del">
          <ac:chgData name="Colson, Robert" userId="25586c2a-52f0-4ea1-8d29-b1cb0db384a0" providerId="ADAL" clId="{8EA9600F-9558-4455-AFBB-BDC15B20C410}" dt="2025-02-25T16:41:07.444" v="44" actId="478"/>
          <ac:spMkLst>
            <pc:docMk/>
            <pc:sldMk cId="3767592872" sldId="368"/>
            <ac:spMk id="6" creationId="{9DE555E4-284A-D679-34C3-A88C3445D864}"/>
          </ac:spMkLst>
        </pc:spChg>
        <pc:picChg chg="del">
          <ac:chgData name="Colson, Robert" userId="25586c2a-52f0-4ea1-8d29-b1cb0db384a0" providerId="ADAL" clId="{8EA9600F-9558-4455-AFBB-BDC15B20C410}" dt="2025-02-25T16:41:09.290" v="45" actId="478"/>
          <ac:picMkLst>
            <pc:docMk/>
            <pc:sldMk cId="3767592872" sldId="368"/>
            <ac:picMk id="8" creationId="{F21530A2-216C-9CF5-07CB-22DF9D465610}"/>
          </ac:picMkLst>
        </pc:picChg>
        <pc:picChg chg="del">
          <ac:chgData name="Colson, Robert" userId="25586c2a-52f0-4ea1-8d29-b1cb0db384a0" providerId="ADAL" clId="{8EA9600F-9558-4455-AFBB-BDC15B20C410}" dt="2025-02-25T16:41:11" v="46" actId="478"/>
          <ac:picMkLst>
            <pc:docMk/>
            <pc:sldMk cId="3767592872" sldId="368"/>
            <ac:picMk id="9" creationId="{F672E728-1C91-209C-9BB6-72886F439BF0}"/>
          </ac:picMkLst>
        </pc:picChg>
      </pc:sldChg>
      <pc:sldChg chg="addSp modSp new mod ord">
        <pc:chgData name="Colson, Robert" userId="25586c2a-52f0-4ea1-8d29-b1cb0db384a0" providerId="ADAL" clId="{8EA9600F-9558-4455-AFBB-BDC15B20C410}" dt="2025-02-25T16:32:21.099" v="5" actId="1076"/>
        <pc:sldMkLst>
          <pc:docMk/>
          <pc:sldMk cId="257288875" sldId="369"/>
        </pc:sldMkLst>
        <pc:picChg chg="add mod">
          <ac:chgData name="Colson, Robert" userId="25586c2a-52f0-4ea1-8d29-b1cb0db384a0" providerId="ADAL" clId="{8EA9600F-9558-4455-AFBB-BDC15B20C410}" dt="2025-02-25T16:32:21.099" v="5" actId="1076"/>
          <ac:picMkLst>
            <pc:docMk/>
            <pc:sldMk cId="257288875" sldId="369"/>
            <ac:picMk id="2" creationId="{AD96B729-F619-A084-44C2-FCC7A5250F30}"/>
          </ac:picMkLst>
        </pc:picChg>
      </pc:sldChg>
      <pc:sldChg chg="delSp modSp add mod">
        <pc:chgData name="Colson, Robert" userId="25586c2a-52f0-4ea1-8d29-b1cb0db384a0" providerId="ADAL" clId="{8EA9600F-9558-4455-AFBB-BDC15B20C410}" dt="2025-02-25T16:35:15.968" v="27" actId="5793"/>
        <pc:sldMkLst>
          <pc:docMk/>
          <pc:sldMk cId="3989809570" sldId="370"/>
        </pc:sldMkLst>
        <pc:spChg chg="mod">
          <ac:chgData name="Colson, Robert" userId="25586c2a-52f0-4ea1-8d29-b1cb0db384a0" providerId="ADAL" clId="{8EA9600F-9558-4455-AFBB-BDC15B20C410}" dt="2025-02-25T16:35:15.968" v="27" actId="5793"/>
          <ac:spMkLst>
            <pc:docMk/>
            <pc:sldMk cId="3989809570" sldId="370"/>
            <ac:spMk id="5" creationId="{27A5B7F4-EBDD-F5BF-C4D1-9ECF039B8777}"/>
          </ac:spMkLst>
        </pc:spChg>
        <pc:picChg chg="del">
          <ac:chgData name="Colson, Robert" userId="25586c2a-52f0-4ea1-8d29-b1cb0db384a0" providerId="ADAL" clId="{8EA9600F-9558-4455-AFBB-BDC15B20C410}" dt="2025-02-25T16:33:31.845" v="12" actId="478"/>
          <ac:picMkLst>
            <pc:docMk/>
            <pc:sldMk cId="3989809570" sldId="370"/>
            <ac:picMk id="2" creationId="{346B05ED-0A1C-54DD-6859-D8E7BD9AFECC}"/>
          </ac:picMkLst>
        </pc:picChg>
      </pc:sldChg>
      <pc:sldChg chg="modSp add mod">
        <pc:chgData name="Colson, Robert" userId="25586c2a-52f0-4ea1-8d29-b1cb0db384a0" providerId="ADAL" clId="{8EA9600F-9558-4455-AFBB-BDC15B20C410}" dt="2025-02-25T16:36:28.303" v="37" actId="20577"/>
        <pc:sldMkLst>
          <pc:docMk/>
          <pc:sldMk cId="3956362638" sldId="371"/>
        </pc:sldMkLst>
        <pc:spChg chg="mod">
          <ac:chgData name="Colson, Robert" userId="25586c2a-52f0-4ea1-8d29-b1cb0db384a0" providerId="ADAL" clId="{8EA9600F-9558-4455-AFBB-BDC15B20C410}" dt="2025-02-25T16:36:28.303" v="37" actId="20577"/>
          <ac:spMkLst>
            <pc:docMk/>
            <pc:sldMk cId="3956362638" sldId="371"/>
            <ac:spMk id="5" creationId="{CB91F443-0FD7-FF83-4862-D8BF30FE6AA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39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88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212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9BB14-C917-0A97-F511-40472E54C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8DF52-05F7-B618-576A-086A33A10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91D49-BF74-36C6-EFC1-BEF5517A2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76C0-4828-377C-91B2-BA01A47CB0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88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6818-52DF-EE14-E403-B02BDA3E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852D9-E546-4CDD-1641-AE7323B7A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A71CE-21A5-3964-ADF7-20CD1316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F963-647A-4D52-6407-032356D63E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29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g10ebb404171_0_179">
            <a:extLst>
              <a:ext uri="{FF2B5EF4-FFF2-40B4-BE49-F238E27FC236}">
                <a16:creationId xmlns:a16="http://schemas.microsoft.com/office/drawing/2014/main" id="{FD3CDB3A-FFC8-B14A-BE88-DC4557E54454}"/>
              </a:ext>
            </a:extLst>
          </p:cNvPr>
          <p:cNvSpPr/>
          <p:nvPr userDrawn="1"/>
        </p:nvSpPr>
        <p:spPr>
          <a:xfrm>
            <a:off x="0" y="6352925"/>
            <a:ext cx="9153300" cy="50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10ebb404171_0_179">
            <a:extLst>
              <a:ext uri="{FF2B5EF4-FFF2-40B4-BE49-F238E27FC236}">
                <a16:creationId xmlns:a16="http://schemas.microsoft.com/office/drawing/2014/main" id="{C23092A7-FD2F-7848-A40F-9A3A2B4511CD}"/>
              </a:ext>
            </a:extLst>
          </p:cNvPr>
          <p:cNvSpPr/>
          <p:nvPr userDrawn="1"/>
        </p:nvSpPr>
        <p:spPr>
          <a:xfrm>
            <a:off x="276474" y="6581700"/>
            <a:ext cx="86229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Copyright ©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Learning Company LLC. All Rights Reserved.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is not responsible for any modifications made by end users to the content posted in its original format.</a:t>
            </a:r>
            <a:endParaRPr sz="800" dirty="0">
              <a:solidFill>
                <a:srgbClr val="595959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  <p:sp>
        <p:nvSpPr>
          <p:cNvPr id="11" name="Google Shape;174;g10ebb404171_0_179">
            <a:extLst>
              <a:ext uri="{FF2B5EF4-FFF2-40B4-BE49-F238E27FC236}">
                <a16:creationId xmlns:a16="http://schemas.microsoft.com/office/drawing/2014/main" id="{4D281886-AC8C-2540-8EB7-87D378C9FD2A}"/>
              </a:ext>
            </a:extLst>
          </p:cNvPr>
          <p:cNvSpPr/>
          <p:nvPr userDrawn="1"/>
        </p:nvSpPr>
        <p:spPr>
          <a:xfrm rot="10800000">
            <a:off x="7760700" y="-1000"/>
            <a:ext cx="1392600" cy="270300"/>
          </a:xfrm>
          <a:prstGeom prst="round1Rect">
            <a:avLst>
              <a:gd name="adj" fmla="val 1666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g10ebb404171_0_179">
            <a:extLst>
              <a:ext uri="{FF2B5EF4-FFF2-40B4-BE49-F238E27FC236}">
                <a16:creationId xmlns:a16="http://schemas.microsoft.com/office/drawing/2014/main" id="{0822B5BD-E7E2-F744-9194-3BF22C6BC3BF}"/>
              </a:ext>
            </a:extLst>
          </p:cNvPr>
          <p:cNvSpPr/>
          <p:nvPr userDrawn="1"/>
        </p:nvSpPr>
        <p:spPr>
          <a:xfrm>
            <a:off x="0" y="-1000"/>
            <a:ext cx="7757700" cy="13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g10ebb404171_0_179">
            <a:extLst>
              <a:ext uri="{FF2B5EF4-FFF2-40B4-BE49-F238E27FC236}">
                <a16:creationId xmlns:a16="http://schemas.microsoft.com/office/drawing/2014/main" id="{A4833768-1218-5848-AC2B-00F2790F9ED5}"/>
              </a:ext>
            </a:extLst>
          </p:cNvPr>
          <p:cNvSpPr/>
          <p:nvPr userDrawn="1"/>
        </p:nvSpPr>
        <p:spPr>
          <a:xfrm>
            <a:off x="7787175" y="81349"/>
            <a:ext cx="1366125" cy="18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4  </a:t>
            </a:r>
            <a:r>
              <a:rPr lang="de-DE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de-D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D96B729-F619-A084-44C2-FCC7A525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85"/>
          <a:stretch/>
        </p:blipFill>
        <p:spPr bwMode="auto">
          <a:xfrm>
            <a:off x="340261" y="493158"/>
            <a:ext cx="3219450" cy="1244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728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550407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>
                <a:solidFill>
                  <a:srgbClr val="58585A"/>
                </a:solidFill>
              </a:rPr>
              <a:t>Use an Inverse Variation Model</a:t>
            </a:r>
            <a:endParaRPr lang="en-US" sz="1800" b="1" dirty="0">
              <a:solidFill>
                <a:srgbClr val="58585A"/>
              </a:solidFill>
            </a:endParaRPr>
          </a:p>
          <a:p>
            <a:pPr>
              <a:spcAft>
                <a:spcPts val="13200"/>
              </a:spcAft>
            </a:pPr>
            <a:r>
              <a:rPr lang="en-US" b="1" dirty="0"/>
              <a:t>Step 1</a:t>
            </a:r>
            <a:r>
              <a:rPr lang="en-US" dirty="0"/>
              <a:t>   Write the equation for an inverse variation and solve for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spcAft>
                <a:spcPts val="15600"/>
              </a:spcAft>
            </a:pPr>
            <a:r>
              <a:rPr lang="en-US" b="1" dirty="0"/>
              <a:t>Step 2</a:t>
            </a:r>
            <a:r>
              <a:rPr lang="en-US" dirty="0"/>
              <a:t>   Substitute </a:t>
            </a:r>
            <a:r>
              <a:rPr lang="en-US" i="1" dirty="0"/>
              <a:t>k</a:t>
            </a:r>
            <a:r>
              <a:rPr lang="en-US" dirty="0"/>
              <a:t> = 8,570.38 in the inverse variation equation and then find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So the frequency of the 13-inch string is 659.26 cycles per second.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F4F23-30DB-3176-1DAE-3721A1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3" y="2087587"/>
            <a:ext cx="3666850" cy="1521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2C2B9-606B-9255-9BBF-A285867D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22" y="4059583"/>
            <a:ext cx="1379209" cy="178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D1D25C-E8C2-A99D-0F3D-BE069B346573}"/>
              </a:ext>
            </a:extLst>
          </p:cNvPr>
          <p:cNvSpPr txBox="1"/>
          <p:nvPr/>
        </p:nvSpPr>
        <p:spPr>
          <a:xfrm>
            <a:off x="355758" y="1122573"/>
            <a:ext cx="8321209" cy="5847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600" b="1" dirty="0"/>
              <a:t>The frequency of a 26-inch E-string is 329.63 cycles per second. What is the frequency when the string length is 13 inches?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71841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an Inverse Variation Model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The amount of time it takes for an ice cube to melt varies inversely to the air temperature, in degrees. At 20° Celsius, the ice will melt in 20 minutes.</a:t>
            </a:r>
            <a:br>
              <a:rPr lang="en-US" sz="1600" dirty="0"/>
            </a:br>
            <a:r>
              <a:rPr lang="en-US" sz="1600" dirty="0"/>
              <a:t>How long will it take the ice to melt if the temperature is 30° Celsius?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9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287258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key features of the reciprocal function</a:t>
            </a:r>
          </a:p>
          <a:p>
            <a:pPr>
              <a:spcAft>
                <a:spcPts val="400"/>
              </a:spcAft>
            </a:pPr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</a:rPr>
              <a:t>reciprocal function</a:t>
            </a:r>
            <a:r>
              <a:rPr lang="en-US" dirty="0"/>
              <a:t>                 maps</a:t>
            </a:r>
          </a:p>
          <a:p>
            <a:pPr>
              <a:spcAft>
                <a:spcPts val="5400"/>
              </a:spcAft>
            </a:pPr>
            <a:r>
              <a:rPr lang="en-US" dirty="0"/>
              <a:t>every non-zero real number to its reciprocal.</a:t>
            </a:r>
            <a:br>
              <a:rPr lang="en-US" dirty="0"/>
            </a:br>
            <a:r>
              <a:rPr lang="en-US" dirty="0"/>
              <a:t>Use technology to graph the function.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2D9D6-BB03-2067-C584-A8D6B7D1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68" y="1457606"/>
            <a:ext cx="762501" cy="351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289AB-B82F-15C2-BCAF-9FC0291F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20" y="1406726"/>
            <a:ext cx="4279785" cy="2136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889227-1FB8-3069-6E1A-5957B65D6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927" y="3919282"/>
            <a:ext cx="176336" cy="118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459FF-011E-EA61-ABF7-695A5CF8B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266" y="3922322"/>
            <a:ext cx="300987" cy="1124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7F2AD5-9811-924B-780B-8352ADE70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39215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key features of the reciprocal function</a:t>
            </a:r>
          </a:p>
          <a:p>
            <a:pPr>
              <a:spcAft>
                <a:spcPts val="1200"/>
              </a:spcAft>
            </a:pPr>
            <a:r>
              <a:rPr lang="en-US" dirty="0"/>
              <a:t>The graph of </a:t>
            </a:r>
            <a:r>
              <a:rPr lang="en-US" i="1" dirty="0"/>
              <a:t>f</a:t>
            </a:r>
            <a:r>
              <a:rPr lang="en-US" dirty="0"/>
              <a:t> has a horizontal </a:t>
            </a:r>
            <a:r>
              <a:rPr lang="en-US" i="1" dirty="0"/>
              <a:t>asymptote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0.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highlight>
                  <a:srgbClr val="FFFF00"/>
                </a:highlight>
              </a:rPr>
              <a:t>asymptote</a:t>
            </a:r>
            <a:r>
              <a:rPr lang="en-US" dirty="0"/>
              <a:t> is a line that a graph approaches.</a:t>
            </a:r>
          </a:p>
          <a:p>
            <a:pPr>
              <a:spcAft>
                <a:spcPts val="1200"/>
              </a:spcAft>
            </a:pPr>
            <a:r>
              <a:rPr lang="en-US" dirty="0"/>
              <a:t>Recall that a fraction with a denominator of 0 is</a:t>
            </a:r>
            <a:br>
              <a:rPr lang="en-US" dirty="0"/>
            </a:br>
            <a:r>
              <a:rPr lang="en-US" dirty="0"/>
              <a:t>undefined. Use the TRACE feature again with</a:t>
            </a:r>
            <a:br>
              <a:rPr lang="en-US" dirty="0"/>
            </a:br>
            <a:r>
              <a:rPr lang="en-US" i="1" dirty="0"/>
              <a:t>x</a:t>
            </a:r>
            <a:r>
              <a:rPr lang="en-US" dirty="0"/>
              <a:t>-values close to 0. For positive </a:t>
            </a:r>
            <a:r>
              <a:rPr lang="en-US" i="1" dirty="0"/>
              <a:t>x</a:t>
            </a:r>
            <a:r>
              <a:rPr lang="en-US" dirty="0"/>
              <a:t>-values,</a:t>
            </a:r>
            <a:br>
              <a:rPr lang="en-US" dirty="0"/>
            </a:br>
            <a:r>
              <a:rPr lang="en-US" dirty="0"/>
              <a:t>as </a:t>
            </a:r>
            <a:r>
              <a:rPr lang="en-US" i="1" dirty="0"/>
              <a:t>x</a:t>
            </a:r>
            <a:r>
              <a:rPr lang="en-US" dirty="0"/>
              <a:t> approaches 0,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goes to    . For negative</a:t>
            </a:r>
            <a:br>
              <a:rPr lang="en-US" dirty="0"/>
            </a:br>
            <a:r>
              <a:rPr lang="en-US" i="1" dirty="0"/>
              <a:t>x</a:t>
            </a:r>
            <a:r>
              <a:rPr lang="en-US" dirty="0"/>
              <a:t>-values, as </a:t>
            </a:r>
            <a:r>
              <a:rPr lang="en-US" i="1" dirty="0"/>
              <a:t>x</a:t>
            </a:r>
            <a:r>
              <a:rPr lang="en-US" dirty="0"/>
              <a:t> approaches 0,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goes to      </a:t>
            </a:r>
            <a:r>
              <a:rPr lang="en-US" sz="900" dirty="0"/>
              <a:t> 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The graph of </a:t>
            </a:r>
            <a:r>
              <a:rPr lang="en-US" i="1" dirty="0"/>
              <a:t>f</a:t>
            </a:r>
            <a:r>
              <a:rPr lang="en-US" dirty="0"/>
              <a:t> has a vertical asymptote </a:t>
            </a:r>
            <a:r>
              <a:rPr lang="en-US" i="1" dirty="0"/>
              <a:t>x</a:t>
            </a:r>
            <a:r>
              <a:rPr lang="en-US" dirty="0"/>
              <a:t> = 0.</a:t>
            </a:r>
          </a:p>
          <a:p>
            <a:pPr>
              <a:spcAft>
                <a:spcPts val="300"/>
              </a:spcAft>
            </a:pPr>
            <a:r>
              <a:rPr lang="en-US" dirty="0"/>
              <a:t>The domain of                               . The range</a:t>
            </a:r>
          </a:p>
          <a:p>
            <a:pPr>
              <a:spcAft>
                <a:spcPts val="1200"/>
              </a:spcAft>
            </a:pPr>
            <a:r>
              <a:rPr lang="en-US" dirty="0"/>
              <a:t>is {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 ≠ 0}.</a:t>
            </a:r>
          </a:p>
          <a:p>
            <a:pPr>
              <a:spcAft>
                <a:spcPts val="1200"/>
              </a:spcAft>
            </a:pPr>
            <a:r>
              <a:rPr lang="en-US" dirty="0"/>
              <a:t>The end behavior is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→ 0 as </a:t>
            </a:r>
            <a:r>
              <a:rPr lang="en-US" i="1" dirty="0"/>
              <a:t>x</a:t>
            </a:r>
            <a:r>
              <a:rPr lang="en-US" dirty="0"/>
              <a:t> → ±   </a:t>
            </a:r>
            <a:r>
              <a:rPr lang="en-US" sz="1200" dirty="0"/>
              <a:t>  </a:t>
            </a:r>
            <a:r>
              <a:rPr lang="en-US" dirty="0"/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6CFFD-B6C1-E72D-B4CC-260932BD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638AB-B7F7-3AC5-AE7B-6D8B3B8A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450" y="1532497"/>
            <a:ext cx="3005289" cy="4684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DB12F-0A8D-EEA1-2B20-A5E362AB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093" y="3623143"/>
            <a:ext cx="1505451" cy="351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0054B-D784-7AEF-647C-07D9C8924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726" y="2819008"/>
            <a:ext cx="176336" cy="118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869574-7F0C-97FB-C988-F00756BD2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813" y="3034502"/>
            <a:ext cx="300987" cy="112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4C049-2CCE-F59D-BBC4-5839ED58B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931" y="4380222"/>
            <a:ext cx="176336" cy="1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47219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4"/>
            </a:pPr>
            <a:r>
              <a:rPr lang="en-IN" sz="1600" b="1" dirty="0"/>
              <a:t>​</a:t>
            </a:r>
            <a:r>
              <a:rPr lang="en-US" sz="1600" dirty="0"/>
              <a:t>Graph the function             </a:t>
            </a:r>
            <a:r>
              <a:rPr lang="en-US" dirty="0"/>
              <a:t>   </a:t>
            </a:r>
            <a:r>
              <a:rPr lang="en-US" sz="1600" dirty="0"/>
              <a:t>. What are the domain, range, and asymptotes of the function?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9314" y="244565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6427-1429-9F66-E27A-898DA448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10" y="1266436"/>
            <a:ext cx="876102" cy="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430630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/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Graph                            </a:t>
            </a:r>
            <a:r>
              <a:rPr lang="en-US" sz="1050" b="1" dirty="0"/>
              <a:t>  </a:t>
            </a:r>
            <a:r>
              <a:rPr lang="en-US" sz="1600" b="1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are the domain and range?</a:t>
            </a:r>
          </a:p>
          <a:p>
            <a:pPr>
              <a:spcAft>
                <a:spcPts val="21000"/>
              </a:spcAft>
            </a:pPr>
            <a:r>
              <a:rPr lang="en-US" dirty="0"/>
              <a:t>Use technology to graph the parent function,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D15F1-1723-8C8E-FD78-36CCC6B3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52" y="1466286"/>
            <a:ext cx="677779" cy="293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5D7423-CF5D-7701-DA6B-8ED352E06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80" y="1852094"/>
            <a:ext cx="2265347" cy="231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9B5DF-04D3-53AD-B181-897BE48C1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7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528862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/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Graph                           </a:t>
            </a:r>
            <a:r>
              <a:rPr lang="en-US" sz="1200" b="1" dirty="0"/>
              <a:t>   </a:t>
            </a:r>
            <a:r>
              <a:rPr lang="en-US" sz="1600" b="1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are the domain and range?</a:t>
            </a:r>
          </a:p>
          <a:p>
            <a:pPr>
              <a:spcAft>
                <a:spcPts val="900"/>
              </a:spcAft>
            </a:pPr>
            <a:r>
              <a:rPr lang="en-US" dirty="0"/>
              <a:t>In terms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you can write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as </a:t>
            </a:r>
          </a:p>
          <a:p>
            <a:pPr>
              <a:spcAft>
                <a:spcPts val="400"/>
              </a:spcAft>
            </a:pPr>
            <a:r>
              <a:rPr lang="en-US" dirty="0"/>
              <a:t>Therefore, the graph of </a:t>
            </a:r>
            <a:r>
              <a:rPr lang="en-US" i="1" dirty="0"/>
              <a:t>g</a:t>
            </a:r>
            <a:r>
              <a:rPr lang="en-US" dirty="0"/>
              <a:t> is the graph of </a:t>
            </a:r>
            <a:r>
              <a:rPr lang="en-US" i="1" dirty="0"/>
              <a:t>f</a:t>
            </a:r>
            <a:r>
              <a:rPr lang="en-US" dirty="0"/>
              <a:t> translated 3 units right and 2 units up.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line </a:t>
            </a:r>
            <a:r>
              <a:rPr lang="en-US" i="1" dirty="0"/>
              <a:t>x</a:t>
            </a:r>
            <a:r>
              <a:rPr lang="en-US" dirty="0"/>
              <a:t> = 3 is a vertical asymptote. The line </a:t>
            </a:r>
            <a:r>
              <a:rPr lang="en-US" i="1" dirty="0"/>
              <a:t>y</a:t>
            </a:r>
            <a:r>
              <a:rPr lang="en-US" dirty="0"/>
              <a:t> = 2 is a horizontal asymptote.</a:t>
            </a:r>
          </a:p>
          <a:p>
            <a:pPr>
              <a:spcAft>
                <a:spcPts val="600"/>
              </a:spcAft>
            </a:pPr>
            <a:r>
              <a:rPr lang="en-US" dirty="0"/>
              <a:t>The domain is {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/>
              <a:t> ≠ 3}.</a:t>
            </a:r>
          </a:p>
          <a:p>
            <a:pPr>
              <a:spcAft>
                <a:spcPts val="600"/>
              </a:spcAft>
            </a:pPr>
            <a:r>
              <a:rPr lang="en-US" dirty="0"/>
              <a:t>The range is {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 ≠ 2}.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4E1A-A7CD-D763-6F8D-FA7F87F5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8" y="2223385"/>
            <a:ext cx="4824615" cy="2394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4C250F-E2DA-B8B5-D7C9-897AC95E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AC804-CEB4-EC05-2F78-E5EE6435A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942" y="1351178"/>
            <a:ext cx="2680350" cy="4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92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54914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IN" sz="1600" b="1" dirty="0"/>
              <a:t>​​</a:t>
            </a:r>
            <a:r>
              <a:rPr lang="en-US" sz="1600" dirty="0"/>
              <a:t>Graph                          </a:t>
            </a:r>
            <a:r>
              <a:rPr lang="en-US" sz="1200" dirty="0"/>
              <a:t>  </a:t>
            </a:r>
            <a:r>
              <a:rPr lang="en-US" sz="1600" dirty="0"/>
              <a:t>What are the equations of the asymptotes? </a:t>
            </a:r>
          </a:p>
          <a:p>
            <a:pPr marL="342000"/>
            <a:r>
              <a:rPr lang="en-US" sz="1600" dirty="0"/>
              <a:t>What are the domain and range?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BAAA26-7B55-7F53-868F-A5A0A81E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44" y="1292287"/>
            <a:ext cx="1492417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7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D1F45AF-857E-9C16-7605-271B8B8F524C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dirty="0">
                <a:solidFill>
                  <a:srgbClr val="58585A"/>
                </a:solidFill>
              </a:rPr>
              <a:t>Inverse Variation and the Reciprocal Function</a:t>
            </a:r>
            <a:endParaRPr lang="en-IN" sz="1800" b="1" dirty="0">
              <a:solidFill>
                <a:srgbClr val="58585A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6C2CD76-0E15-D8C6-7548-C2D26A8F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56" y="2726804"/>
            <a:ext cx="1048661" cy="402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99589B-9851-B259-5FEC-47C8BC0F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39" y="3302499"/>
            <a:ext cx="1290386" cy="1309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38EADC-1207-8213-975F-A873A479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032" y="3291850"/>
            <a:ext cx="1350819" cy="13508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557071-0E54-BA75-8A4F-802E3D8CF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67" y="1971363"/>
            <a:ext cx="527294" cy="3258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A08EE6-A86A-0462-17E3-BB97BD4A3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47" y="2746257"/>
            <a:ext cx="1470388" cy="3447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D99CB60-0493-392F-4CC0-E89384D6E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065" y="3256683"/>
            <a:ext cx="1096059" cy="13389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4C7820-0D42-6BB5-F4ED-E2EE987F2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9743" y="3253617"/>
            <a:ext cx="1143457" cy="8827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1CEA486-AFAE-F4A8-07E2-27D4BBE33F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1201" y="4210486"/>
            <a:ext cx="716343" cy="1992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C9327F7-AB2B-D227-C1D8-BD3362481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3255" y="4447825"/>
            <a:ext cx="1007188" cy="183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E10819-FA32-34C8-6CDC-66FEA0592A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2993" y="4631117"/>
            <a:ext cx="1419956" cy="2154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1FCB6A-E4F8-C977-4113-9E3A2BCFAA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9786" y="4891082"/>
            <a:ext cx="1090135" cy="2547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074D934-475C-A0C1-D13C-5F21A10267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5453" y="5149322"/>
            <a:ext cx="658228" cy="645195"/>
          </a:xfrm>
          <a:prstGeom prst="rect">
            <a:avLst/>
          </a:prstGeom>
        </p:spPr>
      </p:pic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14CFF629-5891-302D-D872-D0C0491EA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37551"/>
              </p:ext>
            </p:extLst>
          </p:nvPr>
        </p:nvGraphicFramePr>
        <p:xfrm>
          <a:off x="464127" y="1139964"/>
          <a:ext cx="8212281" cy="467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606643">
                <a:tc>
                  <a:txBody>
                    <a:bodyPr/>
                    <a:lstStyle/>
                    <a:p>
                      <a:r>
                        <a:rPr lang="en-US" dirty="0">
                          <a:noFill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i="0" u="none" strike="noStrike" cap="none" baseline="0" dirty="0">
                        <a:solidFill>
                          <a:srgbClr val="58585A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fr-FR" sz="1600" b="1" i="0" u="none" strike="noStrike" cap="none" baseline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</a:t>
                      </a:r>
                      <a:endParaRPr lang="en-US" sz="1600" b="1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Transformations of the Reciprocal Function</a:t>
                      </a:r>
                      <a:endParaRPr lang="en-US" sz="1600" b="1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381200"/>
                  </a:ext>
                </a:extLst>
              </a:tr>
              <a:tr h="1024968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 inverse variation is a relation between two variables such that as one variable increases, the other decreases proportionally.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reciprocal function models the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variation,           </a:t>
                      </a:r>
                      <a:r>
                        <a:rPr lang="en-US" sz="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Like other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functions, it can be transformed.</a:t>
                      </a: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05183"/>
                  </a:ext>
                </a:extLst>
              </a:tr>
              <a:tr h="49944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ALGEBRA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       , 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315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EXAMPLES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9A29FC-C154-9D4D-B7D9-3B00886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64790"/>
              </p:ext>
            </p:extLst>
          </p:nvPr>
        </p:nvGraphicFramePr>
        <p:xfrm>
          <a:off x="443805" y="461818"/>
          <a:ext cx="8222675" cy="7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2675">
                  <a:extLst>
                    <a:ext uri="{9D8B030D-6E8A-4147-A177-3AD203B41FA5}">
                      <a16:colId xmlns:a16="http://schemas.microsoft.com/office/drawing/2014/main" val="2383579709"/>
                    </a:ext>
                  </a:extLst>
                </a:gridCol>
              </a:tblGrid>
              <a:tr h="40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Question</a:t>
                      </a:r>
                      <a:endParaRPr lang="en-US" sz="1800" cap="al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8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77018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How are inverse variations related to the reciprocal function?</a:t>
                      </a:r>
                      <a:endParaRPr lang="en-US" sz="1600" b="1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81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1340578"/>
            <a:ext cx="8321209" cy="265200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/>
              <a:t>How do you determine if a relationship represents an inverse variation</a:t>
            </a:r>
            <a:r>
              <a:rPr lang="en-IN" sz="1600" b="1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18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Does the table of values represent an inverse variation?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/>
            <a:r>
              <a:rPr lang="en-US" dirty="0"/>
              <a:t>An </a:t>
            </a:r>
            <a:r>
              <a:rPr lang="en-US" b="1" dirty="0">
                <a:highlight>
                  <a:srgbClr val="FFFF00"/>
                </a:highlight>
              </a:rPr>
              <a:t>inverse variation</a:t>
            </a:r>
            <a:r>
              <a:rPr lang="en-US" dirty="0"/>
              <a:t> is a relation between two variables such that as one variable increases, the other decreases proportionally. For the table to represent an inverse variation, the product of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must be constant. Find the product, </a:t>
            </a:r>
            <a:r>
              <a:rPr lang="en-US" i="1" dirty="0" err="1"/>
              <a:t>xy</a:t>
            </a:r>
            <a:r>
              <a:rPr lang="en-US" dirty="0"/>
              <a:t>, for each column in the table.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1375188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2" name="Picture 1" descr="Screen Shot 2022-04-07 at 12.56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2396600"/>
            <a:ext cx="3251200" cy="88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E87E0-9DBA-B1D9-F15A-FC0E6FE70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02" y="3968035"/>
            <a:ext cx="6870023" cy="121984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2050617-67D1-BB84-DF8A-1209E459E5AD}"/>
              </a:ext>
            </a:extLst>
          </p:cNvPr>
          <p:cNvSpPr/>
          <p:nvPr/>
        </p:nvSpPr>
        <p:spPr>
          <a:xfrm>
            <a:off x="779436" y="5461436"/>
            <a:ext cx="5830077" cy="585255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137F97"/>
                </a:solidFill>
              </a:rPr>
              <a:t>STUDY TIP</a:t>
            </a:r>
            <a:endParaRPr lang="en-IN" sz="1200" b="1" dirty="0">
              <a:solidFill>
                <a:srgbClr val="137F97"/>
              </a:solidFill>
            </a:endParaRPr>
          </a:p>
          <a:p>
            <a:r>
              <a:rPr lang="en-US" sz="1200" dirty="0">
                <a:solidFill>
                  <a:srgbClr val="000000"/>
                </a:solidFill>
              </a:rPr>
              <a:t>Be sure to check the products for every pair of values before drawing a conclusion.</a:t>
            </a:r>
            <a:endParaRPr lang="en-IN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02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271EFE-9001-F3C3-D300-18939E2B9CDE}"/>
              </a:ext>
            </a:extLst>
          </p:cNvPr>
          <p:cNvSpPr/>
          <p:nvPr/>
        </p:nvSpPr>
        <p:spPr>
          <a:xfrm>
            <a:off x="452745" y="486223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8" name="Picture 7" descr="Screen Shot 2022-04-07 at 12.57.18 PM.png">
            <a:extLst>
              <a:ext uri="{FF2B5EF4-FFF2-40B4-BE49-F238E27FC236}">
                <a16:creationId xmlns:a16="http://schemas.microsoft.com/office/drawing/2014/main" id="{01053E06-20A4-7C34-1F21-4756DD6B2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1" y="1575141"/>
            <a:ext cx="3521941" cy="883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3AEED6-49C3-8290-DBF2-0FCCAE60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45" y="4078245"/>
            <a:ext cx="7557025" cy="1786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D1926-7996-29B5-1677-243A84927E5D}"/>
              </a:ext>
            </a:extLst>
          </p:cNvPr>
          <p:cNvSpPr txBox="1"/>
          <p:nvPr/>
        </p:nvSpPr>
        <p:spPr>
          <a:xfrm>
            <a:off x="355758" y="451613"/>
            <a:ext cx="8321209" cy="26827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/>
              <a:t>How do you determine if a relationship represents an inverse variation</a:t>
            </a:r>
            <a:r>
              <a:rPr lang="en-IN" sz="1600" b="1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5400"/>
              </a:spcAft>
              <a:buFont typeface="+mj-lt"/>
              <a:buAutoNum type="alphaUcPeriod" startAt="2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Does the table of values represent an inverse variation?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/>
            <a:r>
              <a:rPr lang="en-US" dirty="0"/>
              <a:t>Find the products.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6260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Determine if each table of values represents an inverse variation.</a:t>
            </a:r>
          </a:p>
          <a:p>
            <a:pPr marL="720000" indent="-360000">
              <a:spcAft>
                <a:spcPts val="7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22-04-07 at 12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" y="1696027"/>
            <a:ext cx="4057072" cy="9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5219B532-0D6A-3720-6401-AC2EAE7E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5B7F4-EBDD-F5BF-C4D1-9ECF039B8777}"/>
              </a:ext>
            </a:extLst>
          </p:cNvPr>
          <p:cNvSpPr txBox="1"/>
          <p:nvPr/>
        </p:nvSpPr>
        <p:spPr>
          <a:xfrm>
            <a:off x="355758" y="430002"/>
            <a:ext cx="8341433" cy="28264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Determine if each table of values represents an inverse variation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dirty="0"/>
          </a:p>
          <a:p>
            <a:pPr>
              <a:spcAft>
                <a:spcPts val="1200"/>
              </a:spcAft>
            </a:pPr>
            <a:r>
              <a:rPr lang="en-US" sz="1600" dirty="0"/>
              <a:t>B.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AE462-247B-7872-2870-5D60CFBC5507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00C7E-BD43-5536-E34F-8A9FB3F01200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22-04-07 at 12.58.09 PM.png">
            <a:extLst>
              <a:ext uri="{FF2B5EF4-FFF2-40B4-BE49-F238E27FC236}">
                <a16:creationId xmlns:a16="http://schemas.microsoft.com/office/drawing/2014/main" id="{AA636611-ADE3-01AF-6158-6FC98167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0" y="2778991"/>
            <a:ext cx="3490191" cy="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9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73507"/>
            <a:ext cx="8187878" cy="563744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US" sz="1800" b="1" dirty="0">
              <a:solidFill>
                <a:srgbClr val="58585A"/>
              </a:solidFill>
            </a:endParaRPr>
          </a:p>
          <a:p>
            <a:r>
              <a:rPr lang="en-US" sz="1600" b="1" dirty="0"/>
              <a:t>In an inverse variation, </a:t>
            </a:r>
            <a:r>
              <a:rPr lang="en-US" sz="1600" b="1" i="1" dirty="0"/>
              <a:t>x</a:t>
            </a:r>
            <a:r>
              <a:rPr lang="en-US" sz="1600" b="1" dirty="0"/>
              <a:t> = 10 when </a:t>
            </a:r>
            <a:r>
              <a:rPr lang="en-US" sz="1600" b="1" i="1" dirty="0"/>
              <a:t>y</a:t>
            </a:r>
            <a:r>
              <a:rPr lang="en-US" sz="1600" b="1" dirty="0"/>
              <a:t> = 3. Write an equation to represent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the inverse variation. Then find the value of </a:t>
            </a:r>
            <a:r>
              <a:rPr lang="en-US" sz="1600" b="1" i="1" dirty="0"/>
              <a:t>y</a:t>
            </a:r>
            <a:r>
              <a:rPr lang="en-US" sz="1600" b="1" dirty="0"/>
              <a:t> when </a:t>
            </a:r>
            <a:r>
              <a:rPr lang="en-US" sz="1600" b="1" i="1" dirty="0"/>
              <a:t>x</a:t>
            </a:r>
            <a:r>
              <a:rPr lang="en-US" sz="1600" b="1" dirty="0"/>
              <a:t> = − 6.</a:t>
            </a:r>
          </a:p>
          <a:p>
            <a:pPr>
              <a:spcAft>
                <a:spcPts val="10800"/>
              </a:spcAft>
            </a:pPr>
            <a:r>
              <a:rPr lang="en-US" b="1" dirty="0"/>
              <a:t>Step 1   </a:t>
            </a:r>
            <a:r>
              <a:rPr lang="en-US" dirty="0"/>
              <a:t>Write the equation for an inverse variation and solve for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spcAft>
                <a:spcPts val="10800"/>
              </a:spcAft>
            </a:pPr>
            <a:r>
              <a:rPr lang="en-US" b="1" dirty="0"/>
              <a:t>Step 2   </a:t>
            </a:r>
            <a:r>
              <a:rPr lang="en-US" dirty="0"/>
              <a:t>Substitute </a:t>
            </a:r>
            <a:r>
              <a:rPr lang="en-US" i="1" dirty="0"/>
              <a:t>k</a:t>
            </a:r>
            <a:r>
              <a:rPr lang="en-US" dirty="0"/>
              <a:t> = 30 in the inverse variation equation and then find </a:t>
            </a:r>
            <a:r>
              <a:rPr lang="en-US" i="1" dirty="0"/>
              <a:t>y.</a:t>
            </a:r>
          </a:p>
          <a:p>
            <a:r>
              <a:rPr lang="en-US" dirty="0"/>
              <a:t>The equation that represents the inverse relation is               When </a:t>
            </a:r>
            <a:r>
              <a:rPr lang="en-US" i="1" dirty="0"/>
              <a:t>x</a:t>
            </a:r>
            <a:r>
              <a:rPr lang="en-US" dirty="0"/>
              <a:t> = −6, </a:t>
            </a:r>
            <a:r>
              <a:rPr lang="en-US" i="1" dirty="0"/>
              <a:t>y</a:t>
            </a:r>
            <a:r>
              <a:rPr lang="en-US" dirty="0"/>
              <a:t> = −5.</a:t>
            </a:r>
            <a:endParaRPr lang="en-US" b="1" i="1" dirty="0"/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42000">
              <a:spcAft>
                <a:spcPts val="600"/>
              </a:spcAft>
            </a:pPr>
            <a:endParaRPr lang="da-DK" dirty="0">
              <a:solidFill>
                <a:srgbClr val="256BB9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1606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A370C1-14D5-AF43-A796-AF0540DA76D8}"/>
              </a:ext>
            </a:extLst>
          </p:cNvPr>
          <p:cNvSpPr/>
          <p:nvPr/>
        </p:nvSpPr>
        <p:spPr>
          <a:xfrm>
            <a:off x="462196" y="5102722"/>
            <a:ext cx="6310563" cy="73369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137F97"/>
                </a:solidFill>
              </a:rPr>
              <a:t>COMMON ERROR</a:t>
            </a:r>
            <a:endParaRPr lang="en-IN" sz="1200" b="1" dirty="0">
              <a:solidFill>
                <a:srgbClr val="137F97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Remember in direct variation, </a:t>
            </a:r>
            <a:r>
              <a:rPr lang="en-US" sz="1200" i="1" dirty="0">
                <a:solidFill>
                  <a:schemeClr val="tx1"/>
                </a:solidFill>
              </a:rPr>
              <a:t>y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i="1" dirty="0" err="1">
                <a:solidFill>
                  <a:schemeClr val="tx1"/>
                </a:solidFill>
              </a:rPr>
              <a:t>kx</a:t>
            </a:r>
            <a:r>
              <a:rPr lang="en-US" sz="1200" dirty="0">
                <a:solidFill>
                  <a:schemeClr val="tx1"/>
                </a:solidFill>
              </a:rPr>
              <a:t>, that </a:t>
            </a:r>
            <a:r>
              <a:rPr lang="en-US" sz="1200" i="1" dirty="0">
                <a:solidFill>
                  <a:schemeClr val="tx1"/>
                </a:solidFill>
              </a:rPr>
              <a:t>x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i="1" dirty="0">
                <a:solidFill>
                  <a:schemeClr val="tx1"/>
                </a:solidFill>
              </a:rPr>
              <a:t>y</a:t>
            </a:r>
            <a:r>
              <a:rPr lang="en-US" sz="1200" dirty="0">
                <a:solidFill>
                  <a:schemeClr val="tx1"/>
                </a:solidFill>
              </a:rPr>
              <a:t> increase or decrease at the same time. In inverse variation </a:t>
            </a:r>
            <a:r>
              <a:rPr lang="en-US" sz="1200" i="1" dirty="0" err="1">
                <a:solidFill>
                  <a:schemeClr val="tx1"/>
                </a:solidFill>
              </a:rPr>
              <a:t>xy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i="1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, as one variable increases the other decreases.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4DDC7-ACA0-2033-B657-8DAD9078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46" y="1733714"/>
            <a:ext cx="3071785" cy="112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6DF89-F311-A3AA-421C-4F08F077B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21" y="3402251"/>
            <a:ext cx="2960724" cy="1147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C4097-4177-7EFD-9768-9005062F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944" y="4563373"/>
            <a:ext cx="664745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02619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1600" b="1" dirty="0"/>
              <a:t>​</a:t>
            </a:r>
            <a:r>
              <a:rPr lang="en-US" sz="1600" dirty="0"/>
              <a:t>In an inverse variation, </a:t>
            </a:r>
            <a:r>
              <a:rPr lang="en-US" sz="1600" i="1" dirty="0"/>
              <a:t>x</a:t>
            </a:r>
            <a:r>
              <a:rPr lang="en-US" sz="1600" dirty="0"/>
              <a:t> = 6 and            </a:t>
            </a:r>
            <a:endParaRPr lang="en-US" sz="1600" b="1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r>
              <a:rPr lang="en-US" sz="1600" dirty="0"/>
              <a:t>What is the equation that represents the inverse variation?</a:t>
            </a:r>
            <a:endParaRPr lang="en-IN" sz="1600" dirty="0"/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2A21B4-F5E8-8DF0-10C0-5300D52C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9473AC69-8AF0-8079-919C-EB5C3668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91F443-0FD7-FF83-4862-D8BF30FE6AA2}"/>
              </a:ext>
            </a:extLst>
          </p:cNvPr>
          <p:cNvSpPr txBox="1"/>
          <p:nvPr/>
        </p:nvSpPr>
        <p:spPr>
          <a:xfrm>
            <a:off x="355758" y="430002"/>
            <a:ext cx="8341433" cy="234936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1600" b="1" dirty="0"/>
              <a:t>​</a:t>
            </a:r>
            <a:r>
              <a:rPr lang="en-US" sz="1600" dirty="0"/>
              <a:t>In an inverse variation, </a:t>
            </a:r>
            <a:r>
              <a:rPr lang="en-US" sz="1600" i="1" dirty="0"/>
              <a:t>x</a:t>
            </a:r>
            <a:r>
              <a:rPr lang="en-US" sz="1600" dirty="0"/>
              <a:t> = 6 and            </a:t>
            </a:r>
            <a:endParaRPr lang="en-US" sz="1600" b="1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endParaRPr lang="en-IN" sz="1600" dirty="0"/>
          </a:p>
          <a:p>
            <a:pPr marL="359637">
              <a:spcAft>
                <a:spcPts val="600"/>
              </a:spcAft>
              <a:tabLst>
                <a:tab pos="1103313" algn="l"/>
              </a:tabLst>
            </a:pPr>
            <a:r>
              <a:rPr lang="en-IN" sz="1600" b="1" dirty="0"/>
              <a:t>b. ​</a:t>
            </a:r>
            <a:r>
              <a:rPr lang="en-US" sz="1600" dirty="0"/>
              <a:t>What is the value of </a:t>
            </a:r>
            <a:r>
              <a:rPr lang="en-US" sz="1600" i="1" dirty="0"/>
              <a:t>y</a:t>
            </a:r>
            <a:r>
              <a:rPr lang="en-US" sz="1600" dirty="0"/>
              <a:t> when </a:t>
            </a:r>
            <a:r>
              <a:rPr lang="en-US" sz="1600" i="1" dirty="0"/>
              <a:t>x</a:t>
            </a:r>
            <a:r>
              <a:rPr lang="en-US" sz="1600" dirty="0"/>
              <a:t> = 15?</a:t>
            </a:r>
            <a:endParaRPr lang="en-IN" sz="16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45D67-9998-A783-D48B-1C4FE493CE03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CCEB7F-23DC-A55B-CF63-4D1D2D24245E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92543BD-2886-85F9-B9D6-53B9ADB9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2-04-07 at 1.0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3" y="1461640"/>
            <a:ext cx="4369926" cy="2349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9900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>
                <a:solidFill>
                  <a:srgbClr val="58585A"/>
                </a:solidFill>
              </a:rPr>
              <a:t>Use an Inverse Variation Model</a:t>
            </a:r>
            <a:endParaRPr lang="en-US" sz="1800" b="1" dirty="0">
              <a:solidFill>
                <a:srgbClr val="58585A"/>
              </a:solidFill>
            </a:endParaRPr>
          </a:p>
          <a:p>
            <a:pPr>
              <a:spcAft>
                <a:spcPts val="16800"/>
              </a:spcAft>
            </a:pPr>
            <a:r>
              <a:rPr lang="en-US" sz="1600" b="1" dirty="0"/>
              <a:t>On a Greek bouzouki, the string length </a:t>
            </a:r>
            <a:r>
              <a:rPr lang="en-US" sz="1600" b="1" i="1" dirty="0"/>
              <a:t>s</a:t>
            </a:r>
            <a:r>
              <a:rPr lang="en-US" sz="1600" b="1" dirty="0"/>
              <a:t> varies inversely with the </a:t>
            </a:r>
            <a:br>
              <a:rPr lang="en-US" sz="1600" b="1" dirty="0"/>
            </a:br>
            <a:r>
              <a:rPr lang="en-US" sz="1600" b="1" dirty="0"/>
              <a:t>frequency </a:t>
            </a:r>
            <a:r>
              <a:rPr lang="en-US" sz="1600" b="1" i="1" dirty="0"/>
              <a:t>f</a:t>
            </a:r>
            <a:r>
              <a:rPr lang="en-US" sz="1600" b="1" dirty="0"/>
              <a:t> of its vibrations.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2" name="Google Shape;195;g10c86f8f910_0_5">
            <a:extLst>
              <a:ext uri="{FF2B5EF4-FFF2-40B4-BE49-F238E27FC236}">
                <a16:creationId xmlns:a16="http://schemas.microsoft.com/office/drawing/2014/main" id="{24C7DF14-301A-91C8-0A63-2BA080B601D5}"/>
              </a:ext>
            </a:extLst>
          </p:cNvPr>
          <p:cNvSpPr/>
          <p:nvPr/>
        </p:nvSpPr>
        <p:spPr>
          <a:xfrm>
            <a:off x="280675" y="6385788"/>
            <a:ext cx="8614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800"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Photo credit: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Vectorshape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/Shutterstock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7062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6E777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4531</TotalTime>
  <Words>1013</Words>
  <Application>Microsoft Office PowerPoint</Application>
  <PresentationFormat>On-screen Show (4:3)</PresentationFormat>
  <Paragraphs>152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Thomas C</dc:creator>
  <cp:lastModifiedBy>Colson, Robert</cp:lastModifiedBy>
  <cp:revision>928</cp:revision>
  <dcterms:created xsi:type="dcterms:W3CDTF">2021-10-25T14:33:33Z</dcterms:created>
  <dcterms:modified xsi:type="dcterms:W3CDTF">2025-02-25T16:41:31Z</dcterms:modified>
</cp:coreProperties>
</file>