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63" r:id="rId2"/>
    <p:sldId id="293" r:id="rId3"/>
    <p:sldId id="362" r:id="rId4"/>
    <p:sldId id="346" r:id="rId5"/>
    <p:sldId id="349" r:id="rId6"/>
    <p:sldId id="355" r:id="rId7"/>
    <p:sldId id="375" r:id="rId8"/>
    <p:sldId id="376" r:id="rId9"/>
    <p:sldId id="357" r:id="rId10"/>
    <p:sldId id="358" r:id="rId11"/>
    <p:sldId id="377" r:id="rId12"/>
    <p:sldId id="372" r:id="rId13"/>
    <p:sldId id="378" r:id="rId14"/>
    <p:sldId id="366" r:id="rId15"/>
    <p:sldId id="360" r:id="rId16"/>
    <p:sldId id="379" r:id="rId17"/>
    <p:sldId id="380" r:id="rId18"/>
    <p:sldId id="381" r:id="rId19"/>
    <p:sldId id="382" r:id="rId20"/>
    <p:sldId id="283" r:id="rId21"/>
    <p:sldId id="374"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
          <p15:clr>
            <a:srgbClr val="9AA0A6"/>
          </p15:clr>
        </p15:guide>
        <p15:guide id="2" pos="288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uBirG7ZPSvPNLrAnDSwPhBAMD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7F97"/>
    <a:srgbClr val="168446"/>
    <a:srgbClr val="C02B43"/>
    <a:srgbClr val="90057A"/>
    <a:srgbClr val="0A7E97"/>
    <a:srgbClr val="58595B"/>
    <a:srgbClr val="D92B31"/>
    <a:srgbClr val="58585A"/>
    <a:srgbClr val="D92B30"/>
    <a:srgbClr val="256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autoAdjust="0"/>
    <p:restoredTop sz="94522" autoAdjust="0"/>
  </p:normalViewPr>
  <p:slideViewPr>
    <p:cSldViewPr snapToGrid="0">
      <p:cViewPr>
        <p:scale>
          <a:sx n="58" d="100"/>
          <a:sy n="58" d="100"/>
        </p:scale>
        <p:origin x="1588" y="68"/>
      </p:cViewPr>
      <p:guideLst>
        <p:guide orient="horz" pos="302"/>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109394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3170850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69327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6147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91739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44765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4707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5094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10203310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0ebb404171_0_17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g10ebb404171_0_1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72" name="Google Shape;172;g10ebb404171_0_17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02033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30823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6270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22344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7" name="Google Shape;175;g10ebb404171_0_179">
            <a:extLst>
              <a:ext uri="{FF2B5EF4-FFF2-40B4-BE49-F238E27FC236}">
                <a16:creationId xmlns:a16="http://schemas.microsoft.com/office/drawing/2014/main" id="{FD3CDB3A-FFC8-B14A-BE88-DC4557E54454}"/>
              </a:ext>
            </a:extLst>
          </p:cNvPr>
          <p:cNvSpPr/>
          <p:nvPr userDrawn="1"/>
        </p:nvSpPr>
        <p:spPr>
          <a:xfrm>
            <a:off x="0" y="6352925"/>
            <a:ext cx="9153300" cy="505200"/>
          </a:xfrm>
          <a:prstGeom prst="rect">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178;g10ebb404171_0_179">
            <a:extLst>
              <a:ext uri="{FF2B5EF4-FFF2-40B4-BE49-F238E27FC236}">
                <a16:creationId xmlns:a16="http://schemas.microsoft.com/office/drawing/2014/main" id="{C23092A7-FD2F-7848-A40F-9A3A2B4511CD}"/>
              </a:ext>
            </a:extLst>
          </p:cNvPr>
          <p:cNvSpPr/>
          <p:nvPr userDrawn="1"/>
        </p:nvSpPr>
        <p:spPr>
          <a:xfrm>
            <a:off x="276474" y="6581700"/>
            <a:ext cx="8622900" cy="221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800" dirty="0">
                <a:solidFill>
                  <a:srgbClr val="595959"/>
                </a:solidFill>
                <a:latin typeface="Arial" panose="020B0604020202020204" pitchFamily="34" charset="0"/>
                <a:ea typeface="Avenir"/>
                <a:cs typeface="Arial" panose="020B0604020202020204" pitchFamily="34" charset="0"/>
                <a:sym typeface="Avenir"/>
              </a:rPr>
              <a:t>Copyright © </a:t>
            </a:r>
            <a:r>
              <a:rPr lang="en-US" sz="800" dirty="0" err="1">
                <a:solidFill>
                  <a:srgbClr val="595959"/>
                </a:solidFill>
                <a:latin typeface="Arial" panose="020B0604020202020204" pitchFamily="34" charset="0"/>
                <a:ea typeface="Avenir"/>
                <a:cs typeface="Arial" panose="020B0604020202020204" pitchFamily="34" charset="0"/>
                <a:sym typeface="Avenir"/>
              </a:rPr>
              <a:t>Savvas</a:t>
            </a:r>
            <a:r>
              <a:rPr lang="en-US" sz="800" dirty="0">
                <a:solidFill>
                  <a:srgbClr val="595959"/>
                </a:solidFill>
                <a:latin typeface="Arial" panose="020B0604020202020204" pitchFamily="34" charset="0"/>
                <a:ea typeface="Avenir"/>
                <a:cs typeface="Arial" panose="020B0604020202020204" pitchFamily="34" charset="0"/>
                <a:sym typeface="Avenir"/>
              </a:rPr>
              <a:t> Learning Company LLC. All Rights Reserved. </a:t>
            </a:r>
            <a:r>
              <a:rPr lang="en-US" sz="800" dirty="0" err="1">
                <a:solidFill>
                  <a:srgbClr val="595959"/>
                </a:solidFill>
                <a:latin typeface="Arial" panose="020B0604020202020204" pitchFamily="34" charset="0"/>
                <a:ea typeface="Avenir"/>
                <a:cs typeface="Arial" panose="020B0604020202020204" pitchFamily="34" charset="0"/>
                <a:sym typeface="Avenir"/>
              </a:rPr>
              <a:t>Savvas</a:t>
            </a:r>
            <a:r>
              <a:rPr lang="en-US" sz="800" dirty="0">
                <a:solidFill>
                  <a:srgbClr val="595959"/>
                </a:solidFill>
                <a:latin typeface="Arial" panose="020B0604020202020204" pitchFamily="34" charset="0"/>
                <a:ea typeface="Avenir"/>
                <a:cs typeface="Arial" panose="020B0604020202020204" pitchFamily="34" charset="0"/>
                <a:sym typeface="Avenir"/>
              </a:rPr>
              <a:t> is not responsible for any modifications made by end users to the content posted in its original format.</a:t>
            </a:r>
            <a:endParaRPr sz="800" dirty="0">
              <a:solidFill>
                <a:srgbClr val="595959"/>
              </a:solidFill>
              <a:latin typeface="Arial" panose="020B0604020202020204" pitchFamily="34" charset="0"/>
              <a:ea typeface="Avenir"/>
              <a:cs typeface="Arial" panose="020B0604020202020204" pitchFamily="34" charset="0"/>
              <a:sym typeface="Avenir"/>
            </a:endParaRPr>
          </a:p>
        </p:txBody>
      </p:sp>
      <p:sp>
        <p:nvSpPr>
          <p:cNvPr id="11" name="Google Shape;174;g10ebb404171_0_179">
            <a:extLst>
              <a:ext uri="{FF2B5EF4-FFF2-40B4-BE49-F238E27FC236}">
                <a16:creationId xmlns:a16="http://schemas.microsoft.com/office/drawing/2014/main" id="{4D281886-AC8C-2540-8EB7-87D378C9FD2A}"/>
              </a:ext>
            </a:extLst>
          </p:cNvPr>
          <p:cNvSpPr/>
          <p:nvPr userDrawn="1"/>
        </p:nvSpPr>
        <p:spPr>
          <a:xfrm rot="10800000">
            <a:off x="7760700" y="-1000"/>
            <a:ext cx="1392600" cy="270300"/>
          </a:xfrm>
          <a:prstGeom prst="round1Rect">
            <a:avLst>
              <a:gd name="adj" fmla="val 16667"/>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77;g10ebb404171_0_179">
            <a:extLst>
              <a:ext uri="{FF2B5EF4-FFF2-40B4-BE49-F238E27FC236}">
                <a16:creationId xmlns:a16="http://schemas.microsoft.com/office/drawing/2014/main" id="{0822B5BD-E7E2-F744-9194-3BF22C6BC3BF}"/>
              </a:ext>
            </a:extLst>
          </p:cNvPr>
          <p:cNvSpPr/>
          <p:nvPr userDrawn="1"/>
        </p:nvSpPr>
        <p:spPr>
          <a:xfrm>
            <a:off x="0" y="-1000"/>
            <a:ext cx="7757700" cy="135300"/>
          </a:xfrm>
          <a:prstGeom prst="rect">
            <a:avLst/>
          </a:prstGeom>
          <a:solidFill>
            <a:srgbClr val="0B539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76;g10ebb404171_0_179">
            <a:extLst>
              <a:ext uri="{FF2B5EF4-FFF2-40B4-BE49-F238E27FC236}">
                <a16:creationId xmlns:a16="http://schemas.microsoft.com/office/drawing/2014/main" id="{A4833768-1218-5848-AC2B-00F2790F9ED5}"/>
              </a:ext>
            </a:extLst>
          </p:cNvPr>
          <p:cNvSpPr/>
          <p:nvPr userDrawn="1"/>
        </p:nvSpPr>
        <p:spPr>
          <a:xfrm>
            <a:off x="7787175" y="81349"/>
            <a:ext cx="1366125" cy="18795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de-DE" sz="1000" b="1" i="0" u="none" strike="noStrike" cap="none" dirty="0">
                <a:solidFill>
                  <a:schemeClr val="lt1"/>
                </a:solidFill>
                <a:latin typeface="Arial"/>
                <a:ea typeface="Arial"/>
                <a:cs typeface="Arial"/>
                <a:sym typeface="Arial"/>
              </a:rPr>
              <a:t>Topic 4  </a:t>
            </a:r>
            <a:r>
              <a:rPr lang="de-DE" sz="1000" b="0" i="0" u="none" strike="noStrike" cap="none" dirty="0" err="1">
                <a:solidFill>
                  <a:schemeClr val="lt1"/>
                </a:solidFill>
                <a:latin typeface="Arial"/>
                <a:ea typeface="Arial"/>
                <a:cs typeface="Arial"/>
                <a:sym typeface="Arial"/>
              </a:rPr>
              <a:t>Lesson</a:t>
            </a:r>
            <a:r>
              <a:rPr lang="de-DE" sz="1000" b="0" i="0" u="none" strike="noStrike" cap="none" dirty="0">
                <a:solidFill>
                  <a:schemeClr val="lt1"/>
                </a:solidFill>
                <a:latin typeface="Arial"/>
                <a:ea typeface="Arial"/>
                <a:cs typeface="Arial"/>
                <a:sym typeface="Arial"/>
              </a:rPr>
              <a:t> 2</a:t>
            </a: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23.png"/><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069A29FC-C154-9D4D-B7D9-3B00886A339A}"/>
              </a:ext>
            </a:extLst>
          </p:cNvPr>
          <p:cNvGraphicFramePr>
            <a:graphicFrameLocks noGrp="1"/>
          </p:cNvGraphicFramePr>
          <p:nvPr>
            <p:extLst>
              <p:ext uri="{D42A27DB-BD31-4B8C-83A1-F6EECF244321}">
                <p14:modId xmlns:p14="http://schemas.microsoft.com/office/powerpoint/2010/main" val="4001818435"/>
              </p:ext>
            </p:extLst>
          </p:nvPr>
        </p:nvGraphicFramePr>
        <p:xfrm>
          <a:off x="443805" y="461818"/>
          <a:ext cx="8222675" cy="750455"/>
        </p:xfrm>
        <a:graphic>
          <a:graphicData uri="http://schemas.openxmlformats.org/drawingml/2006/table">
            <a:tbl>
              <a:tblPr bandRow="1">
                <a:tableStyleId>{5C22544A-7EE6-4342-B048-85BDC9FD1C3A}</a:tableStyleId>
              </a:tblPr>
              <a:tblGrid>
                <a:gridCol w="8222675">
                  <a:extLst>
                    <a:ext uri="{9D8B030D-6E8A-4147-A177-3AD203B41FA5}">
                      <a16:colId xmlns:a16="http://schemas.microsoft.com/office/drawing/2014/main" val="2383579709"/>
                    </a:ext>
                  </a:extLst>
                </a:gridCol>
              </a:tblGrid>
              <a:tr h="4047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1" cap="all" baseline="0" dirty="0">
                          <a:solidFill>
                            <a:schemeClr val="bg1"/>
                          </a:solidFill>
                          <a:latin typeface="Arial" panose="020B0604020202020204" pitchFamily="34" charset="0"/>
                          <a:cs typeface="Arial" panose="020B0604020202020204" pitchFamily="34" charset="0"/>
                        </a:rPr>
                        <a:t>Essential Question</a:t>
                      </a:r>
                      <a:endParaRPr lang="en-US" sz="1800" cap="all" baseline="0" dirty="0">
                        <a:latin typeface="Arial" panose="020B0604020202020204" pitchFamily="34" charset="0"/>
                        <a:cs typeface="Arial" panose="020B0604020202020204" pitchFamily="34" charset="0"/>
                      </a:endParaRPr>
                    </a:p>
                  </a:txBody>
                  <a:tcPr>
                    <a:lnL w="12700" cap="flat" cmpd="sng" algn="ctr">
                      <a:solidFill>
                        <a:srgbClr val="168446"/>
                      </a:solidFill>
                      <a:prstDash val="solid"/>
                      <a:round/>
                      <a:headEnd type="none" w="med" len="med"/>
                      <a:tailEnd type="none" w="med" len="med"/>
                    </a:lnL>
                    <a:lnR w="12700" cap="flat" cmpd="sng" algn="ctr">
                      <a:solidFill>
                        <a:srgbClr val="168446"/>
                      </a:solidFill>
                      <a:prstDash val="solid"/>
                      <a:round/>
                      <a:headEnd type="none" w="med" len="med"/>
                      <a:tailEnd type="none" w="med" len="med"/>
                    </a:lnR>
                    <a:lnT w="12700" cap="flat" cmpd="sng" algn="ctr">
                      <a:solidFill>
                        <a:srgbClr val="168446"/>
                      </a:solidFill>
                      <a:prstDash val="solid"/>
                      <a:round/>
                      <a:headEnd type="none" w="med" len="med"/>
                      <a:tailEnd type="none" w="med" len="med"/>
                    </a:lnT>
                    <a:lnB w="12700" cap="flat" cmpd="sng" algn="ctr">
                      <a:solidFill>
                        <a:srgbClr val="168446"/>
                      </a:solidFill>
                      <a:prstDash val="solid"/>
                      <a:round/>
                      <a:headEnd type="none" w="med" len="med"/>
                      <a:tailEnd type="none" w="med" len="med"/>
                    </a:lnB>
                    <a:solidFill>
                      <a:srgbClr val="168446"/>
                    </a:solidFill>
                  </a:tcPr>
                </a:tc>
                <a:extLst>
                  <a:ext uri="{0D108BD9-81ED-4DB2-BD59-A6C34878D82A}">
                    <a16:rowId xmlns:a16="http://schemas.microsoft.com/office/drawing/2014/main" val="2426677018"/>
                  </a:ext>
                </a:extLst>
              </a:tr>
              <a:tr h="345722">
                <a:tc>
                  <a:txBody>
                    <a:bodyPr/>
                    <a:lstStyle/>
                    <a:p>
                      <a:r>
                        <a:rPr lang="en-US" sz="1600" b="1" i="0" u="none" strike="noStrike" cap="none" baseline="0" dirty="0">
                          <a:solidFill>
                            <a:schemeClr val="dk1"/>
                          </a:solidFill>
                          <a:latin typeface="+mn-lt"/>
                          <a:ea typeface="+mn-ea"/>
                          <a:cs typeface="+mn-cs"/>
                          <a:sym typeface="Arial"/>
                        </a:rPr>
                        <a:t>How can you graph a rational function?</a:t>
                      </a:r>
                      <a:endParaRPr lang="en-US" sz="1600" b="1" spc="0" baseline="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168446"/>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378183"/>
                  </a:ext>
                </a:extLst>
              </a:tr>
            </a:tbl>
          </a:graphicData>
        </a:graphic>
      </p:graphicFrame>
      <p:sp>
        <p:nvSpPr>
          <p:cNvPr id="15" name="Rectangle 14">
            <a:extLst>
              <a:ext uri="{FF2B5EF4-FFF2-40B4-BE49-F238E27FC236}">
                <a16:creationId xmlns:a16="http://schemas.microsoft.com/office/drawing/2014/main" id="{33341DDE-51A7-BB4A-A5D0-B99BDB557C68}"/>
              </a:ext>
            </a:extLst>
          </p:cNvPr>
          <p:cNvSpPr/>
          <p:nvPr/>
        </p:nvSpPr>
        <p:spPr>
          <a:xfrm>
            <a:off x="452745" y="1371396"/>
            <a:ext cx="1480558"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sp>
        <p:nvSpPr>
          <p:cNvPr id="17" name="Rounded Rectangle 16">
            <a:extLst>
              <a:ext uri="{FF2B5EF4-FFF2-40B4-BE49-F238E27FC236}">
                <a16:creationId xmlns:a16="http://schemas.microsoft.com/office/drawing/2014/main" id="{E7A370C1-14D5-AF43-A796-AF0540DA76D8}"/>
              </a:ext>
            </a:extLst>
          </p:cNvPr>
          <p:cNvSpPr/>
          <p:nvPr/>
        </p:nvSpPr>
        <p:spPr>
          <a:xfrm>
            <a:off x="5111531" y="2274860"/>
            <a:ext cx="3616960" cy="733690"/>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x-none" sz="1200" b="1">
                <a:solidFill>
                  <a:srgbClr val="C02B43"/>
                </a:solidFill>
              </a:rPr>
              <a:t>USE STRUCTURE</a:t>
            </a:r>
            <a:endParaRPr lang="en-IN" sz="1200" b="1" dirty="0">
              <a:solidFill>
                <a:srgbClr val="C02B43"/>
              </a:solidFill>
            </a:endParaRPr>
          </a:p>
          <a:p>
            <a:r>
              <a:rPr lang="en-US" sz="1200" dirty="0">
                <a:solidFill>
                  <a:schemeClr val="tx1"/>
                </a:solidFill>
              </a:rPr>
              <a:t>Rewriting </a:t>
            </a:r>
            <a:r>
              <a:rPr lang="en-US" sz="1200" i="1" dirty="0">
                <a:solidFill>
                  <a:schemeClr val="tx1"/>
                </a:solidFill>
              </a:rPr>
              <a:t>g</a:t>
            </a:r>
            <a:r>
              <a:rPr lang="en-US" sz="1200" dirty="0">
                <a:solidFill>
                  <a:schemeClr val="tx1"/>
                </a:solidFill>
              </a:rPr>
              <a:t> in this way is similar to rewriting an improper fraction as a mixed number.</a:t>
            </a:r>
            <a:endParaRPr lang="en-IN" sz="1200" dirty="0">
              <a:solidFill>
                <a:schemeClr val="tx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3215B284-13F2-F238-73A3-F1A335010F8B}"/>
              </a:ext>
            </a:extLst>
          </p:cNvPr>
          <p:cNvPicPr>
            <a:picLocks noChangeAspect="1"/>
          </p:cNvPicPr>
          <p:nvPr/>
        </p:nvPicPr>
        <p:blipFill>
          <a:blip r:embed="rId3"/>
          <a:stretch>
            <a:fillRect/>
          </a:stretch>
        </p:blipFill>
        <p:spPr>
          <a:xfrm>
            <a:off x="1453264" y="2662028"/>
            <a:ext cx="829450" cy="331780"/>
          </a:xfrm>
          <a:prstGeom prst="rect">
            <a:avLst/>
          </a:prstGeom>
        </p:spPr>
      </p:pic>
      <p:pic>
        <p:nvPicPr>
          <p:cNvPr id="22" name="Picture 21">
            <a:extLst>
              <a:ext uri="{FF2B5EF4-FFF2-40B4-BE49-F238E27FC236}">
                <a16:creationId xmlns:a16="http://schemas.microsoft.com/office/drawing/2014/main" id="{75C9E220-5EFC-D36A-96D9-8822F9634F0C}"/>
              </a:ext>
            </a:extLst>
          </p:cNvPr>
          <p:cNvPicPr>
            <a:picLocks noChangeAspect="1"/>
          </p:cNvPicPr>
          <p:nvPr/>
        </p:nvPicPr>
        <p:blipFill>
          <a:blip r:embed="rId4"/>
          <a:stretch>
            <a:fillRect/>
          </a:stretch>
        </p:blipFill>
        <p:spPr>
          <a:xfrm>
            <a:off x="439941" y="3010351"/>
            <a:ext cx="1267874" cy="965715"/>
          </a:xfrm>
          <a:prstGeom prst="rect">
            <a:avLst/>
          </a:prstGeom>
        </p:spPr>
      </p:pic>
      <p:pic>
        <p:nvPicPr>
          <p:cNvPr id="24" name="Picture 23">
            <a:extLst>
              <a:ext uri="{FF2B5EF4-FFF2-40B4-BE49-F238E27FC236}">
                <a16:creationId xmlns:a16="http://schemas.microsoft.com/office/drawing/2014/main" id="{D7E567D8-02F7-697A-B2E0-0A4CCF5A875C}"/>
              </a:ext>
            </a:extLst>
          </p:cNvPr>
          <p:cNvPicPr>
            <a:picLocks noChangeAspect="1"/>
          </p:cNvPicPr>
          <p:nvPr/>
        </p:nvPicPr>
        <p:blipFill>
          <a:blip r:embed="rId5"/>
          <a:stretch>
            <a:fillRect/>
          </a:stretch>
        </p:blipFill>
        <p:spPr>
          <a:xfrm>
            <a:off x="1402377" y="3957406"/>
            <a:ext cx="1356743" cy="396952"/>
          </a:xfrm>
          <a:prstGeom prst="rect">
            <a:avLst/>
          </a:prstGeom>
        </p:spPr>
      </p:pic>
      <p:pic>
        <p:nvPicPr>
          <p:cNvPr id="29" name="Picture 28">
            <a:extLst>
              <a:ext uri="{FF2B5EF4-FFF2-40B4-BE49-F238E27FC236}">
                <a16:creationId xmlns:a16="http://schemas.microsoft.com/office/drawing/2014/main" id="{3AA6500C-6731-5D56-3ED8-151BB02BF0B2}"/>
              </a:ext>
            </a:extLst>
          </p:cNvPr>
          <p:cNvPicPr>
            <a:picLocks noChangeAspect="1"/>
          </p:cNvPicPr>
          <p:nvPr/>
        </p:nvPicPr>
        <p:blipFill>
          <a:blip r:embed="rId6"/>
          <a:stretch>
            <a:fillRect/>
          </a:stretch>
        </p:blipFill>
        <p:spPr>
          <a:xfrm>
            <a:off x="368631" y="5231851"/>
            <a:ext cx="3703915" cy="1127655"/>
          </a:xfrm>
          <a:prstGeom prst="rect">
            <a:avLst/>
          </a:prstGeom>
        </p:spPr>
      </p:pic>
      <p:pic>
        <p:nvPicPr>
          <p:cNvPr id="4" name="Picture 3">
            <a:extLst>
              <a:ext uri="{FF2B5EF4-FFF2-40B4-BE49-F238E27FC236}">
                <a16:creationId xmlns:a16="http://schemas.microsoft.com/office/drawing/2014/main" id="{98FBF20F-D6D9-722D-EF10-55E4B10870EC}"/>
              </a:ext>
            </a:extLst>
          </p:cNvPr>
          <p:cNvPicPr>
            <a:picLocks noChangeAspect="1"/>
          </p:cNvPicPr>
          <p:nvPr/>
        </p:nvPicPr>
        <p:blipFill>
          <a:blip r:embed="rId7"/>
          <a:stretch>
            <a:fillRect/>
          </a:stretch>
        </p:blipFill>
        <p:spPr>
          <a:xfrm>
            <a:off x="4105652" y="3155043"/>
            <a:ext cx="4692318" cy="2983475"/>
          </a:xfrm>
          <a:prstGeom prst="rect">
            <a:avLst/>
          </a:prstGeom>
        </p:spPr>
      </p:pic>
      <p:pic>
        <p:nvPicPr>
          <p:cNvPr id="10" name="Picture 9">
            <a:extLst>
              <a:ext uri="{FF2B5EF4-FFF2-40B4-BE49-F238E27FC236}">
                <a16:creationId xmlns:a16="http://schemas.microsoft.com/office/drawing/2014/main" id="{5B97DCD2-5141-7B0F-5562-C65B65613EB9}"/>
              </a:ext>
            </a:extLst>
          </p:cNvPr>
          <p:cNvPicPr>
            <a:picLocks noChangeAspect="1"/>
          </p:cNvPicPr>
          <p:nvPr/>
        </p:nvPicPr>
        <p:blipFill>
          <a:blip r:embed="rId8"/>
          <a:stretch>
            <a:fillRect/>
          </a:stretch>
        </p:blipFill>
        <p:spPr>
          <a:xfrm>
            <a:off x="1457688" y="4427220"/>
            <a:ext cx="2407901" cy="256094"/>
          </a:xfrm>
          <a:prstGeom prst="rect">
            <a:avLst/>
          </a:prstGeom>
        </p:spPr>
      </p:pic>
      <p:pic>
        <p:nvPicPr>
          <p:cNvPr id="28" name="Picture 27">
            <a:extLst>
              <a:ext uri="{FF2B5EF4-FFF2-40B4-BE49-F238E27FC236}">
                <a16:creationId xmlns:a16="http://schemas.microsoft.com/office/drawing/2014/main" id="{3E4F0814-9C53-37B4-3C02-E896DBEACE8E}"/>
              </a:ext>
            </a:extLst>
          </p:cNvPr>
          <p:cNvPicPr>
            <a:picLocks noChangeAspect="1"/>
          </p:cNvPicPr>
          <p:nvPr/>
        </p:nvPicPr>
        <p:blipFill>
          <a:blip r:embed="rId9"/>
          <a:stretch>
            <a:fillRect/>
          </a:stretch>
        </p:blipFill>
        <p:spPr>
          <a:xfrm>
            <a:off x="2344965" y="1722165"/>
            <a:ext cx="1107907" cy="404061"/>
          </a:xfrm>
          <a:prstGeom prst="rect">
            <a:avLst/>
          </a:prstGeom>
        </p:spPr>
      </p:pic>
      <p:pic>
        <p:nvPicPr>
          <p:cNvPr id="35" name="Picture 34">
            <a:extLst>
              <a:ext uri="{FF2B5EF4-FFF2-40B4-BE49-F238E27FC236}">
                <a16:creationId xmlns:a16="http://schemas.microsoft.com/office/drawing/2014/main" id="{176A1526-FD18-36A1-9E32-454C7780C6D1}"/>
              </a:ext>
            </a:extLst>
          </p:cNvPr>
          <p:cNvPicPr>
            <a:picLocks noChangeAspect="1"/>
          </p:cNvPicPr>
          <p:nvPr/>
        </p:nvPicPr>
        <p:blipFill>
          <a:blip r:embed="rId10"/>
          <a:stretch>
            <a:fillRect/>
          </a:stretch>
        </p:blipFill>
        <p:spPr>
          <a:xfrm>
            <a:off x="6710824" y="1726296"/>
            <a:ext cx="853741" cy="404061"/>
          </a:xfrm>
          <a:prstGeom prst="rect">
            <a:avLst/>
          </a:prstGeom>
        </p:spPr>
      </p:pic>
      <p:sp>
        <p:nvSpPr>
          <p:cNvPr id="43" name="TextBox 42">
            <a:extLst>
              <a:ext uri="{FF2B5EF4-FFF2-40B4-BE49-F238E27FC236}">
                <a16:creationId xmlns:a16="http://schemas.microsoft.com/office/drawing/2014/main" id="{7DA11C70-43AB-4FEB-267C-D4E84A5047C5}"/>
              </a:ext>
            </a:extLst>
          </p:cNvPr>
          <p:cNvSpPr txBox="1"/>
          <p:nvPr/>
        </p:nvSpPr>
        <p:spPr>
          <a:xfrm>
            <a:off x="355758" y="1336786"/>
            <a:ext cx="8310722" cy="3883114"/>
          </a:xfrm>
          <a:prstGeom prst="rect">
            <a:avLst/>
          </a:prstGeom>
          <a:noFill/>
        </p:spPr>
        <p:txBody>
          <a:bodyPr wrap="square" rIns="36000" rtlCol="0">
            <a:spAutoFit/>
          </a:bodyPr>
          <a:lstStyle/>
          <a:p>
            <a:pPr>
              <a:spcAft>
                <a:spcPts val="1000"/>
              </a:spcAft>
              <a:tabLst>
                <a:tab pos="1584000" algn="l"/>
              </a:tabLst>
            </a:pPr>
            <a:r>
              <a:rPr lang="en-IN" sz="1800" b="1" dirty="0">
                <a:solidFill>
                  <a:srgbClr val="0078AE"/>
                </a:solidFill>
              </a:rPr>
              <a:t>	</a:t>
            </a:r>
            <a:r>
              <a:rPr lang="en-US" sz="1800" b="1" dirty="0">
                <a:solidFill>
                  <a:srgbClr val="58585A"/>
                </a:solidFill>
              </a:rPr>
              <a:t>Rewrite a Rational Function to Identify Asymptotes</a:t>
            </a:r>
            <a:endParaRPr lang="en-IN" sz="1800" b="1" dirty="0">
              <a:solidFill>
                <a:srgbClr val="58585A"/>
              </a:solidFill>
            </a:endParaRPr>
          </a:p>
          <a:p>
            <a:pPr>
              <a:spcAft>
                <a:spcPts val="1200"/>
              </a:spcAft>
            </a:pPr>
            <a:r>
              <a:rPr lang="en-US" sz="1600" b="1" dirty="0"/>
              <a:t>How is the quotient                    related to the reciprocal function,</a:t>
            </a:r>
            <a:br>
              <a:rPr lang="en-US" sz="1600" b="1" dirty="0"/>
            </a:br>
            <a:r>
              <a:rPr lang="en-US" sz="1600" b="1" dirty="0"/>
              <a:t>Sketch the graph.</a:t>
            </a:r>
          </a:p>
          <a:p>
            <a:pPr>
              <a:spcAft>
                <a:spcPts val="1200"/>
              </a:spcAft>
            </a:pPr>
            <a:r>
              <a:rPr lang="en-US" sz="1600" dirty="0"/>
              <a:t>Use long division to write the rational expression</a:t>
            </a:r>
            <a:br>
              <a:rPr lang="en-US" sz="1600" dirty="0"/>
            </a:br>
            <a:r>
              <a:rPr lang="en-US" sz="1600" dirty="0"/>
              <a:t>in the form</a:t>
            </a:r>
          </a:p>
          <a:p>
            <a:pPr>
              <a:spcAft>
                <a:spcPts val="1200"/>
              </a:spcAft>
            </a:pPr>
            <a:endParaRPr lang="en-US" sz="1600" b="1" dirty="0">
              <a:latin typeface="Arial" panose="020B0604020202020204" pitchFamily="34" charset="0"/>
              <a:cs typeface="Arial" panose="020B0604020202020204" pitchFamily="34" charset="0"/>
            </a:endParaRPr>
          </a:p>
          <a:p>
            <a:pPr>
              <a:spcAft>
                <a:spcPts val="1200"/>
              </a:spcAft>
            </a:pPr>
            <a:endParaRPr lang="en-US" sz="1600" b="1" dirty="0">
              <a:latin typeface="Arial" panose="020B0604020202020204" pitchFamily="34" charset="0"/>
              <a:cs typeface="Arial" panose="020B0604020202020204" pitchFamily="34" charset="0"/>
            </a:endParaRPr>
          </a:p>
          <a:p>
            <a:pPr>
              <a:spcBef>
                <a:spcPts val="1200"/>
              </a:spcBef>
            </a:pPr>
            <a:r>
              <a:rPr lang="en-IN" sz="1600" dirty="0">
                <a:latin typeface="Arial" panose="020B0604020202020204" pitchFamily="34" charset="0"/>
                <a:cs typeface="Arial" panose="020B0604020202020204" pitchFamily="34" charset="0"/>
              </a:rPr>
              <a:t>Therefore, </a:t>
            </a:r>
          </a:p>
          <a:p>
            <a:pPr>
              <a:spcBef>
                <a:spcPts val="1200"/>
              </a:spcBef>
            </a:pPr>
            <a:r>
              <a:rPr lang="en-IN" sz="1600" dirty="0">
                <a:latin typeface="Arial" panose="020B0604020202020204" pitchFamily="34" charset="0"/>
                <a:cs typeface="Arial" panose="020B0604020202020204" pitchFamily="34" charset="0"/>
              </a:rPr>
              <a:t>In terms of </a:t>
            </a:r>
          </a:p>
          <a:p>
            <a:r>
              <a:rPr lang="en-IN" sz="1600" dirty="0">
                <a:latin typeface="Arial" panose="020B0604020202020204" pitchFamily="34" charset="0"/>
                <a:cs typeface="Arial" panose="020B0604020202020204" pitchFamily="34" charset="0"/>
              </a:rPr>
              <a:t>So, the graph of </a:t>
            </a:r>
            <a:r>
              <a:rPr lang="en-IN" sz="1600" i="1" dirty="0">
                <a:latin typeface="Arial" panose="020B0604020202020204" pitchFamily="34" charset="0"/>
                <a:cs typeface="Arial" panose="020B0604020202020204" pitchFamily="34" charset="0"/>
              </a:rPr>
              <a:t>g</a:t>
            </a:r>
            <a:r>
              <a:rPr lang="en-IN" sz="1600" dirty="0">
                <a:latin typeface="Arial" panose="020B0604020202020204" pitchFamily="34" charset="0"/>
                <a:cs typeface="Arial" panose="020B0604020202020204" pitchFamily="34" charset="0"/>
              </a:rPr>
              <a:t> will be the graph of</a:t>
            </a:r>
          </a:p>
          <a:p>
            <a:r>
              <a:rPr lang="en-IN" sz="1600" i="1" dirty="0">
                <a:latin typeface="Arial" panose="020B0604020202020204" pitchFamily="34" charset="0"/>
                <a:cs typeface="Arial" panose="020B0604020202020204" pitchFamily="34" charset="0"/>
              </a:rPr>
              <a:t>f</a:t>
            </a:r>
            <a:r>
              <a:rPr lang="en-IN" sz="1600" dirty="0">
                <a:latin typeface="Arial" panose="020B0604020202020204" pitchFamily="34" charset="0"/>
                <a:cs typeface="Arial" panose="020B0604020202020204" pitchFamily="34" charset="0"/>
              </a:rPr>
              <a:t> translated and stretched vertically.</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9024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9" name="Rectangle 8">
            <a:extLst>
              <a:ext uri="{FF2B5EF4-FFF2-40B4-BE49-F238E27FC236}">
                <a16:creationId xmlns:a16="http://schemas.microsoft.com/office/drawing/2014/main" id="{881EADAE-7FE3-6195-BFB0-3FAA2BE76B56}"/>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pic>
        <p:nvPicPr>
          <p:cNvPr id="24" name="Picture 23">
            <a:extLst>
              <a:ext uri="{FF2B5EF4-FFF2-40B4-BE49-F238E27FC236}">
                <a16:creationId xmlns:a16="http://schemas.microsoft.com/office/drawing/2014/main" id="{15BD2807-34C3-99D7-D043-18DF9440FC94}"/>
              </a:ext>
            </a:extLst>
          </p:cNvPr>
          <p:cNvPicPr>
            <a:picLocks noChangeAspect="1"/>
          </p:cNvPicPr>
          <p:nvPr/>
        </p:nvPicPr>
        <p:blipFill>
          <a:blip r:embed="rId3"/>
          <a:stretch>
            <a:fillRect/>
          </a:stretch>
        </p:blipFill>
        <p:spPr>
          <a:xfrm>
            <a:off x="3653459" y="910011"/>
            <a:ext cx="1277353" cy="449681"/>
          </a:xfrm>
          <a:prstGeom prst="rect">
            <a:avLst/>
          </a:prstGeom>
        </p:spPr>
      </p:pic>
      <p:sp>
        <p:nvSpPr>
          <p:cNvPr id="25" name="TextBox 24">
            <a:extLst>
              <a:ext uri="{FF2B5EF4-FFF2-40B4-BE49-F238E27FC236}">
                <a16:creationId xmlns:a16="http://schemas.microsoft.com/office/drawing/2014/main" id="{2286C9FA-2F41-C2AB-F250-11ED973BA4A5}"/>
              </a:ext>
            </a:extLst>
          </p:cNvPr>
          <p:cNvSpPr txBox="1"/>
          <p:nvPr/>
        </p:nvSpPr>
        <p:spPr>
          <a:xfrm>
            <a:off x="355758" y="371581"/>
            <a:ext cx="8306461" cy="897682"/>
          </a:xfrm>
          <a:prstGeom prst="rect">
            <a:avLst/>
          </a:prstGeom>
          <a:noFill/>
        </p:spPr>
        <p:txBody>
          <a:bodyPr wrap="square" rIns="36000" rtlCol="0">
            <a:spAutoFit/>
          </a:bodyPr>
          <a:lstStyle/>
          <a:p>
            <a:pPr>
              <a:spcAft>
                <a:spcPts val="2200"/>
              </a:spcAft>
              <a:tabLst>
                <a:tab pos="1584000" algn="l"/>
              </a:tabLst>
            </a:pPr>
            <a:r>
              <a:rPr lang="en-IN" sz="1800" b="1" dirty="0">
                <a:solidFill>
                  <a:srgbClr val="0078AE"/>
                </a:solidFill>
              </a:rPr>
              <a:t>	</a:t>
            </a:r>
            <a:r>
              <a:rPr lang="en-US" sz="1800" b="1" dirty="0">
                <a:solidFill>
                  <a:srgbClr val="58585A"/>
                </a:solidFill>
              </a:rPr>
              <a:t>Graph a Function of the Form</a:t>
            </a:r>
            <a:endParaRPr lang="en-IN" sz="1800" b="1" dirty="0">
              <a:solidFill>
                <a:srgbClr val="58585A"/>
              </a:solidFill>
            </a:endParaRPr>
          </a:p>
          <a:p>
            <a:pPr>
              <a:spcAft>
                <a:spcPts val="1200"/>
              </a:spcAft>
            </a:pPr>
            <a:r>
              <a:rPr lang="en-IN" sz="1600" b="1" dirty="0">
                <a:solidFill>
                  <a:schemeClr val="tx1"/>
                </a:solidFill>
              </a:rPr>
              <a:t>​</a:t>
            </a:r>
            <a:r>
              <a:rPr lang="en-US" sz="1600" b="1" dirty="0"/>
              <a:t>What is the graph of the function</a:t>
            </a:r>
          </a:p>
        </p:txBody>
      </p:sp>
      <p:pic>
        <p:nvPicPr>
          <p:cNvPr id="28" name="Picture 27">
            <a:extLst>
              <a:ext uri="{FF2B5EF4-FFF2-40B4-BE49-F238E27FC236}">
                <a16:creationId xmlns:a16="http://schemas.microsoft.com/office/drawing/2014/main" id="{44A6CA60-844C-31A3-D7E1-51AAE0121975}"/>
              </a:ext>
            </a:extLst>
          </p:cNvPr>
          <p:cNvPicPr>
            <a:picLocks noChangeAspect="1"/>
          </p:cNvPicPr>
          <p:nvPr/>
        </p:nvPicPr>
        <p:blipFill>
          <a:blip r:embed="rId4"/>
          <a:stretch>
            <a:fillRect/>
          </a:stretch>
        </p:blipFill>
        <p:spPr>
          <a:xfrm>
            <a:off x="406557" y="1383226"/>
            <a:ext cx="6245475" cy="2403664"/>
          </a:xfrm>
          <a:prstGeom prst="rect">
            <a:avLst/>
          </a:prstGeom>
        </p:spPr>
      </p:pic>
      <p:pic>
        <p:nvPicPr>
          <p:cNvPr id="30" name="Picture 29">
            <a:extLst>
              <a:ext uri="{FF2B5EF4-FFF2-40B4-BE49-F238E27FC236}">
                <a16:creationId xmlns:a16="http://schemas.microsoft.com/office/drawing/2014/main" id="{03AB9936-6753-1071-B6BA-FA3D2F7429D6}"/>
              </a:ext>
            </a:extLst>
          </p:cNvPr>
          <p:cNvPicPr>
            <a:picLocks noChangeAspect="1"/>
          </p:cNvPicPr>
          <p:nvPr/>
        </p:nvPicPr>
        <p:blipFill>
          <a:blip r:embed="rId5"/>
          <a:stretch>
            <a:fillRect/>
          </a:stretch>
        </p:blipFill>
        <p:spPr>
          <a:xfrm>
            <a:off x="411596" y="3900015"/>
            <a:ext cx="5677705" cy="2400065"/>
          </a:xfrm>
          <a:prstGeom prst="rect">
            <a:avLst/>
          </a:prstGeom>
        </p:spPr>
      </p:pic>
      <p:sp>
        <p:nvSpPr>
          <p:cNvPr id="31" name="Rounded Rectangle 30">
            <a:extLst>
              <a:ext uri="{FF2B5EF4-FFF2-40B4-BE49-F238E27FC236}">
                <a16:creationId xmlns:a16="http://schemas.microsoft.com/office/drawing/2014/main" id="{77991C2F-040F-4461-7FB1-51472D99BCCD}"/>
              </a:ext>
            </a:extLst>
          </p:cNvPr>
          <p:cNvSpPr/>
          <p:nvPr/>
        </p:nvSpPr>
        <p:spPr>
          <a:xfrm>
            <a:off x="6216305" y="3156155"/>
            <a:ext cx="2445915" cy="3016100"/>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sz="1200" b="1" dirty="0">
                <a:solidFill>
                  <a:srgbClr val="C02B43"/>
                </a:solidFill>
              </a:rPr>
              <a:t>REASON</a:t>
            </a:r>
            <a:endParaRPr lang="en-IN" sz="1200" b="1" dirty="0">
              <a:solidFill>
                <a:srgbClr val="C02B43"/>
              </a:solidFill>
            </a:endParaRPr>
          </a:p>
          <a:p>
            <a:r>
              <a:rPr lang="en-US" sz="1200" dirty="0">
                <a:solidFill>
                  <a:schemeClr val="tx1"/>
                </a:solidFill>
              </a:rPr>
              <a:t>Consider time =          </a:t>
            </a:r>
            <a:r>
              <a:rPr lang="en-US" sz="800" dirty="0">
                <a:solidFill>
                  <a:schemeClr val="tx1"/>
                </a:solidFill>
              </a:rPr>
              <a:t> </a:t>
            </a:r>
            <a:r>
              <a:rPr lang="en-US" sz="1200" dirty="0">
                <a:solidFill>
                  <a:schemeClr val="tx1"/>
                </a:solidFill>
              </a:rPr>
              <a:t> . Fix a</a:t>
            </a:r>
          </a:p>
          <a:p>
            <a:r>
              <a:rPr lang="en-US" sz="1200" dirty="0">
                <a:solidFill>
                  <a:schemeClr val="tx1"/>
                </a:solidFill>
              </a:rPr>
              <a:t>distance and let the rate vary. This represents a reciprocal function. As you travel faster</a:t>
            </a:r>
            <a:br>
              <a:rPr lang="en-US" sz="1200" dirty="0">
                <a:solidFill>
                  <a:schemeClr val="tx1"/>
                </a:solidFill>
              </a:rPr>
            </a:br>
            <a:r>
              <a:rPr lang="en-US" sz="1200" dirty="0">
                <a:solidFill>
                  <a:schemeClr val="tx1"/>
                </a:solidFill>
              </a:rPr>
              <a:t>and faster, it takes less time to reach the set distance. But because you have a fixed distance to travel, it will always take some small amount of time to travel it. This represents the horizontal asymptote. Now consider going slower and slower. What does this represent?</a:t>
            </a:r>
            <a:endParaRPr lang="en-IN" sz="1200"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94D1F52-5216-8CED-1208-25338754F82A}"/>
              </a:ext>
            </a:extLst>
          </p:cNvPr>
          <p:cNvPicPr>
            <a:picLocks noChangeAspect="1"/>
          </p:cNvPicPr>
          <p:nvPr/>
        </p:nvPicPr>
        <p:blipFill>
          <a:blip r:embed="rId6"/>
          <a:stretch>
            <a:fillRect/>
          </a:stretch>
        </p:blipFill>
        <p:spPr>
          <a:xfrm>
            <a:off x="5307596" y="363420"/>
            <a:ext cx="692148" cy="466342"/>
          </a:xfrm>
          <a:prstGeom prst="rect">
            <a:avLst/>
          </a:prstGeom>
        </p:spPr>
      </p:pic>
      <p:pic>
        <p:nvPicPr>
          <p:cNvPr id="5" name="Picture 4">
            <a:extLst>
              <a:ext uri="{FF2B5EF4-FFF2-40B4-BE49-F238E27FC236}">
                <a16:creationId xmlns:a16="http://schemas.microsoft.com/office/drawing/2014/main" id="{367D028D-44E8-B7E5-5018-D54497E3401B}"/>
              </a:ext>
            </a:extLst>
          </p:cNvPr>
          <p:cNvPicPr>
            <a:picLocks noChangeAspect="1"/>
          </p:cNvPicPr>
          <p:nvPr/>
        </p:nvPicPr>
        <p:blipFill>
          <a:blip r:embed="rId7"/>
          <a:stretch>
            <a:fillRect/>
          </a:stretch>
        </p:blipFill>
        <p:spPr>
          <a:xfrm>
            <a:off x="7523631" y="3449098"/>
            <a:ext cx="479452" cy="280294"/>
          </a:xfrm>
          <a:prstGeom prst="rect">
            <a:avLst/>
          </a:prstGeom>
        </p:spPr>
      </p:pic>
    </p:spTree>
    <p:extLst>
      <p:ext uri="{BB962C8B-B14F-4D97-AF65-F5344CB8AC3E}">
        <p14:creationId xmlns:p14="http://schemas.microsoft.com/office/powerpoint/2010/main" val="1522227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9" name="Rectangle 8">
            <a:extLst>
              <a:ext uri="{FF2B5EF4-FFF2-40B4-BE49-F238E27FC236}">
                <a16:creationId xmlns:a16="http://schemas.microsoft.com/office/drawing/2014/main" id="{881EADAE-7FE3-6195-BFB0-3FAA2BE76B56}"/>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pic>
        <p:nvPicPr>
          <p:cNvPr id="24" name="Picture 23">
            <a:extLst>
              <a:ext uri="{FF2B5EF4-FFF2-40B4-BE49-F238E27FC236}">
                <a16:creationId xmlns:a16="http://schemas.microsoft.com/office/drawing/2014/main" id="{15BD2807-34C3-99D7-D043-18DF9440FC94}"/>
              </a:ext>
            </a:extLst>
          </p:cNvPr>
          <p:cNvPicPr>
            <a:picLocks noChangeAspect="1"/>
          </p:cNvPicPr>
          <p:nvPr/>
        </p:nvPicPr>
        <p:blipFill>
          <a:blip r:embed="rId3"/>
          <a:stretch>
            <a:fillRect/>
          </a:stretch>
        </p:blipFill>
        <p:spPr>
          <a:xfrm>
            <a:off x="3653459" y="910011"/>
            <a:ext cx="1277353" cy="449681"/>
          </a:xfrm>
          <a:prstGeom prst="rect">
            <a:avLst/>
          </a:prstGeom>
        </p:spPr>
      </p:pic>
      <p:sp>
        <p:nvSpPr>
          <p:cNvPr id="25" name="TextBox 24">
            <a:extLst>
              <a:ext uri="{FF2B5EF4-FFF2-40B4-BE49-F238E27FC236}">
                <a16:creationId xmlns:a16="http://schemas.microsoft.com/office/drawing/2014/main" id="{2286C9FA-2F41-C2AB-F250-11ED973BA4A5}"/>
              </a:ext>
            </a:extLst>
          </p:cNvPr>
          <p:cNvSpPr txBox="1"/>
          <p:nvPr/>
        </p:nvSpPr>
        <p:spPr>
          <a:xfrm>
            <a:off x="355758" y="391245"/>
            <a:ext cx="8335495" cy="897682"/>
          </a:xfrm>
          <a:prstGeom prst="rect">
            <a:avLst/>
          </a:prstGeom>
          <a:noFill/>
        </p:spPr>
        <p:txBody>
          <a:bodyPr wrap="square" rIns="36000" rtlCol="0">
            <a:spAutoFit/>
          </a:bodyPr>
          <a:lstStyle/>
          <a:p>
            <a:pPr>
              <a:spcAft>
                <a:spcPts val="2200"/>
              </a:spcAft>
              <a:tabLst>
                <a:tab pos="1584000" algn="l"/>
              </a:tabLst>
            </a:pPr>
            <a:r>
              <a:rPr lang="en-IN" sz="1800" b="1" dirty="0">
                <a:solidFill>
                  <a:srgbClr val="0078AE"/>
                </a:solidFill>
              </a:rPr>
              <a:t>	</a:t>
            </a:r>
            <a:r>
              <a:rPr lang="en-US" sz="1800" b="1" dirty="0">
                <a:solidFill>
                  <a:srgbClr val="58585A"/>
                </a:solidFill>
              </a:rPr>
              <a:t>Graph a Function of the Form</a:t>
            </a:r>
            <a:endParaRPr lang="en-IN" sz="1800" b="1" dirty="0">
              <a:solidFill>
                <a:srgbClr val="58585A"/>
              </a:solidFill>
            </a:endParaRPr>
          </a:p>
          <a:p>
            <a:pPr>
              <a:spcAft>
                <a:spcPts val="1200"/>
              </a:spcAft>
            </a:pPr>
            <a:r>
              <a:rPr lang="en-IN" sz="1600" b="1" dirty="0">
                <a:solidFill>
                  <a:schemeClr val="tx1"/>
                </a:solidFill>
              </a:rPr>
              <a:t>​</a:t>
            </a:r>
            <a:r>
              <a:rPr lang="en-US" sz="1600" b="1" dirty="0"/>
              <a:t>What is the graph of the function</a:t>
            </a:r>
          </a:p>
        </p:txBody>
      </p:sp>
      <p:pic>
        <p:nvPicPr>
          <p:cNvPr id="6" name="Picture 5">
            <a:extLst>
              <a:ext uri="{FF2B5EF4-FFF2-40B4-BE49-F238E27FC236}">
                <a16:creationId xmlns:a16="http://schemas.microsoft.com/office/drawing/2014/main" id="{C6F61FEE-FE00-7F8B-2065-5AFCA69F90CB}"/>
              </a:ext>
            </a:extLst>
          </p:cNvPr>
          <p:cNvPicPr>
            <a:picLocks noChangeAspect="1"/>
          </p:cNvPicPr>
          <p:nvPr/>
        </p:nvPicPr>
        <p:blipFill>
          <a:blip r:embed="rId4"/>
          <a:stretch>
            <a:fillRect/>
          </a:stretch>
        </p:blipFill>
        <p:spPr>
          <a:xfrm>
            <a:off x="2722575" y="3705745"/>
            <a:ext cx="2956397" cy="2553522"/>
          </a:xfrm>
          <a:prstGeom prst="rect">
            <a:avLst/>
          </a:prstGeom>
        </p:spPr>
      </p:pic>
      <p:pic>
        <p:nvPicPr>
          <p:cNvPr id="5" name="Picture 4">
            <a:extLst>
              <a:ext uri="{FF2B5EF4-FFF2-40B4-BE49-F238E27FC236}">
                <a16:creationId xmlns:a16="http://schemas.microsoft.com/office/drawing/2014/main" id="{900058D5-99CF-06FB-2288-8004963AC096}"/>
              </a:ext>
            </a:extLst>
          </p:cNvPr>
          <p:cNvPicPr>
            <a:picLocks noChangeAspect="1"/>
          </p:cNvPicPr>
          <p:nvPr/>
        </p:nvPicPr>
        <p:blipFill>
          <a:blip r:embed="rId5"/>
          <a:stretch>
            <a:fillRect/>
          </a:stretch>
        </p:blipFill>
        <p:spPr>
          <a:xfrm>
            <a:off x="378859" y="1416364"/>
            <a:ext cx="2645946" cy="273719"/>
          </a:xfrm>
          <a:prstGeom prst="rect">
            <a:avLst/>
          </a:prstGeom>
        </p:spPr>
      </p:pic>
      <p:pic>
        <p:nvPicPr>
          <p:cNvPr id="8" name="Picture 7">
            <a:extLst>
              <a:ext uri="{FF2B5EF4-FFF2-40B4-BE49-F238E27FC236}">
                <a16:creationId xmlns:a16="http://schemas.microsoft.com/office/drawing/2014/main" id="{C6CE16C0-20CC-22FB-5AD9-AF9891B70FEE}"/>
              </a:ext>
            </a:extLst>
          </p:cNvPr>
          <p:cNvPicPr>
            <a:picLocks noChangeAspect="1"/>
          </p:cNvPicPr>
          <p:nvPr/>
        </p:nvPicPr>
        <p:blipFill>
          <a:blip r:embed="rId6"/>
          <a:stretch>
            <a:fillRect/>
          </a:stretch>
        </p:blipFill>
        <p:spPr>
          <a:xfrm>
            <a:off x="1097165" y="1755973"/>
            <a:ext cx="6870023" cy="1814338"/>
          </a:xfrm>
          <a:prstGeom prst="rect">
            <a:avLst/>
          </a:prstGeom>
        </p:spPr>
      </p:pic>
      <p:pic>
        <p:nvPicPr>
          <p:cNvPr id="10" name="Picture 9">
            <a:extLst>
              <a:ext uri="{FF2B5EF4-FFF2-40B4-BE49-F238E27FC236}">
                <a16:creationId xmlns:a16="http://schemas.microsoft.com/office/drawing/2014/main" id="{9EC2DC3B-7D88-7BCB-6BC8-C98DEB876058}"/>
              </a:ext>
            </a:extLst>
          </p:cNvPr>
          <p:cNvPicPr>
            <a:picLocks noChangeAspect="1"/>
          </p:cNvPicPr>
          <p:nvPr/>
        </p:nvPicPr>
        <p:blipFill>
          <a:blip r:embed="rId7"/>
          <a:stretch>
            <a:fillRect/>
          </a:stretch>
        </p:blipFill>
        <p:spPr>
          <a:xfrm>
            <a:off x="5307596" y="363420"/>
            <a:ext cx="692148" cy="466342"/>
          </a:xfrm>
          <a:prstGeom prst="rect">
            <a:avLst/>
          </a:prstGeom>
        </p:spPr>
      </p:pic>
    </p:spTree>
    <p:extLst>
      <p:ext uri="{BB962C8B-B14F-4D97-AF65-F5344CB8AC3E}">
        <p14:creationId xmlns:p14="http://schemas.microsoft.com/office/powerpoint/2010/main" val="410330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3" name="TextBox 2">
            <a:extLst>
              <a:ext uri="{FF2B5EF4-FFF2-40B4-BE49-F238E27FC236}">
                <a16:creationId xmlns:a16="http://schemas.microsoft.com/office/drawing/2014/main" id="{5AA54056-256D-20D1-2B09-35BBEF677351}"/>
              </a:ext>
            </a:extLst>
          </p:cNvPr>
          <p:cNvSpPr txBox="1"/>
          <p:nvPr/>
        </p:nvSpPr>
        <p:spPr>
          <a:xfrm>
            <a:off x="355759" y="430002"/>
            <a:ext cx="8304028" cy="2282676"/>
          </a:xfrm>
          <a:prstGeom prst="rect">
            <a:avLst/>
          </a:prstGeom>
          <a:noFill/>
        </p:spPr>
        <p:txBody>
          <a:bodyPr wrap="square" rIns="36000" rtlCol="0">
            <a:spAutoFit/>
          </a:bodyPr>
          <a:lstStyle/>
          <a:p>
            <a:pPr>
              <a:spcAft>
                <a:spcPts val="2000"/>
              </a:spcAft>
              <a:tabLst>
                <a:tab pos="1584000" algn="l"/>
              </a:tabLst>
            </a:pPr>
            <a:r>
              <a:rPr lang="en-IN" sz="1800" b="1" dirty="0">
                <a:solidFill>
                  <a:srgbClr val="0078AE"/>
                </a:solidFill>
              </a:rPr>
              <a:t>	</a:t>
            </a:r>
            <a:r>
              <a:rPr lang="en-US" sz="1800" b="1" dirty="0">
                <a:solidFill>
                  <a:srgbClr val="58585A"/>
                </a:solidFill>
              </a:rPr>
              <a:t>Graph a Function of the Form</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42900" indent="-342900">
              <a:spcAft>
                <a:spcPts val="1200"/>
              </a:spcAft>
              <a:buFont typeface="+mj-lt"/>
              <a:buAutoNum type="arabicPeriod" startAt="4"/>
            </a:pPr>
            <a:r>
              <a:rPr lang="en-IN" sz="1600" b="1" dirty="0"/>
              <a:t>​</a:t>
            </a:r>
            <a:r>
              <a:rPr lang="en-US" sz="1600" dirty="0"/>
              <a:t>Graph each function.</a:t>
            </a:r>
          </a:p>
          <a:p>
            <a:pPr marL="720000" indent="-360000">
              <a:spcAft>
                <a:spcPts val="3200"/>
              </a:spcAft>
              <a:buAutoNum type="alphaLcPeriod"/>
              <a:tabLst>
                <a:tab pos="1103313" algn="l"/>
              </a:tabLst>
            </a:pPr>
            <a:r>
              <a:rPr lang="en-IN" sz="1600" b="1" dirty="0"/>
              <a:t>​</a:t>
            </a:r>
          </a:p>
          <a:p>
            <a:pPr marL="702900" indent="-342900">
              <a:spcAft>
                <a:spcPts val="2700"/>
              </a:spcAft>
              <a:buFont typeface="+mj-lt"/>
              <a:buAutoNum type="alphaLcPeriod"/>
              <a:tabLst>
                <a:tab pos="1103313" algn="l"/>
              </a:tabLst>
            </a:pPr>
            <a:r>
              <a:rPr lang="en-IN" sz="1600" b="1" dirty="0"/>
              <a:t>​</a:t>
            </a:r>
          </a:p>
        </p:txBody>
      </p:sp>
      <p:sp>
        <p:nvSpPr>
          <p:cNvPr id="4" name="Rectangle 3">
            <a:extLst>
              <a:ext uri="{FF2B5EF4-FFF2-40B4-BE49-F238E27FC236}">
                <a16:creationId xmlns:a16="http://schemas.microsoft.com/office/drawing/2014/main" id="{78E23DB9-47BB-834D-B2FE-E0F1BFFDC632}"/>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4</a:t>
            </a:r>
            <a:endParaRPr lang="en-US" sz="1800" cap="all" dirty="0"/>
          </a:p>
        </p:txBody>
      </p:sp>
      <p:cxnSp>
        <p:nvCxnSpPr>
          <p:cNvPr id="5" name="Straight Connector 4">
            <a:extLst>
              <a:ext uri="{FF2B5EF4-FFF2-40B4-BE49-F238E27FC236}">
                <a16:creationId xmlns:a16="http://schemas.microsoft.com/office/drawing/2014/main" id="{3E56A6C3-98C4-8843-F746-9A1C14B208B4}"/>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86573D9-60B8-5151-F1B2-8574B326C678}"/>
              </a:ext>
            </a:extLst>
          </p:cNvPr>
          <p:cNvPicPr>
            <a:picLocks noChangeAspect="1"/>
          </p:cNvPicPr>
          <p:nvPr/>
        </p:nvPicPr>
        <p:blipFill>
          <a:blip r:embed="rId3"/>
          <a:stretch>
            <a:fillRect/>
          </a:stretch>
        </p:blipFill>
        <p:spPr>
          <a:xfrm>
            <a:off x="1119816" y="1641046"/>
            <a:ext cx="1425529" cy="599371"/>
          </a:xfrm>
          <a:prstGeom prst="rect">
            <a:avLst/>
          </a:prstGeom>
        </p:spPr>
      </p:pic>
      <p:pic>
        <p:nvPicPr>
          <p:cNvPr id="8" name="Picture 7">
            <a:extLst>
              <a:ext uri="{FF2B5EF4-FFF2-40B4-BE49-F238E27FC236}">
                <a16:creationId xmlns:a16="http://schemas.microsoft.com/office/drawing/2014/main" id="{2044C189-322F-1D88-EA9C-9AEA7610B26F}"/>
              </a:ext>
            </a:extLst>
          </p:cNvPr>
          <p:cNvPicPr>
            <a:picLocks noChangeAspect="1"/>
          </p:cNvPicPr>
          <p:nvPr/>
        </p:nvPicPr>
        <p:blipFill>
          <a:blip r:embed="rId4"/>
          <a:stretch>
            <a:fillRect/>
          </a:stretch>
        </p:blipFill>
        <p:spPr>
          <a:xfrm>
            <a:off x="1134165" y="2285920"/>
            <a:ext cx="1436329" cy="599371"/>
          </a:xfrm>
          <a:prstGeom prst="rect">
            <a:avLst/>
          </a:prstGeom>
        </p:spPr>
      </p:pic>
      <p:pic>
        <p:nvPicPr>
          <p:cNvPr id="16" name="Picture 15">
            <a:extLst>
              <a:ext uri="{FF2B5EF4-FFF2-40B4-BE49-F238E27FC236}">
                <a16:creationId xmlns:a16="http://schemas.microsoft.com/office/drawing/2014/main" id="{2CA09FF6-A427-A7FC-F284-62BF39DFB905}"/>
              </a:ext>
            </a:extLst>
          </p:cNvPr>
          <p:cNvPicPr>
            <a:picLocks noChangeAspect="1"/>
          </p:cNvPicPr>
          <p:nvPr/>
        </p:nvPicPr>
        <p:blipFill>
          <a:blip r:embed="rId5"/>
          <a:stretch>
            <a:fillRect/>
          </a:stretch>
        </p:blipFill>
        <p:spPr>
          <a:xfrm>
            <a:off x="5329900" y="396873"/>
            <a:ext cx="692148" cy="466342"/>
          </a:xfrm>
          <a:prstGeom prst="rect">
            <a:avLst/>
          </a:prstGeom>
        </p:spPr>
      </p:pic>
    </p:spTree>
    <p:extLst>
      <p:ext uri="{BB962C8B-B14F-4D97-AF65-F5344CB8AC3E}">
        <p14:creationId xmlns:p14="http://schemas.microsoft.com/office/powerpoint/2010/main" val="337711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8" name="TextBox 7">
            <a:extLst>
              <a:ext uri="{FF2B5EF4-FFF2-40B4-BE49-F238E27FC236}">
                <a16:creationId xmlns:a16="http://schemas.microsoft.com/office/drawing/2014/main" id="{6E8F0502-F26D-4842-97A7-E6A7B55ABA0B}"/>
              </a:ext>
            </a:extLst>
          </p:cNvPr>
          <p:cNvSpPr txBox="1"/>
          <p:nvPr/>
        </p:nvSpPr>
        <p:spPr>
          <a:xfrm>
            <a:off x="355758" y="715711"/>
            <a:ext cx="8321209" cy="5704126"/>
          </a:xfrm>
          <a:prstGeom prst="rect">
            <a:avLst/>
          </a:prstGeom>
          <a:noFill/>
        </p:spPr>
        <p:txBody>
          <a:bodyPr wrap="square" rIns="36000" rtlCol="0">
            <a:spAutoFit/>
          </a:bodyPr>
          <a:lstStyle/>
          <a:p>
            <a:pPr>
              <a:spcAft>
                <a:spcPts val="1000"/>
              </a:spcAft>
              <a:tabLst>
                <a:tab pos="1584000" algn="l"/>
              </a:tabLst>
            </a:pPr>
            <a:r>
              <a:rPr lang="en-IN" sz="1800" b="1" dirty="0">
                <a:solidFill>
                  <a:srgbClr val="0078AE"/>
                </a:solidFill>
              </a:rPr>
              <a:t>	</a:t>
            </a:r>
            <a:r>
              <a:rPr lang="en-US" sz="1800" b="1" dirty="0">
                <a:solidFill>
                  <a:srgbClr val="58585A"/>
                </a:solidFill>
              </a:rPr>
              <a:t>Use a Rational Function Model</a:t>
            </a:r>
            <a:endParaRPr lang="en-IN" sz="1800" b="1" dirty="0">
              <a:solidFill>
                <a:srgbClr val="58585A"/>
              </a:solidFill>
            </a:endParaRPr>
          </a:p>
          <a:p>
            <a:pPr>
              <a:spcAft>
                <a:spcPts val="600"/>
              </a:spcAft>
            </a:pPr>
            <a:r>
              <a:rPr lang="en-IN" sz="1600" b="1" dirty="0">
                <a:solidFill>
                  <a:schemeClr val="tx1"/>
                </a:solidFill>
              </a:rPr>
              <a:t>​</a:t>
            </a:r>
            <a:r>
              <a:rPr lang="en-US" sz="1600" b="1" dirty="0">
                <a:solidFill>
                  <a:srgbClr val="58585A"/>
                </a:solidFill>
              </a:rPr>
              <a:t>Formulate</a:t>
            </a:r>
          </a:p>
          <a:p>
            <a:r>
              <a:rPr lang="en-US" sz="1600" dirty="0"/>
              <a:t>The adult dosage is 125 mcg, so the dosage for a child a years old is </a:t>
            </a:r>
            <a:br>
              <a:rPr lang="en-US" sz="1600" dirty="0"/>
            </a:br>
            <a:r>
              <a:rPr lang="en-US" sz="1600" dirty="0"/>
              <a:t>A child can receive the medication if </a:t>
            </a:r>
            <a:r>
              <a:rPr lang="en-US" sz="1600" i="1" dirty="0"/>
              <a:t>D</a:t>
            </a:r>
            <a:r>
              <a:rPr lang="en-US" sz="1600" dirty="0"/>
              <a:t>(</a:t>
            </a:r>
            <a:r>
              <a:rPr lang="en-US" sz="1600" i="1" dirty="0"/>
              <a:t>a</a:t>
            </a:r>
            <a:r>
              <a:rPr lang="en-US" sz="1600" dirty="0"/>
              <a:t>) ≥ 60.</a:t>
            </a:r>
          </a:p>
          <a:p>
            <a:pPr>
              <a:spcBef>
                <a:spcPts val="1200"/>
              </a:spcBef>
              <a:spcAft>
                <a:spcPts val="600"/>
              </a:spcAft>
            </a:pPr>
            <a:r>
              <a:rPr lang="en-US" sz="1600" b="1" dirty="0">
                <a:solidFill>
                  <a:srgbClr val="58585A"/>
                </a:solidFill>
              </a:rPr>
              <a:t>Compute</a:t>
            </a:r>
          </a:p>
          <a:p>
            <a:pPr>
              <a:spcAft>
                <a:spcPts val="600"/>
              </a:spcAft>
            </a:pPr>
            <a:r>
              <a:rPr lang="en-US" sz="1600" dirty="0"/>
              <a:t>Graph the function using technology. Then graph the line </a:t>
            </a:r>
            <a:r>
              <a:rPr lang="en-US" sz="1600" i="1" dirty="0"/>
              <a:t>y</a:t>
            </a:r>
            <a:r>
              <a:rPr lang="en-US" sz="1600" dirty="0"/>
              <a:t> = 60. You can solve the inequality </a:t>
            </a:r>
            <a:r>
              <a:rPr lang="en-US" sz="1600" i="1" dirty="0"/>
              <a:t>D</a:t>
            </a:r>
            <a:r>
              <a:rPr lang="en-US" sz="1600" dirty="0"/>
              <a:t>(</a:t>
            </a:r>
            <a:r>
              <a:rPr lang="en-US" sz="1600" i="1" dirty="0"/>
              <a:t>a</a:t>
            </a:r>
            <a:r>
              <a:rPr lang="en-US" sz="1600" dirty="0"/>
              <a:t>) ≥ 60 by finding the intersection point of the two graphs.</a:t>
            </a:r>
          </a:p>
          <a:p>
            <a:pPr>
              <a:spcAft>
                <a:spcPts val="600"/>
              </a:spcAft>
            </a:pPr>
            <a:endParaRPr lang="en-US" sz="1600" dirty="0"/>
          </a:p>
          <a:p>
            <a:pPr>
              <a:spcAft>
                <a:spcPts val="600"/>
              </a:spcAft>
            </a:pPr>
            <a:endParaRPr lang="en-US" sz="1600" dirty="0"/>
          </a:p>
          <a:p>
            <a:pPr>
              <a:spcAft>
                <a:spcPts val="600"/>
              </a:spcAft>
            </a:pPr>
            <a:endParaRPr lang="en-US" sz="1600" dirty="0"/>
          </a:p>
          <a:p>
            <a:pPr>
              <a:spcAft>
                <a:spcPts val="600"/>
              </a:spcAft>
            </a:pPr>
            <a:endParaRPr lang="en-US" sz="1600" dirty="0"/>
          </a:p>
          <a:p>
            <a:pPr>
              <a:spcAft>
                <a:spcPts val="600"/>
              </a:spcAft>
            </a:pPr>
            <a:endParaRPr lang="en-US" sz="1600" dirty="0"/>
          </a:p>
          <a:p>
            <a:pPr>
              <a:spcAft>
                <a:spcPts val="600"/>
              </a:spcAft>
            </a:pPr>
            <a:endParaRPr lang="en-US" sz="1600" dirty="0"/>
          </a:p>
          <a:p>
            <a:pPr>
              <a:spcBef>
                <a:spcPts val="2800"/>
              </a:spcBef>
            </a:pPr>
            <a:r>
              <a:rPr lang="en-US" sz="1600" dirty="0"/>
              <a:t>The solution to the inequality </a:t>
            </a:r>
            <a:r>
              <a:rPr lang="en-US" sz="1600" i="1" dirty="0"/>
              <a:t>D</a:t>
            </a:r>
            <a:r>
              <a:rPr lang="en-US" sz="1600" dirty="0"/>
              <a:t>(</a:t>
            </a:r>
            <a:r>
              <a:rPr lang="en-US" sz="1600" i="1" dirty="0"/>
              <a:t>a</a:t>
            </a:r>
            <a:r>
              <a:rPr lang="en-US" sz="1600" dirty="0"/>
              <a:t>) ≥ 60 is approximately </a:t>
            </a:r>
            <a:r>
              <a:rPr lang="en-US" sz="1600" i="1" dirty="0"/>
              <a:t>a</a:t>
            </a:r>
            <a:r>
              <a:rPr lang="en-US" sz="1600" dirty="0"/>
              <a:t> ≥ 11.1.</a:t>
            </a:r>
          </a:p>
          <a:p>
            <a:pPr>
              <a:spcBef>
                <a:spcPts val="1200"/>
              </a:spcBef>
              <a:spcAft>
                <a:spcPts val="600"/>
              </a:spcAft>
            </a:pPr>
            <a:r>
              <a:rPr lang="en-US" sz="1600" b="1" dirty="0">
                <a:solidFill>
                  <a:srgbClr val="58585A"/>
                </a:solidFill>
              </a:rPr>
              <a:t>Interpret</a:t>
            </a:r>
          </a:p>
          <a:p>
            <a:pPr>
              <a:spcAft>
                <a:spcPts val="600"/>
              </a:spcAft>
            </a:pPr>
            <a:r>
              <a:rPr lang="en-US" sz="1600" dirty="0"/>
              <a:t>A child 11.1 years old or older will be able to receive the medication.</a:t>
            </a:r>
            <a:endParaRPr lang="en-US" sz="1600" b="1" dirty="0"/>
          </a:p>
        </p:txBody>
      </p:sp>
      <p:sp>
        <p:nvSpPr>
          <p:cNvPr id="9" name="Rectangle 8">
            <a:extLst>
              <a:ext uri="{FF2B5EF4-FFF2-40B4-BE49-F238E27FC236}">
                <a16:creationId xmlns:a16="http://schemas.microsoft.com/office/drawing/2014/main" id="{33341DDE-51A7-BB4A-A5D0-B99BDB557C68}"/>
              </a:ext>
            </a:extLst>
          </p:cNvPr>
          <p:cNvSpPr/>
          <p:nvPr/>
        </p:nvSpPr>
        <p:spPr>
          <a:xfrm>
            <a:off x="452746" y="75827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sp>
        <p:nvSpPr>
          <p:cNvPr id="10" name="TextBox 9">
            <a:extLst>
              <a:ext uri="{FF2B5EF4-FFF2-40B4-BE49-F238E27FC236}">
                <a16:creationId xmlns:a16="http://schemas.microsoft.com/office/drawing/2014/main" id="{CF7BF34E-75A2-C0A7-2BE5-157554C3135A}"/>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APPLICATION</a:t>
            </a:r>
            <a:endParaRPr lang="en-IN" sz="1800" dirty="0">
              <a:solidFill>
                <a:srgbClr val="137F97"/>
              </a:solidFill>
            </a:endParaRPr>
          </a:p>
        </p:txBody>
      </p:sp>
      <p:pic>
        <p:nvPicPr>
          <p:cNvPr id="3" name="Picture 2">
            <a:extLst>
              <a:ext uri="{FF2B5EF4-FFF2-40B4-BE49-F238E27FC236}">
                <a16:creationId xmlns:a16="http://schemas.microsoft.com/office/drawing/2014/main" id="{1BA59121-7A8F-563F-B5FC-47A728B777CA}"/>
              </a:ext>
            </a:extLst>
          </p:cNvPr>
          <p:cNvPicPr>
            <a:picLocks noChangeAspect="1"/>
          </p:cNvPicPr>
          <p:nvPr/>
        </p:nvPicPr>
        <p:blipFill>
          <a:blip r:embed="rId3"/>
          <a:stretch>
            <a:fillRect/>
          </a:stretch>
        </p:blipFill>
        <p:spPr>
          <a:xfrm>
            <a:off x="2261372" y="2998596"/>
            <a:ext cx="4313803" cy="2172646"/>
          </a:xfrm>
          <a:prstGeom prst="rect">
            <a:avLst/>
          </a:prstGeom>
        </p:spPr>
      </p:pic>
      <p:pic>
        <p:nvPicPr>
          <p:cNvPr id="6" name="Picture 5">
            <a:extLst>
              <a:ext uri="{FF2B5EF4-FFF2-40B4-BE49-F238E27FC236}">
                <a16:creationId xmlns:a16="http://schemas.microsoft.com/office/drawing/2014/main" id="{3FA70DCA-4C98-05EC-FFC8-A6319474B89F}"/>
              </a:ext>
            </a:extLst>
          </p:cNvPr>
          <p:cNvPicPr>
            <a:picLocks noChangeAspect="1"/>
          </p:cNvPicPr>
          <p:nvPr/>
        </p:nvPicPr>
        <p:blipFill>
          <a:blip r:embed="rId4"/>
          <a:stretch>
            <a:fillRect/>
          </a:stretch>
        </p:blipFill>
        <p:spPr>
          <a:xfrm>
            <a:off x="6661818" y="1365972"/>
            <a:ext cx="1405088" cy="494649"/>
          </a:xfrm>
          <a:prstGeom prst="rect">
            <a:avLst/>
          </a:prstGeom>
        </p:spPr>
      </p:pic>
    </p:spTree>
    <p:extLst>
      <p:ext uri="{BB962C8B-B14F-4D97-AF65-F5344CB8AC3E}">
        <p14:creationId xmlns:p14="http://schemas.microsoft.com/office/powerpoint/2010/main" val="59388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8" name="TextBox 7">
            <a:extLst>
              <a:ext uri="{FF2B5EF4-FFF2-40B4-BE49-F238E27FC236}">
                <a16:creationId xmlns:a16="http://schemas.microsoft.com/office/drawing/2014/main" id="{6E8F0502-F26D-4842-97A7-E6A7B55ABA0B}"/>
              </a:ext>
            </a:extLst>
          </p:cNvPr>
          <p:cNvSpPr txBox="1"/>
          <p:nvPr/>
        </p:nvSpPr>
        <p:spPr>
          <a:xfrm>
            <a:off x="355758" y="715711"/>
            <a:ext cx="8321209" cy="1882567"/>
          </a:xfrm>
          <a:prstGeom prst="rect">
            <a:avLst/>
          </a:prstGeom>
          <a:noFill/>
        </p:spPr>
        <p:txBody>
          <a:bodyPr wrap="square" rIns="36000" rtlCol="0">
            <a:spAutoFit/>
          </a:bodyPr>
          <a:lstStyle/>
          <a:p>
            <a:pPr>
              <a:spcAft>
                <a:spcPts val="1000"/>
              </a:spcAft>
              <a:tabLst>
                <a:tab pos="1584000" algn="l"/>
              </a:tabLst>
            </a:pPr>
            <a:r>
              <a:rPr lang="en-IN" sz="1800" b="1" dirty="0">
                <a:solidFill>
                  <a:srgbClr val="0078AE"/>
                </a:solidFill>
              </a:rPr>
              <a:t>	</a:t>
            </a:r>
            <a:r>
              <a:rPr lang="en-US" sz="1800" b="1" dirty="0">
                <a:solidFill>
                  <a:srgbClr val="58585A"/>
                </a:solidFill>
              </a:rPr>
              <a:t>Use a Rational Function Model</a:t>
            </a:r>
            <a:endParaRPr lang="en-IN" sz="1800" b="1" dirty="0">
              <a:solidFill>
                <a:srgbClr val="58585A"/>
              </a:solidFill>
            </a:endParaRPr>
          </a:p>
          <a:p>
            <a:pPr>
              <a:spcAft>
                <a:spcPts val="1200"/>
              </a:spcAft>
            </a:pPr>
            <a:r>
              <a:rPr lang="en-IN" sz="1600" b="1" dirty="0">
                <a:solidFill>
                  <a:schemeClr val="tx1"/>
                </a:solidFill>
              </a:rPr>
              <a:t>​</a:t>
            </a:r>
            <a:r>
              <a:rPr lang="en-US" sz="1600" b="1" dirty="0"/>
              <a:t>A pediatric doctor may need to administer medication without knowing a</a:t>
            </a:r>
            <a:br>
              <a:rPr lang="en-US" sz="1600" b="1" dirty="0"/>
            </a:br>
            <a:r>
              <a:rPr lang="en-US" sz="1600" b="1" dirty="0"/>
              <a:t>child’s weight. Young’s Rule can be used to calculate a child’s dosage </a:t>
            </a:r>
            <a:r>
              <a:rPr lang="en-US" sz="1600" b="1" i="1" dirty="0"/>
              <a:t>D</a:t>
            </a:r>
            <a:r>
              <a:rPr lang="en-US" sz="1600" b="1" dirty="0"/>
              <a:t>(</a:t>
            </a:r>
            <a:r>
              <a:rPr lang="en-US" sz="1600" b="1" i="1" dirty="0"/>
              <a:t>a</a:t>
            </a:r>
            <a:r>
              <a:rPr lang="en-US" sz="1600" b="1" dirty="0"/>
              <a:t>)</a:t>
            </a:r>
            <a:br>
              <a:rPr lang="en-US" sz="1600" b="1" dirty="0"/>
            </a:br>
            <a:r>
              <a:rPr lang="en-US" sz="1600" b="1" dirty="0"/>
              <a:t>given their age a and the adult dosage.</a:t>
            </a:r>
          </a:p>
          <a:p>
            <a:pPr>
              <a:spcAft>
                <a:spcPts val="1200"/>
              </a:spcAft>
            </a:pPr>
            <a:r>
              <a:rPr lang="en-US" sz="1600" b="1" dirty="0"/>
              <a:t>A doctor has 60 mcg of a medication. What is the youngest a child can be to</a:t>
            </a:r>
            <a:br>
              <a:rPr lang="en-US" sz="1600" b="1" dirty="0"/>
            </a:br>
            <a:r>
              <a:rPr lang="en-US" sz="1600" b="1" dirty="0"/>
              <a:t>receive this dose of medication if the adult dosage is 125 mcg?</a:t>
            </a:r>
          </a:p>
        </p:txBody>
      </p:sp>
      <p:sp>
        <p:nvSpPr>
          <p:cNvPr id="9" name="Rectangle 8">
            <a:extLst>
              <a:ext uri="{FF2B5EF4-FFF2-40B4-BE49-F238E27FC236}">
                <a16:creationId xmlns:a16="http://schemas.microsoft.com/office/drawing/2014/main" id="{33341DDE-51A7-BB4A-A5D0-B99BDB557C68}"/>
              </a:ext>
            </a:extLst>
          </p:cNvPr>
          <p:cNvSpPr/>
          <p:nvPr/>
        </p:nvSpPr>
        <p:spPr>
          <a:xfrm>
            <a:off x="452746" y="75827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pic>
        <p:nvPicPr>
          <p:cNvPr id="4" name="Picture 3">
            <a:extLst>
              <a:ext uri="{FF2B5EF4-FFF2-40B4-BE49-F238E27FC236}">
                <a16:creationId xmlns:a16="http://schemas.microsoft.com/office/drawing/2014/main" id="{2BA8F8C4-701B-1526-15DC-33125926CB35}"/>
              </a:ext>
            </a:extLst>
          </p:cNvPr>
          <p:cNvPicPr>
            <a:picLocks noChangeAspect="1"/>
          </p:cNvPicPr>
          <p:nvPr/>
        </p:nvPicPr>
        <p:blipFill>
          <a:blip r:embed="rId3"/>
          <a:stretch>
            <a:fillRect/>
          </a:stretch>
        </p:blipFill>
        <p:spPr>
          <a:xfrm>
            <a:off x="2179103" y="2708310"/>
            <a:ext cx="4477578" cy="3519237"/>
          </a:xfrm>
          <a:prstGeom prst="rect">
            <a:avLst/>
          </a:prstGeom>
        </p:spPr>
      </p:pic>
      <p:sp>
        <p:nvSpPr>
          <p:cNvPr id="10" name="TextBox 9">
            <a:extLst>
              <a:ext uri="{FF2B5EF4-FFF2-40B4-BE49-F238E27FC236}">
                <a16:creationId xmlns:a16="http://schemas.microsoft.com/office/drawing/2014/main" id="{CF7BF34E-75A2-C0A7-2BE5-157554C3135A}"/>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APPLICATION</a:t>
            </a:r>
            <a:endParaRPr lang="en-IN" sz="1800" dirty="0">
              <a:solidFill>
                <a:srgbClr val="137F97"/>
              </a:solidFill>
            </a:endParaRPr>
          </a:p>
        </p:txBody>
      </p:sp>
      <p:sp>
        <p:nvSpPr>
          <p:cNvPr id="3" name="Google Shape;195;g10c86f8f910_0_5">
            <a:extLst>
              <a:ext uri="{FF2B5EF4-FFF2-40B4-BE49-F238E27FC236}">
                <a16:creationId xmlns:a16="http://schemas.microsoft.com/office/drawing/2014/main" id="{D936F8B1-99E0-324E-F028-2D4353163FFA}"/>
              </a:ext>
            </a:extLst>
          </p:cNvPr>
          <p:cNvSpPr/>
          <p:nvPr/>
        </p:nvSpPr>
        <p:spPr>
          <a:xfrm>
            <a:off x="280675" y="6385788"/>
            <a:ext cx="8614500" cy="165000"/>
          </a:xfrm>
          <a:prstGeom prst="rect">
            <a:avLst/>
          </a:prstGeom>
          <a:noFill/>
          <a:ln>
            <a:noFill/>
          </a:ln>
        </p:spPr>
        <p:txBody>
          <a:bodyPr spcFirstLastPara="1" wrap="square" lIns="91425" tIns="45700" rIns="91425" bIns="45700" anchor="t" anchorCtr="0">
            <a:noAutofit/>
          </a:bodyPr>
          <a:lstStyle/>
          <a:p>
            <a:pPr lvl="0" algn="ctr">
              <a:buSzPts val="1800"/>
            </a:pPr>
            <a:r>
              <a:rPr lang="en-US" sz="800" dirty="0">
                <a:solidFill>
                  <a:srgbClr val="595959"/>
                </a:solidFill>
                <a:latin typeface="Arial" panose="020B0604020202020204" pitchFamily="34" charset="0"/>
                <a:ea typeface="Avenir"/>
                <a:cs typeface="Arial" panose="020B0604020202020204" pitchFamily="34" charset="0"/>
                <a:sym typeface="Avenir"/>
              </a:rPr>
              <a:t>Photo credit: </a:t>
            </a:r>
            <a:r>
              <a:rPr lang="en-US" sz="800" dirty="0" err="1">
                <a:solidFill>
                  <a:srgbClr val="595959"/>
                </a:solidFill>
                <a:latin typeface="Arial" panose="020B0604020202020204" pitchFamily="34" charset="0"/>
                <a:ea typeface="Avenir"/>
                <a:cs typeface="Arial" panose="020B0604020202020204" pitchFamily="34" charset="0"/>
                <a:sym typeface="Avenir"/>
              </a:rPr>
              <a:t>Yurakrasil</a:t>
            </a:r>
            <a:r>
              <a:rPr lang="en-US" sz="800">
                <a:solidFill>
                  <a:srgbClr val="595959"/>
                </a:solidFill>
                <a:latin typeface="Arial" panose="020B0604020202020204" pitchFamily="34" charset="0"/>
                <a:ea typeface="Avenir"/>
                <a:cs typeface="Arial" panose="020B0604020202020204" pitchFamily="34" charset="0"/>
                <a:sym typeface="Avenir"/>
              </a:rPr>
              <a:t>/Shutterstock; Mega Pixel/Shutterstock</a:t>
            </a:r>
            <a:endParaRPr lang="en-US" sz="800" dirty="0">
              <a:solidFill>
                <a:schemeClr val="tx1">
                  <a:lumMod val="50000"/>
                  <a:lumOff val="50000"/>
                </a:schemeClr>
              </a:solidFill>
              <a:latin typeface="Arial" panose="020B0604020202020204" pitchFamily="34" charset="0"/>
              <a:ea typeface="Avenir"/>
              <a:cs typeface="Arial" panose="020B0604020202020204" pitchFamily="34" charset="0"/>
              <a:sym typeface="Avenir"/>
            </a:endParaRPr>
          </a:p>
        </p:txBody>
      </p:sp>
    </p:spTree>
    <p:extLst>
      <p:ext uri="{BB962C8B-B14F-4D97-AF65-F5344CB8AC3E}">
        <p14:creationId xmlns:p14="http://schemas.microsoft.com/office/powerpoint/2010/main" val="47471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8" name="TextBox 7">
            <a:extLst>
              <a:ext uri="{FF2B5EF4-FFF2-40B4-BE49-F238E27FC236}">
                <a16:creationId xmlns:a16="http://schemas.microsoft.com/office/drawing/2014/main" id="{6E8F0502-F26D-4842-97A7-E6A7B55ABA0B}"/>
              </a:ext>
            </a:extLst>
          </p:cNvPr>
          <p:cNvSpPr txBox="1"/>
          <p:nvPr/>
        </p:nvSpPr>
        <p:spPr>
          <a:xfrm>
            <a:off x="355758" y="430002"/>
            <a:ext cx="8341433" cy="1472198"/>
          </a:xfrm>
          <a:prstGeom prst="rect">
            <a:avLst/>
          </a:prstGeom>
          <a:noFill/>
        </p:spPr>
        <p:txBody>
          <a:bodyPr wrap="square" rIns="36000" rtlCol="0">
            <a:spAutoFit/>
          </a:bodyPr>
          <a:lstStyle/>
          <a:p>
            <a:pPr>
              <a:spcAft>
                <a:spcPts val="2000"/>
              </a:spcAft>
              <a:tabLst>
                <a:tab pos="1584000" algn="l"/>
              </a:tabLst>
            </a:pPr>
            <a:r>
              <a:rPr lang="en-IN" sz="1800" b="1" dirty="0">
                <a:solidFill>
                  <a:srgbClr val="0078AE"/>
                </a:solidFill>
              </a:rPr>
              <a:t>	</a:t>
            </a:r>
            <a:r>
              <a:rPr lang="en-US" sz="1800" b="1" dirty="0">
                <a:solidFill>
                  <a:srgbClr val="58585A"/>
                </a:solidFill>
              </a:rPr>
              <a:t>Use a Rational Function Model</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a:spcAft>
                <a:spcPts val="600"/>
              </a:spcAft>
            </a:pPr>
            <a:r>
              <a:rPr lang="en-IN" sz="1600" b="1" dirty="0"/>
              <a:t>5.   </a:t>
            </a:r>
            <a:r>
              <a:rPr lang="en-IN" sz="1600" dirty="0"/>
              <a:t>Use Young’s Rule to calculate the minimum age a child can be if a doctor has 85 mcg</a:t>
            </a:r>
            <a:br>
              <a:rPr lang="en-IN" sz="1600" dirty="0"/>
            </a:br>
            <a:r>
              <a:rPr lang="en-IN" sz="1600" dirty="0"/>
              <a:t>      of a medication, and the adult dosage is 200 mcg.</a:t>
            </a:r>
            <a:endParaRPr lang="en-IN" sz="1600" dirty="0">
              <a:solidFill>
                <a:schemeClr val="tx1"/>
              </a:solidFill>
            </a:endParaRPr>
          </a:p>
        </p:txBody>
      </p:sp>
      <p:sp>
        <p:nvSpPr>
          <p:cNvPr id="9" name="Rectangle 8">
            <a:extLst>
              <a:ext uri="{FF2B5EF4-FFF2-40B4-BE49-F238E27FC236}">
                <a16:creationId xmlns:a16="http://schemas.microsoft.com/office/drawing/2014/main" id="{33341DDE-51A7-BB4A-A5D0-B99BDB557C68}"/>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5</a:t>
            </a:r>
            <a:endParaRPr lang="en-US" sz="1800" cap="all" dirty="0"/>
          </a:p>
        </p:txBody>
      </p:sp>
      <p:cxnSp>
        <p:nvCxnSpPr>
          <p:cNvPr id="10" name="Straight Connector 9">
            <a:extLst>
              <a:ext uri="{FF2B5EF4-FFF2-40B4-BE49-F238E27FC236}">
                <a16:creationId xmlns:a16="http://schemas.microsoft.com/office/drawing/2014/main" id="{2D026447-33AB-3446-A23C-AFEA10330B4F}"/>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067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2" name="Rectangle 1">
            <a:extLst>
              <a:ext uri="{FF2B5EF4-FFF2-40B4-BE49-F238E27FC236}">
                <a16:creationId xmlns:a16="http://schemas.microsoft.com/office/drawing/2014/main" id="{DFD1DF21-C4E1-2DD9-CCB4-9C1CA69C01C2}"/>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sp>
        <p:nvSpPr>
          <p:cNvPr id="13" name="TextBox 12">
            <a:extLst>
              <a:ext uri="{FF2B5EF4-FFF2-40B4-BE49-F238E27FC236}">
                <a16:creationId xmlns:a16="http://schemas.microsoft.com/office/drawing/2014/main" id="{09A72344-0CF0-98A2-A1A4-733BE289CCCD}"/>
              </a:ext>
            </a:extLst>
          </p:cNvPr>
          <p:cNvSpPr txBox="1"/>
          <p:nvPr/>
        </p:nvSpPr>
        <p:spPr>
          <a:xfrm>
            <a:off x="355758" y="371581"/>
            <a:ext cx="8321209" cy="1046440"/>
          </a:xfrm>
          <a:prstGeom prst="rect">
            <a:avLst/>
          </a:prstGeom>
          <a:noFill/>
        </p:spPr>
        <p:txBody>
          <a:bodyPr wrap="square" rIns="36000" rtlCol="0">
            <a:spAutoFit/>
          </a:bodyPr>
          <a:lstStyle/>
          <a:p>
            <a:pPr>
              <a:spcAft>
                <a:spcPts val="1200"/>
              </a:spcAft>
              <a:tabLst>
                <a:tab pos="1584000" algn="l"/>
              </a:tabLst>
            </a:pPr>
            <a:r>
              <a:rPr lang="en-IN" sz="1800" b="1" dirty="0">
                <a:solidFill>
                  <a:srgbClr val="0078AE"/>
                </a:solidFill>
              </a:rPr>
              <a:t>	</a:t>
            </a:r>
            <a:r>
              <a:rPr lang="en-US" sz="1800" b="1" dirty="0">
                <a:solidFill>
                  <a:srgbClr val="58585A"/>
                </a:solidFill>
              </a:rPr>
              <a:t>Graph a Rational Function that Crosses a Horizontal</a:t>
            </a:r>
            <a:br>
              <a:rPr lang="en-US" sz="1800" b="1" dirty="0">
                <a:solidFill>
                  <a:srgbClr val="58585A"/>
                </a:solidFill>
              </a:rPr>
            </a:br>
            <a:r>
              <a:rPr lang="en-US" sz="1800" b="1" dirty="0">
                <a:solidFill>
                  <a:srgbClr val="58585A"/>
                </a:solidFill>
              </a:rPr>
              <a:t>                         Asymptote</a:t>
            </a:r>
            <a:endParaRPr lang="en-IN" sz="1800" b="1" dirty="0">
              <a:solidFill>
                <a:srgbClr val="58585A"/>
              </a:solidFill>
            </a:endParaRPr>
          </a:p>
          <a:p>
            <a:pPr>
              <a:spcAft>
                <a:spcPts val="1200"/>
              </a:spcAft>
            </a:pPr>
            <a:r>
              <a:rPr lang="en-IN" sz="1600" b="1" dirty="0">
                <a:solidFill>
                  <a:schemeClr val="tx1"/>
                </a:solidFill>
              </a:rPr>
              <a:t>​</a:t>
            </a:r>
            <a:r>
              <a:rPr lang="en-US" sz="1600" b="1" dirty="0"/>
              <a:t>What is the graph of</a:t>
            </a:r>
          </a:p>
        </p:txBody>
      </p:sp>
      <p:pic>
        <p:nvPicPr>
          <p:cNvPr id="15" name="Picture 14">
            <a:extLst>
              <a:ext uri="{FF2B5EF4-FFF2-40B4-BE49-F238E27FC236}">
                <a16:creationId xmlns:a16="http://schemas.microsoft.com/office/drawing/2014/main" id="{E2E2E853-22C3-5F0C-D218-9D2F74BB6B8A}"/>
              </a:ext>
            </a:extLst>
          </p:cNvPr>
          <p:cNvPicPr>
            <a:picLocks noChangeAspect="1"/>
          </p:cNvPicPr>
          <p:nvPr/>
        </p:nvPicPr>
        <p:blipFill>
          <a:blip r:embed="rId3"/>
          <a:stretch>
            <a:fillRect/>
          </a:stretch>
        </p:blipFill>
        <p:spPr>
          <a:xfrm>
            <a:off x="2434072" y="975569"/>
            <a:ext cx="2014438" cy="580674"/>
          </a:xfrm>
          <a:prstGeom prst="rect">
            <a:avLst/>
          </a:prstGeom>
        </p:spPr>
      </p:pic>
      <p:pic>
        <p:nvPicPr>
          <p:cNvPr id="17" name="Picture 16">
            <a:extLst>
              <a:ext uri="{FF2B5EF4-FFF2-40B4-BE49-F238E27FC236}">
                <a16:creationId xmlns:a16="http://schemas.microsoft.com/office/drawing/2014/main" id="{16F2E5A8-B41F-54ED-9FB3-9D151D9513B4}"/>
              </a:ext>
            </a:extLst>
          </p:cNvPr>
          <p:cNvPicPr>
            <a:picLocks noChangeAspect="1"/>
          </p:cNvPicPr>
          <p:nvPr/>
        </p:nvPicPr>
        <p:blipFill>
          <a:blip r:embed="rId4"/>
          <a:stretch>
            <a:fillRect/>
          </a:stretch>
        </p:blipFill>
        <p:spPr>
          <a:xfrm>
            <a:off x="375664" y="1693408"/>
            <a:ext cx="6268895" cy="3215552"/>
          </a:xfrm>
          <a:prstGeom prst="rect">
            <a:avLst/>
          </a:prstGeom>
        </p:spPr>
      </p:pic>
    </p:spTree>
    <p:extLst>
      <p:ext uri="{BB962C8B-B14F-4D97-AF65-F5344CB8AC3E}">
        <p14:creationId xmlns:p14="http://schemas.microsoft.com/office/powerpoint/2010/main" val="2602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2" name="Rectangle 1">
            <a:extLst>
              <a:ext uri="{FF2B5EF4-FFF2-40B4-BE49-F238E27FC236}">
                <a16:creationId xmlns:a16="http://schemas.microsoft.com/office/drawing/2014/main" id="{DFD1DF21-C4E1-2DD9-CCB4-9C1CA69C01C2}"/>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sp>
        <p:nvSpPr>
          <p:cNvPr id="13" name="TextBox 12">
            <a:extLst>
              <a:ext uri="{FF2B5EF4-FFF2-40B4-BE49-F238E27FC236}">
                <a16:creationId xmlns:a16="http://schemas.microsoft.com/office/drawing/2014/main" id="{09A72344-0CF0-98A2-A1A4-733BE289CCCD}"/>
              </a:ext>
            </a:extLst>
          </p:cNvPr>
          <p:cNvSpPr txBox="1"/>
          <p:nvPr/>
        </p:nvSpPr>
        <p:spPr>
          <a:xfrm>
            <a:off x="355758" y="371581"/>
            <a:ext cx="8321209" cy="646331"/>
          </a:xfrm>
          <a:prstGeom prst="rect">
            <a:avLst/>
          </a:prstGeom>
          <a:noFill/>
        </p:spPr>
        <p:txBody>
          <a:bodyPr wrap="square" rIns="36000" rtlCol="0">
            <a:spAutoFit/>
          </a:bodyPr>
          <a:lstStyle/>
          <a:p>
            <a:pPr>
              <a:spcAft>
                <a:spcPts val="1200"/>
              </a:spcAft>
              <a:tabLst>
                <a:tab pos="1584000" algn="l"/>
              </a:tabLst>
            </a:pPr>
            <a:r>
              <a:rPr lang="en-IN" sz="1800" b="1" dirty="0">
                <a:solidFill>
                  <a:srgbClr val="0078AE"/>
                </a:solidFill>
              </a:rPr>
              <a:t>	</a:t>
            </a:r>
            <a:r>
              <a:rPr lang="en-US" sz="1800" b="1" dirty="0">
                <a:solidFill>
                  <a:srgbClr val="58585A"/>
                </a:solidFill>
              </a:rPr>
              <a:t>Graph a Rational Function that Crosses a Horizontal</a:t>
            </a:r>
            <a:br>
              <a:rPr lang="en-US" sz="1800" b="1" dirty="0">
                <a:solidFill>
                  <a:srgbClr val="58585A"/>
                </a:solidFill>
              </a:rPr>
            </a:br>
            <a:r>
              <a:rPr lang="en-US" sz="1800" b="1" dirty="0">
                <a:solidFill>
                  <a:srgbClr val="58585A"/>
                </a:solidFill>
              </a:rPr>
              <a:t>                         Asymptote</a:t>
            </a:r>
            <a:endParaRPr lang="en-US" sz="1600" b="1" dirty="0"/>
          </a:p>
        </p:txBody>
      </p:sp>
      <p:pic>
        <p:nvPicPr>
          <p:cNvPr id="5" name="Picture 4">
            <a:extLst>
              <a:ext uri="{FF2B5EF4-FFF2-40B4-BE49-F238E27FC236}">
                <a16:creationId xmlns:a16="http://schemas.microsoft.com/office/drawing/2014/main" id="{3644D7ED-52CB-91C9-BBC4-EE851ED7C6C5}"/>
              </a:ext>
            </a:extLst>
          </p:cNvPr>
          <p:cNvPicPr>
            <a:picLocks noChangeAspect="1"/>
          </p:cNvPicPr>
          <p:nvPr/>
        </p:nvPicPr>
        <p:blipFill>
          <a:blip r:embed="rId3"/>
          <a:stretch>
            <a:fillRect/>
          </a:stretch>
        </p:blipFill>
        <p:spPr>
          <a:xfrm>
            <a:off x="400202" y="1093646"/>
            <a:ext cx="7557025" cy="2178259"/>
          </a:xfrm>
          <a:prstGeom prst="rect">
            <a:avLst/>
          </a:prstGeom>
        </p:spPr>
      </p:pic>
      <p:sp>
        <p:nvSpPr>
          <p:cNvPr id="6" name="Rounded Rectangle 5">
            <a:extLst>
              <a:ext uri="{FF2B5EF4-FFF2-40B4-BE49-F238E27FC236}">
                <a16:creationId xmlns:a16="http://schemas.microsoft.com/office/drawing/2014/main" id="{D5E43C1D-BBC3-1D57-0D19-D29D5151E74B}"/>
              </a:ext>
            </a:extLst>
          </p:cNvPr>
          <p:cNvSpPr/>
          <p:nvPr/>
        </p:nvSpPr>
        <p:spPr>
          <a:xfrm>
            <a:off x="755261" y="3684434"/>
            <a:ext cx="4868789" cy="720418"/>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sz="1200" b="1" dirty="0">
                <a:solidFill>
                  <a:srgbClr val="C02B43"/>
                </a:solidFill>
              </a:rPr>
              <a:t>COMMUNICATE PRECISELY</a:t>
            </a:r>
            <a:endParaRPr lang="en-IN" sz="1200" b="1" dirty="0">
              <a:solidFill>
                <a:srgbClr val="C02B43"/>
              </a:solidFill>
            </a:endParaRPr>
          </a:p>
          <a:p>
            <a:r>
              <a:rPr lang="en-US" sz="1200" dirty="0">
                <a:solidFill>
                  <a:schemeClr val="tx1"/>
                </a:solidFill>
              </a:rPr>
              <a:t>When graphing, it is important to include both horizontal and vertical asymptotes to clearly identify the graph’s behavior near them.</a:t>
            </a:r>
            <a:endParaRPr lang="en-IN"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7318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2" name="Rectangle 1">
            <a:extLst>
              <a:ext uri="{FF2B5EF4-FFF2-40B4-BE49-F238E27FC236}">
                <a16:creationId xmlns:a16="http://schemas.microsoft.com/office/drawing/2014/main" id="{DFD1DF21-C4E1-2DD9-CCB4-9C1CA69C01C2}"/>
              </a:ext>
            </a:extLst>
          </p:cNvPr>
          <p:cNvSpPr/>
          <p:nvPr/>
        </p:nvSpPr>
        <p:spPr>
          <a:xfrm>
            <a:off x="452746" y="41414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sp>
        <p:nvSpPr>
          <p:cNvPr id="13" name="TextBox 12">
            <a:extLst>
              <a:ext uri="{FF2B5EF4-FFF2-40B4-BE49-F238E27FC236}">
                <a16:creationId xmlns:a16="http://schemas.microsoft.com/office/drawing/2014/main" id="{09A72344-0CF0-98A2-A1A4-733BE289CCCD}"/>
              </a:ext>
            </a:extLst>
          </p:cNvPr>
          <p:cNvSpPr txBox="1"/>
          <p:nvPr/>
        </p:nvSpPr>
        <p:spPr>
          <a:xfrm>
            <a:off x="355758" y="371581"/>
            <a:ext cx="8321209" cy="646331"/>
          </a:xfrm>
          <a:prstGeom prst="rect">
            <a:avLst/>
          </a:prstGeom>
          <a:noFill/>
        </p:spPr>
        <p:txBody>
          <a:bodyPr wrap="square" rIns="36000" rtlCol="0">
            <a:spAutoFit/>
          </a:bodyPr>
          <a:lstStyle/>
          <a:p>
            <a:pPr>
              <a:spcAft>
                <a:spcPts val="1200"/>
              </a:spcAft>
              <a:tabLst>
                <a:tab pos="1584000" algn="l"/>
              </a:tabLst>
            </a:pPr>
            <a:r>
              <a:rPr lang="en-IN" sz="1800" b="1" dirty="0">
                <a:solidFill>
                  <a:srgbClr val="0078AE"/>
                </a:solidFill>
              </a:rPr>
              <a:t>	</a:t>
            </a:r>
            <a:r>
              <a:rPr lang="en-US" sz="1800" b="1" dirty="0">
                <a:solidFill>
                  <a:srgbClr val="58585A"/>
                </a:solidFill>
              </a:rPr>
              <a:t>Graph a Rational Function that Crosses a Horizontal</a:t>
            </a:r>
            <a:br>
              <a:rPr lang="en-US" sz="1800" b="1" dirty="0">
                <a:solidFill>
                  <a:srgbClr val="58585A"/>
                </a:solidFill>
              </a:rPr>
            </a:br>
            <a:r>
              <a:rPr lang="en-US" sz="1800" b="1" dirty="0">
                <a:solidFill>
                  <a:srgbClr val="58585A"/>
                </a:solidFill>
              </a:rPr>
              <a:t>                         Asymptote</a:t>
            </a:r>
            <a:endParaRPr lang="en-US" sz="1600" b="1" dirty="0"/>
          </a:p>
        </p:txBody>
      </p:sp>
      <p:pic>
        <p:nvPicPr>
          <p:cNvPr id="11" name="Picture 10">
            <a:extLst>
              <a:ext uri="{FF2B5EF4-FFF2-40B4-BE49-F238E27FC236}">
                <a16:creationId xmlns:a16="http://schemas.microsoft.com/office/drawing/2014/main" id="{61968B64-AC99-0965-F515-345AA8AB0FB5}"/>
              </a:ext>
            </a:extLst>
          </p:cNvPr>
          <p:cNvPicPr>
            <a:picLocks noChangeAspect="1"/>
          </p:cNvPicPr>
          <p:nvPr/>
        </p:nvPicPr>
        <p:blipFill>
          <a:blip r:embed="rId3"/>
          <a:stretch>
            <a:fillRect/>
          </a:stretch>
        </p:blipFill>
        <p:spPr>
          <a:xfrm>
            <a:off x="391844" y="1135359"/>
            <a:ext cx="6039895" cy="362585"/>
          </a:xfrm>
          <a:prstGeom prst="rect">
            <a:avLst/>
          </a:prstGeom>
        </p:spPr>
      </p:pic>
      <p:pic>
        <p:nvPicPr>
          <p:cNvPr id="14" name="Picture 13">
            <a:extLst>
              <a:ext uri="{FF2B5EF4-FFF2-40B4-BE49-F238E27FC236}">
                <a16:creationId xmlns:a16="http://schemas.microsoft.com/office/drawing/2014/main" id="{08AFE24B-E151-02D1-89CD-6B0AB109EA23}"/>
              </a:ext>
            </a:extLst>
          </p:cNvPr>
          <p:cNvPicPr>
            <a:picLocks noChangeAspect="1"/>
          </p:cNvPicPr>
          <p:nvPr/>
        </p:nvPicPr>
        <p:blipFill>
          <a:blip r:embed="rId4"/>
          <a:stretch>
            <a:fillRect/>
          </a:stretch>
        </p:blipFill>
        <p:spPr>
          <a:xfrm>
            <a:off x="1122456" y="1579998"/>
            <a:ext cx="5994725" cy="4684105"/>
          </a:xfrm>
          <a:prstGeom prst="rect">
            <a:avLst/>
          </a:prstGeom>
        </p:spPr>
      </p:pic>
    </p:spTree>
    <p:extLst>
      <p:ext uri="{BB962C8B-B14F-4D97-AF65-F5344CB8AC3E}">
        <p14:creationId xmlns:p14="http://schemas.microsoft.com/office/powerpoint/2010/main" val="124230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3" name="TextBox 2">
            <a:extLst>
              <a:ext uri="{FF2B5EF4-FFF2-40B4-BE49-F238E27FC236}">
                <a16:creationId xmlns:a16="http://schemas.microsoft.com/office/drawing/2014/main" id="{78299094-68E4-821E-A4B3-3080CB128C7F}"/>
              </a:ext>
            </a:extLst>
          </p:cNvPr>
          <p:cNvSpPr txBox="1"/>
          <p:nvPr/>
        </p:nvSpPr>
        <p:spPr>
          <a:xfrm>
            <a:off x="355758" y="430002"/>
            <a:ext cx="8341433" cy="1502976"/>
          </a:xfrm>
          <a:prstGeom prst="rect">
            <a:avLst/>
          </a:prstGeom>
          <a:noFill/>
        </p:spPr>
        <p:txBody>
          <a:bodyPr wrap="square" rIns="36000" rtlCol="0">
            <a:spAutoFit/>
          </a:bodyPr>
          <a:lstStyle/>
          <a:p>
            <a:pPr>
              <a:spcAft>
                <a:spcPts val="2000"/>
              </a:spcAft>
              <a:tabLst>
                <a:tab pos="1584000" algn="l"/>
              </a:tabLst>
            </a:pPr>
            <a:r>
              <a:rPr lang="en-IN" sz="1800" b="1" dirty="0">
                <a:solidFill>
                  <a:srgbClr val="0078AE"/>
                </a:solidFill>
              </a:rPr>
              <a:t>	</a:t>
            </a:r>
            <a:r>
              <a:rPr lang="en-US" sz="1800" b="1" dirty="0">
                <a:solidFill>
                  <a:srgbClr val="58585A"/>
                </a:solidFill>
              </a:rPr>
              <a:t>Graph a Rational Function that Crosses a Horizontal </a:t>
            </a:r>
            <a:br>
              <a:rPr lang="en-US" sz="1800" b="1" dirty="0">
                <a:solidFill>
                  <a:srgbClr val="58585A"/>
                </a:solidFill>
              </a:rPr>
            </a:br>
            <a:r>
              <a:rPr lang="en-US" sz="1800" b="1" dirty="0">
                <a:solidFill>
                  <a:srgbClr val="58585A"/>
                </a:solidFill>
              </a:rPr>
              <a:t>                         Asymptote</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a:spcAft>
                <a:spcPts val="600"/>
              </a:spcAft>
            </a:pPr>
            <a:r>
              <a:rPr lang="en-IN" sz="1600" b="1" dirty="0"/>
              <a:t>6.   </a:t>
            </a:r>
            <a:r>
              <a:rPr lang="en-IN" sz="1600" dirty="0"/>
              <a:t>Identify the asymptotes and sketch the graph of</a:t>
            </a:r>
            <a:endParaRPr lang="en-IN" sz="1600" dirty="0">
              <a:solidFill>
                <a:schemeClr val="tx1"/>
              </a:solidFill>
            </a:endParaRPr>
          </a:p>
        </p:txBody>
      </p:sp>
      <p:sp>
        <p:nvSpPr>
          <p:cNvPr id="4" name="Rectangle 3">
            <a:extLst>
              <a:ext uri="{FF2B5EF4-FFF2-40B4-BE49-F238E27FC236}">
                <a16:creationId xmlns:a16="http://schemas.microsoft.com/office/drawing/2014/main" id="{642EA64B-1A7F-658B-77EA-F1BB49109D9F}"/>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6</a:t>
            </a:r>
            <a:endParaRPr lang="en-US" sz="1800" cap="all" dirty="0"/>
          </a:p>
        </p:txBody>
      </p:sp>
      <p:cxnSp>
        <p:nvCxnSpPr>
          <p:cNvPr id="5" name="Straight Connector 4">
            <a:extLst>
              <a:ext uri="{FF2B5EF4-FFF2-40B4-BE49-F238E27FC236}">
                <a16:creationId xmlns:a16="http://schemas.microsoft.com/office/drawing/2014/main" id="{8465F8F1-8C92-6A44-8D2B-82FF25C024A8}"/>
              </a:ext>
            </a:extLst>
          </p:cNvPr>
          <p:cNvCxnSpPr/>
          <p:nvPr/>
        </p:nvCxnSpPr>
        <p:spPr>
          <a:xfrm>
            <a:off x="425301" y="1164529"/>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D4F4990-8BB2-B24A-0AE2-A33AF987C971}"/>
              </a:ext>
            </a:extLst>
          </p:cNvPr>
          <p:cNvPicPr>
            <a:picLocks noChangeAspect="1"/>
          </p:cNvPicPr>
          <p:nvPr/>
        </p:nvPicPr>
        <p:blipFill>
          <a:blip r:embed="rId3"/>
          <a:stretch>
            <a:fillRect/>
          </a:stretch>
        </p:blipFill>
        <p:spPr>
          <a:xfrm>
            <a:off x="755504" y="1999348"/>
            <a:ext cx="1755762" cy="491614"/>
          </a:xfrm>
          <a:prstGeom prst="rect">
            <a:avLst/>
          </a:prstGeom>
        </p:spPr>
      </p:pic>
    </p:spTree>
    <p:extLst>
      <p:ext uri="{BB962C8B-B14F-4D97-AF65-F5344CB8AC3E}">
        <p14:creationId xmlns:p14="http://schemas.microsoft.com/office/powerpoint/2010/main" val="2567871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5" name="TextBox 4">
            <a:extLst>
              <a:ext uri="{FF2B5EF4-FFF2-40B4-BE49-F238E27FC236}">
                <a16:creationId xmlns:a16="http://schemas.microsoft.com/office/drawing/2014/main" id="{6E8F0502-F26D-4842-97A7-E6A7B55ABA0B}"/>
              </a:ext>
            </a:extLst>
          </p:cNvPr>
          <p:cNvSpPr txBox="1"/>
          <p:nvPr/>
        </p:nvSpPr>
        <p:spPr>
          <a:xfrm>
            <a:off x="355758" y="430002"/>
            <a:ext cx="8341433" cy="2426305"/>
          </a:xfrm>
          <a:prstGeom prst="rect">
            <a:avLst/>
          </a:prstGeom>
          <a:noFill/>
        </p:spPr>
        <p:txBody>
          <a:bodyPr wrap="square" rIns="36000" rtlCol="0">
            <a:spAutoFit/>
          </a:bodyPr>
          <a:lstStyle/>
          <a:p>
            <a:pPr>
              <a:spcAft>
                <a:spcPts val="2000"/>
              </a:spcAft>
              <a:tabLst>
                <a:tab pos="1584000" algn="l"/>
              </a:tabLst>
            </a:pPr>
            <a:r>
              <a:rPr lang="en-IN" sz="1800" b="1" dirty="0">
                <a:solidFill>
                  <a:srgbClr val="0078AE"/>
                </a:solidFill>
              </a:rPr>
              <a:t>	</a:t>
            </a:r>
            <a:r>
              <a:rPr lang="en-US" sz="1800" b="1" dirty="0">
                <a:solidFill>
                  <a:srgbClr val="58585A"/>
                </a:solidFill>
              </a:rPr>
              <a:t>Rewrite a Rational Function to Identify Asymptotes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42900" indent="-342900">
              <a:spcAft>
                <a:spcPts val="1200"/>
              </a:spcAft>
              <a:buFont typeface="+mj-lt"/>
              <a:buAutoNum type="arabicPeriod"/>
            </a:pPr>
            <a:r>
              <a:rPr lang="en-IN" sz="1600" b="1" dirty="0"/>
              <a:t>​​</a:t>
            </a:r>
            <a:r>
              <a:rPr lang="en-US" sz="1600" dirty="0"/>
              <a:t>Use long division to rewrite each rational function. Find the asymptotes of </a:t>
            </a:r>
            <a:r>
              <a:rPr lang="en-US" sz="1600" i="1" dirty="0"/>
              <a:t>f</a:t>
            </a:r>
            <a:r>
              <a:rPr lang="en-US" sz="1600" dirty="0"/>
              <a:t> and sketch the graph.</a:t>
            </a:r>
          </a:p>
          <a:p>
            <a:pPr marL="720000" indent="-360000">
              <a:spcAft>
                <a:spcPts val="24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r>
              <a:rPr lang="en-IN" sz="1600" b="1" dirty="0"/>
              <a:t>​</a:t>
            </a:r>
            <a:endParaRPr lang="en-IN" sz="1600" dirty="0">
              <a:solidFill>
                <a:schemeClr val="tx1"/>
              </a:solidFill>
            </a:endParaRPr>
          </a:p>
        </p:txBody>
      </p:sp>
      <p:sp>
        <p:nvSpPr>
          <p:cNvPr id="6" name="Rectangle 5">
            <a:extLst>
              <a:ext uri="{FF2B5EF4-FFF2-40B4-BE49-F238E27FC236}">
                <a16:creationId xmlns:a16="http://schemas.microsoft.com/office/drawing/2014/main" id="{33341DDE-51A7-BB4A-A5D0-B99BDB557C68}"/>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1</a:t>
            </a:r>
            <a:endParaRPr lang="en-US" sz="1800" cap="all" dirty="0"/>
          </a:p>
        </p:txBody>
      </p:sp>
      <p:cxnSp>
        <p:nvCxnSpPr>
          <p:cNvPr id="10" name="Straight Connector 9">
            <a:extLst>
              <a:ext uri="{FF2B5EF4-FFF2-40B4-BE49-F238E27FC236}">
                <a16:creationId xmlns:a16="http://schemas.microsoft.com/office/drawing/2014/main" id="{2D026447-33AB-3446-A23C-AFEA10330B4F}"/>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50AE97F-6F1D-7268-AA84-21461CEB1858}"/>
              </a:ext>
            </a:extLst>
          </p:cNvPr>
          <p:cNvPicPr>
            <a:picLocks noChangeAspect="1"/>
          </p:cNvPicPr>
          <p:nvPr/>
        </p:nvPicPr>
        <p:blipFill>
          <a:blip r:embed="rId3"/>
          <a:stretch>
            <a:fillRect/>
          </a:stretch>
        </p:blipFill>
        <p:spPr>
          <a:xfrm>
            <a:off x="1153809" y="1915854"/>
            <a:ext cx="1197194" cy="444467"/>
          </a:xfrm>
          <a:prstGeom prst="rect">
            <a:avLst/>
          </a:prstGeom>
        </p:spPr>
      </p:pic>
      <p:pic>
        <p:nvPicPr>
          <p:cNvPr id="12" name="Picture 11">
            <a:extLst>
              <a:ext uri="{FF2B5EF4-FFF2-40B4-BE49-F238E27FC236}">
                <a16:creationId xmlns:a16="http://schemas.microsoft.com/office/drawing/2014/main" id="{3DAA6E87-594A-BCB4-C005-6A8A3A4384A8}"/>
              </a:ext>
            </a:extLst>
          </p:cNvPr>
          <p:cNvPicPr>
            <a:picLocks noChangeAspect="1"/>
          </p:cNvPicPr>
          <p:nvPr/>
        </p:nvPicPr>
        <p:blipFill>
          <a:blip r:embed="rId4"/>
          <a:stretch>
            <a:fillRect/>
          </a:stretch>
        </p:blipFill>
        <p:spPr>
          <a:xfrm>
            <a:off x="1126977" y="2490560"/>
            <a:ext cx="1161349" cy="430129"/>
          </a:xfrm>
          <a:prstGeom prst="rect">
            <a:avLst/>
          </a:prstGeom>
        </p:spPr>
      </p:pic>
    </p:spTree>
    <p:extLst>
      <p:ext uri="{BB962C8B-B14F-4D97-AF65-F5344CB8AC3E}">
        <p14:creationId xmlns:p14="http://schemas.microsoft.com/office/powerpoint/2010/main" val="1472477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8" name="TextBox 7">
            <a:extLst>
              <a:ext uri="{FF2B5EF4-FFF2-40B4-BE49-F238E27FC236}">
                <a16:creationId xmlns:a16="http://schemas.microsoft.com/office/drawing/2014/main" id="{E2AF600D-6F8E-AF4F-9F8A-7A6BE3BFBF7F}"/>
              </a:ext>
            </a:extLst>
          </p:cNvPr>
          <p:cNvSpPr txBox="1"/>
          <p:nvPr/>
        </p:nvSpPr>
        <p:spPr>
          <a:xfrm>
            <a:off x="355758" y="351588"/>
            <a:ext cx="8341433" cy="723275"/>
          </a:xfrm>
          <a:prstGeom prst="rect">
            <a:avLst/>
          </a:prstGeom>
          <a:noFill/>
        </p:spPr>
        <p:txBody>
          <a:bodyPr wrap="square" rIns="36000" rtlCol="0">
            <a:spAutoFit/>
          </a:bodyPr>
          <a:lstStyle/>
          <a:p>
            <a:pPr>
              <a:spcAft>
                <a:spcPts val="600"/>
              </a:spcAft>
            </a:pPr>
            <a:r>
              <a:rPr lang="en-IN" sz="1800" b="1" dirty="0">
                <a:solidFill>
                  <a:srgbClr val="137F97"/>
                </a:solidFill>
              </a:rPr>
              <a:t>CONCEPT SUMMARY</a:t>
            </a:r>
          </a:p>
          <a:p>
            <a:r>
              <a:rPr lang="en-US" sz="1800" b="1" dirty="0">
                <a:solidFill>
                  <a:srgbClr val="58585A"/>
                </a:solidFill>
              </a:rPr>
              <a:t>Graphing Rational Functions</a:t>
            </a:r>
            <a:endParaRPr lang="en-IN" sz="1800" b="1" dirty="0">
              <a:solidFill>
                <a:srgbClr val="58585A"/>
              </a:solidFill>
            </a:endParaRPr>
          </a:p>
        </p:txBody>
      </p:sp>
      <p:pic>
        <p:nvPicPr>
          <p:cNvPr id="4" name="Picture 3">
            <a:extLst>
              <a:ext uri="{FF2B5EF4-FFF2-40B4-BE49-F238E27FC236}">
                <a16:creationId xmlns:a16="http://schemas.microsoft.com/office/drawing/2014/main" id="{53912688-A640-FF5D-5DB3-4CA9454583AE}"/>
              </a:ext>
            </a:extLst>
          </p:cNvPr>
          <p:cNvPicPr>
            <a:picLocks noChangeAspect="1"/>
          </p:cNvPicPr>
          <p:nvPr/>
        </p:nvPicPr>
        <p:blipFill>
          <a:blip r:embed="rId3"/>
          <a:stretch>
            <a:fillRect/>
          </a:stretch>
        </p:blipFill>
        <p:spPr>
          <a:xfrm>
            <a:off x="3903144" y="2961080"/>
            <a:ext cx="323162" cy="371637"/>
          </a:xfrm>
          <a:prstGeom prst="rect">
            <a:avLst/>
          </a:prstGeom>
        </p:spPr>
      </p:pic>
      <p:graphicFrame>
        <p:nvGraphicFramePr>
          <p:cNvPr id="11" name="Table 10">
            <a:extLst>
              <a:ext uri="{FF2B5EF4-FFF2-40B4-BE49-F238E27FC236}">
                <a16:creationId xmlns:a16="http://schemas.microsoft.com/office/drawing/2014/main" id="{56FEEA3F-FBAA-79A9-7B96-BB50C0BE7A40}"/>
              </a:ext>
            </a:extLst>
          </p:cNvPr>
          <p:cNvGraphicFramePr>
            <a:graphicFrameLocks noGrp="1"/>
          </p:cNvGraphicFramePr>
          <p:nvPr>
            <p:extLst>
              <p:ext uri="{D42A27DB-BD31-4B8C-83A1-F6EECF244321}">
                <p14:modId xmlns:p14="http://schemas.microsoft.com/office/powerpoint/2010/main" val="491046578"/>
              </p:ext>
            </p:extLst>
          </p:nvPr>
        </p:nvGraphicFramePr>
        <p:xfrm>
          <a:off x="464127" y="1139965"/>
          <a:ext cx="8212281" cy="4471126"/>
        </p:xfrm>
        <a:graphic>
          <a:graphicData uri="http://schemas.openxmlformats.org/drawingml/2006/table">
            <a:tbl>
              <a:tblPr firstRow="1" bandRow="1">
                <a:tableStyleId>{5C22544A-7EE6-4342-B048-85BDC9FD1C3A}</a:tableStyleId>
              </a:tblPr>
              <a:tblGrid>
                <a:gridCol w="2025073">
                  <a:extLst>
                    <a:ext uri="{9D8B030D-6E8A-4147-A177-3AD203B41FA5}">
                      <a16:colId xmlns:a16="http://schemas.microsoft.com/office/drawing/2014/main" val="3077242538"/>
                    </a:ext>
                  </a:extLst>
                </a:gridCol>
                <a:gridCol w="3093604">
                  <a:extLst>
                    <a:ext uri="{9D8B030D-6E8A-4147-A177-3AD203B41FA5}">
                      <a16:colId xmlns:a16="http://schemas.microsoft.com/office/drawing/2014/main" val="2690181536"/>
                    </a:ext>
                  </a:extLst>
                </a:gridCol>
                <a:gridCol w="3093604">
                  <a:extLst>
                    <a:ext uri="{9D8B030D-6E8A-4147-A177-3AD203B41FA5}">
                      <a16:colId xmlns:a16="http://schemas.microsoft.com/office/drawing/2014/main" val="4138872822"/>
                    </a:ext>
                  </a:extLst>
                </a:gridCol>
              </a:tblGrid>
              <a:tr h="642877">
                <a:tc>
                  <a:txBody>
                    <a:bodyPr/>
                    <a:lstStyle/>
                    <a:p>
                      <a:r>
                        <a:rPr lang="en-US" sz="1600" b="1" i="0" u="none" strike="noStrike" cap="none" baseline="0" dirty="0">
                          <a:solidFill>
                            <a:srgbClr val="137F97"/>
                          </a:solidFill>
                          <a:latin typeface="+mn-lt"/>
                          <a:ea typeface="+mn-ea"/>
                          <a:cs typeface="+mn-cs"/>
                          <a:sym typeface="Arial"/>
                        </a:rPr>
                        <a:t>RATIONAL FUNCTION</a:t>
                      </a:r>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0A7E97"/>
                      </a:solidFill>
                      <a:prstDash val="solid"/>
                      <a:round/>
                      <a:headEnd type="none" w="med" len="med"/>
                      <a:tailEnd type="none" w="med" len="med"/>
                    </a:lnT>
                    <a:lnB w="12700" cap="flat" cmpd="sng" algn="ctr">
                      <a:solidFill>
                        <a:srgbClr val="137F97"/>
                      </a:solidFill>
                      <a:prstDash val="sysDash"/>
                      <a:round/>
                      <a:headEnd type="none" w="med" len="med"/>
                      <a:tailEnd type="none" w="med" len="med"/>
                    </a:lnB>
                    <a:noFill/>
                  </a:tcPr>
                </a:tc>
                <a:tc gridSpan="2">
                  <a:txBody>
                    <a:bodyPr/>
                    <a:lstStyle/>
                    <a:p>
                      <a:r>
                        <a:rPr lang="en-US" sz="1400" b="0" i="0" u="none" strike="noStrike" cap="none" baseline="0" dirty="0">
                          <a:solidFill>
                            <a:schemeClr val="tx1"/>
                          </a:solidFill>
                          <a:latin typeface="+mn-lt"/>
                          <a:ea typeface="+mn-ea"/>
                          <a:cs typeface="+mn-cs"/>
                          <a:sym typeface="Arial"/>
                        </a:rPr>
                        <a:t>A function that is expressible as a fraction with polynomials in the numerator</a:t>
                      </a:r>
                    </a:p>
                    <a:p>
                      <a:r>
                        <a:rPr lang="en-US" sz="1400" b="0" i="0" u="none" strike="noStrike" cap="none" baseline="0" dirty="0">
                          <a:solidFill>
                            <a:schemeClr val="tx1"/>
                          </a:solidFill>
                          <a:latin typeface="+mn-lt"/>
                          <a:ea typeface="+mn-ea"/>
                          <a:cs typeface="+mn-cs"/>
                          <a:sym typeface="Arial"/>
                        </a:rPr>
                        <a:t>and the denominator</a:t>
                      </a:r>
                      <a:endParaRPr lang="mr-IN" sz="1400" b="0" i="0" u="none" strike="noStrike" cap="none" baseline="0" dirty="0">
                        <a:solidFill>
                          <a:schemeClr val="tx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0A7E97"/>
                      </a:solidFill>
                      <a:prstDash val="solid"/>
                      <a:round/>
                      <a:headEnd type="none" w="med" len="med"/>
                      <a:tailEnd type="none" w="med" len="med"/>
                    </a:lnT>
                    <a:lnB w="12700" cap="flat" cmpd="sng" algn="ctr">
                      <a:solidFill>
                        <a:srgbClr val="137F97"/>
                      </a:solidFill>
                      <a:prstDash val="sysDash"/>
                      <a:round/>
                      <a:headEnd type="none" w="med" len="med"/>
                      <a:tailEnd type="none" w="med" len="med"/>
                    </a:lnB>
                    <a:noFill/>
                  </a:tcPr>
                </a:tc>
                <a:tc hMerge="1">
                  <a:txBody>
                    <a:bodyPr/>
                    <a:lstStyle/>
                    <a:p>
                      <a:pPr>
                        <a:spcAft>
                          <a:spcPts val="300"/>
                        </a:spcAft>
                      </a:pPr>
                      <a:endParaRPr lang="mr-IN" sz="1400" b="0" i="0" u="none" strike="noStrike" cap="none" baseline="0" dirty="0">
                        <a:solidFill>
                          <a:schemeClr val="dk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3766605183"/>
                  </a:ext>
                </a:extLst>
              </a:tr>
              <a:tr h="3828249">
                <a:tc>
                  <a:txBody>
                    <a:bodyPr/>
                    <a:lstStyle/>
                    <a:p>
                      <a:r>
                        <a:rPr lang="tr-TR" sz="1600" b="1" i="0" u="none" strike="noStrike" cap="none" baseline="0" dirty="0">
                          <a:solidFill>
                            <a:srgbClr val="137F97"/>
                          </a:solidFill>
                          <a:latin typeface="+mn-lt"/>
                          <a:ea typeface="+mn-ea"/>
                          <a:cs typeface="+mn-cs"/>
                          <a:sym typeface="Arial"/>
                        </a:rPr>
                        <a:t>ASYMPTOTES</a:t>
                      </a:r>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pPr algn="ctr">
                        <a:spcAft>
                          <a:spcPts val="300"/>
                        </a:spcAft>
                      </a:pPr>
                      <a:r>
                        <a:rPr lang="en-US" sz="1400" b="1" dirty="0">
                          <a:solidFill>
                            <a:schemeClr val="tx1"/>
                          </a:solidFill>
                          <a:latin typeface="Arial"/>
                          <a:cs typeface="Arial"/>
                        </a:rPr>
                        <a:t>Vertical</a:t>
                      </a:r>
                    </a:p>
                    <a:p>
                      <a:pPr>
                        <a:spcAft>
                          <a:spcPts val="600"/>
                        </a:spcAft>
                      </a:pPr>
                      <a:r>
                        <a:rPr lang="en-US" sz="1400" b="0" i="0" u="none" strike="noStrike" cap="none" baseline="0" dirty="0">
                          <a:solidFill>
                            <a:schemeClr val="dk1"/>
                          </a:solidFill>
                          <a:latin typeface="+mn-lt"/>
                          <a:ea typeface="+mn-ea"/>
                          <a:cs typeface="+mn-cs"/>
                          <a:sym typeface="Arial"/>
                        </a:rPr>
                        <a:t>Vertical asymptotes are guides for the behavior of a graph as it approaches a </a:t>
                      </a:r>
                      <a:r>
                        <a:rPr lang="it-IT" sz="1400" b="0" i="0" u="none" strike="noStrike" cap="none" baseline="0" dirty="0" err="1">
                          <a:solidFill>
                            <a:schemeClr val="dk1"/>
                          </a:solidFill>
                          <a:latin typeface="+mn-lt"/>
                          <a:ea typeface="+mn-ea"/>
                          <a:cs typeface="+mn-cs"/>
                          <a:sym typeface="Arial"/>
                        </a:rPr>
                        <a:t>vertical</a:t>
                      </a:r>
                      <a:r>
                        <a:rPr lang="it-IT" sz="1400" b="0" i="0" u="none" strike="noStrike" cap="none" baseline="0" dirty="0">
                          <a:solidFill>
                            <a:schemeClr val="dk1"/>
                          </a:solidFill>
                          <a:latin typeface="+mn-lt"/>
                          <a:ea typeface="+mn-ea"/>
                          <a:cs typeface="+mn-cs"/>
                          <a:sym typeface="Arial"/>
                        </a:rPr>
                        <a:t> line.</a:t>
                      </a:r>
                    </a:p>
                    <a:p>
                      <a:pPr marL="285750" indent="-285750">
                        <a:spcAft>
                          <a:spcPts val="600"/>
                        </a:spcAft>
                        <a:buFont typeface="Arial"/>
                        <a:buChar char="•"/>
                      </a:pPr>
                      <a:r>
                        <a:rPr lang="en-US" sz="1400" b="0" i="0" u="none" strike="noStrike" cap="none" baseline="0" dirty="0">
                          <a:solidFill>
                            <a:schemeClr val="dk1"/>
                          </a:solidFill>
                          <a:latin typeface="+mn-lt"/>
                          <a:ea typeface="+mn-ea"/>
                          <a:cs typeface="+mn-cs"/>
                          <a:sym typeface="Arial"/>
                        </a:rPr>
                        <a:t>The line</a:t>
                      </a:r>
                      <a:r>
                        <a:rPr lang="en-US" sz="1400" b="0" i="1" u="none" strike="noStrike" cap="none" baseline="0" dirty="0">
                          <a:solidFill>
                            <a:schemeClr val="dk1"/>
                          </a:solidFill>
                          <a:latin typeface="+mn-lt"/>
                          <a:ea typeface="+mn-ea"/>
                          <a:cs typeface="+mn-cs"/>
                          <a:sym typeface="Arial"/>
                        </a:rPr>
                        <a:t> x</a:t>
                      </a:r>
                      <a:r>
                        <a:rPr lang="en-US" sz="1400" b="0" i="0" u="none" strike="noStrike" cap="none" baseline="0" dirty="0">
                          <a:solidFill>
                            <a:schemeClr val="dk1"/>
                          </a:solidFill>
                          <a:latin typeface="+mn-lt"/>
                          <a:ea typeface="+mn-ea"/>
                          <a:cs typeface="+mn-cs"/>
                          <a:sym typeface="Arial"/>
                        </a:rPr>
                        <a:t> = </a:t>
                      </a:r>
                      <a:r>
                        <a:rPr lang="en-US" sz="1400" b="0" i="1" u="none" strike="noStrike" cap="none" baseline="0" dirty="0">
                          <a:solidFill>
                            <a:schemeClr val="dk1"/>
                          </a:solidFill>
                          <a:latin typeface="+mn-lt"/>
                          <a:ea typeface="+mn-ea"/>
                          <a:cs typeface="+mn-cs"/>
                          <a:sym typeface="Arial"/>
                        </a:rPr>
                        <a:t>a</a:t>
                      </a:r>
                      <a:r>
                        <a:rPr lang="en-US" sz="1400" b="0" i="0" u="none" strike="noStrike" cap="none" baseline="0" dirty="0">
                          <a:solidFill>
                            <a:schemeClr val="dk1"/>
                          </a:solidFill>
                          <a:latin typeface="+mn-lt"/>
                          <a:ea typeface="+mn-ea"/>
                          <a:cs typeface="+mn-cs"/>
                          <a:sym typeface="Arial"/>
                        </a:rPr>
                        <a:t> is a vertical asymptote of       , if </a:t>
                      </a:r>
                      <a:r>
                        <a:rPr lang="en-US" sz="1400" b="0" i="1" u="none" strike="noStrike" cap="none" baseline="0" dirty="0">
                          <a:solidFill>
                            <a:schemeClr val="dk1"/>
                          </a:solidFill>
                          <a:latin typeface="+mn-lt"/>
                          <a:ea typeface="+mn-ea"/>
                          <a:cs typeface="+mn-cs"/>
                          <a:sym typeface="Arial"/>
                        </a:rPr>
                        <a:t>Q</a:t>
                      </a:r>
                      <a:r>
                        <a:rPr lang="en-US" sz="1400" b="0" i="0" u="none" strike="noStrike" cap="none" baseline="0" dirty="0">
                          <a:solidFill>
                            <a:schemeClr val="dk1"/>
                          </a:solidFill>
                          <a:latin typeface="+mn-lt"/>
                          <a:ea typeface="+mn-ea"/>
                          <a:cs typeface="+mn-cs"/>
                          <a:sym typeface="Arial"/>
                        </a:rPr>
                        <a:t>(</a:t>
                      </a:r>
                      <a:r>
                        <a:rPr lang="en-US" sz="1400" b="0" i="1" u="none" strike="noStrike" cap="none" baseline="0" dirty="0">
                          <a:solidFill>
                            <a:schemeClr val="dk1"/>
                          </a:solidFill>
                          <a:latin typeface="+mn-lt"/>
                          <a:ea typeface="+mn-ea"/>
                          <a:cs typeface="+mn-cs"/>
                          <a:sym typeface="Arial"/>
                        </a:rPr>
                        <a:t>a</a:t>
                      </a:r>
                      <a:r>
                        <a:rPr lang="en-US" sz="1400" b="0" i="0" u="none" strike="noStrike" cap="none" baseline="0" dirty="0">
                          <a:solidFill>
                            <a:schemeClr val="dk1"/>
                          </a:solidFill>
                          <a:latin typeface="+mn-lt"/>
                          <a:ea typeface="+mn-ea"/>
                          <a:cs typeface="+mn-cs"/>
                          <a:sym typeface="Arial"/>
                        </a:rPr>
                        <a:t>) = 0</a:t>
                      </a:r>
                      <a:br>
                        <a:rPr lang="en-US" sz="1400" b="0" i="0" u="none" strike="noStrike" cap="none" baseline="0" dirty="0">
                          <a:solidFill>
                            <a:schemeClr val="dk1"/>
                          </a:solidFill>
                          <a:latin typeface="+mn-lt"/>
                          <a:ea typeface="+mn-ea"/>
                          <a:cs typeface="+mn-cs"/>
                          <a:sym typeface="Arial"/>
                        </a:rPr>
                      </a:br>
                      <a:r>
                        <a:rPr lang="en-US" sz="1400" b="0" i="0" u="none" strike="noStrike" cap="none" baseline="0" dirty="0">
                          <a:solidFill>
                            <a:schemeClr val="dk1"/>
                          </a:solidFill>
                          <a:latin typeface="+mn-lt"/>
                          <a:ea typeface="+mn-ea"/>
                          <a:cs typeface="+mn-cs"/>
                          <a:sym typeface="Arial"/>
                        </a:rPr>
                        <a:t>and </a:t>
                      </a:r>
                      <a:r>
                        <a:rPr lang="en-US" sz="1400" b="0" i="1" u="none" strike="noStrike" cap="none" baseline="0" dirty="0">
                          <a:solidFill>
                            <a:schemeClr val="dk1"/>
                          </a:solidFill>
                          <a:latin typeface="+mn-lt"/>
                          <a:ea typeface="+mn-ea"/>
                          <a:cs typeface="+mn-cs"/>
                          <a:sym typeface="Arial"/>
                        </a:rPr>
                        <a:t>P</a:t>
                      </a:r>
                      <a:r>
                        <a:rPr lang="en-US" sz="1400" b="0" i="0" u="none" strike="noStrike" cap="none" baseline="0" dirty="0">
                          <a:solidFill>
                            <a:schemeClr val="dk1"/>
                          </a:solidFill>
                          <a:latin typeface="+mn-lt"/>
                          <a:ea typeface="+mn-ea"/>
                          <a:cs typeface="+mn-cs"/>
                          <a:sym typeface="Arial"/>
                        </a:rPr>
                        <a:t>(</a:t>
                      </a:r>
                      <a:r>
                        <a:rPr lang="en-US" sz="1400" b="0" i="1" u="none" strike="noStrike" cap="none" baseline="0" dirty="0">
                          <a:solidFill>
                            <a:schemeClr val="dk1"/>
                          </a:solidFill>
                          <a:latin typeface="+mn-lt"/>
                          <a:ea typeface="+mn-ea"/>
                          <a:cs typeface="+mn-cs"/>
                          <a:sym typeface="Arial"/>
                        </a:rPr>
                        <a:t>a</a:t>
                      </a:r>
                      <a:r>
                        <a:rPr lang="en-US" sz="1400" b="0" i="0" u="none" strike="noStrike" cap="none" baseline="0" dirty="0">
                          <a:solidFill>
                            <a:schemeClr val="dk1"/>
                          </a:solidFill>
                          <a:latin typeface="+mn-lt"/>
                          <a:ea typeface="+mn-ea"/>
                          <a:cs typeface="+mn-cs"/>
                          <a:sym typeface="Arial"/>
                        </a:rPr>
                        <a:t>) ≠ 0.</a:t>
                      </a:r>
                    </a:p>
                    <a:p>
                      <a:pPr marL="285750" indent="-285750">
                        <a:spcAft>
                          <a:spcPts val="600"/>
                        </a:spcAft>
                        <a:buFont typeface="Arial"/>
                        <a:buChar char="•"/>
                      </a:pPr>
                      <a:r>
                        <a:rPr lang="en-US" sz="1400" b="0" i="0" u="none" strike="noStrike" cap="none" baseline="0" dirty="0">
                          <a:solidFill>
                            <a:schemeClr val="dk1"/>
                          </a:solidFill>
                          <a:latin typeface="+mn-lt"/>
                          <a:ea typeface="+mn-ea"/>
                          <a:cs typeface="+mn-cs"/>
                          <a:sym typeface="Arial"/>
                        </a:rPr>
                        <a:t>The up or down behavior of the function as it approaches the asymptote can be determined by substituting values close to </a:t>
                      </a:r>
                      <a:r>
                        <a:rPr lang="en-US" sz="1400" b="0" i="1" u="none" strike="noStrike" cap="none" baseline="0" dirty="0">
                          <a:solidFill>
                            <a:schemeClr val="dk1"/>
                          </a:solidFill>
                          <a:latin typeface="+mn-lt"/>
                          <a:ea typeface="+mn-ea"/>
                          <a:cs typeface="+mn-cs"/>
                          <a:sym typeface="Arial"/>
                        </a:rPr>
                        <a:t>a</a:t>
                      </a:r>
                      <a:r>
                        <a:rPr lang="en-US" sz="1400" b="0" i="0" u="none" strike="noStrike" cap="none" baseline="0" dirty="0">
                          <a:solidFill>
                            <a:schemeClr val="dk1"/>
                          </a:solidFill>
                          <a:latin typeface="+mn-lt"/>
                          <a:ea typeface="+mn-ea"/>
                          <a:cs typeface="+mn-cs"/>
                          <a:sym typeface="Arial"/>
                        </a:rPr>
                        <a:t> on either side of the asymptote.</a:t>
                      </a:r>
                      <a:endParaRPr lang="en-US" sz="1400" b="1" dirty="0">
                        <a:solidFill>
                          <a:schemeClr val="tx1"/>
                        </a:solidFill>
                        <a:latin typeface="Arial"/>
                        <a:cs typeface="Arial"/>
                      </a:endParaRP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300"/>
                        </a:spcAft>
                        <a:buClr>
                          <a:srgbClr val="000000"/>
                        </a:buClr>
                        <a:buSzTx/>
                        <a:buFont typeface="Arial"/>
                        <a:buNone/>
                        <a:tabLst/>
                        <a:defRPr/>
                      </a:pPr>
                      <a:r>
                        <a:rPr lang="en-US" sz="1400" b="1" dirty="0">
                          <a:solidFill>
                            <a:schemeClr val="tx1"/>
                          </a:solidFill>
                          <a:latin typeface="+mn-lt"/>
                          <a:cs typeface="Arial"/>
                        </a:rPr>
                        <a:t>Horizontal</a:t>
                      </a:r>
                    </a:p>
                    <a:p>
                      <a:r>
                        <a:rPr lang="en-US" sz="1400" b="0" i="0" u="none" strike="noStrike" cap="none" baseline="0" dirty="0">
                          <a:solidFill>
                            <a:schemeClr val="dk1"/>
                          </a:solidFill>
                          <a:latin typeface="+mn-lt"/>
                          <a:ea typeface="+mn-ea"/>
                          <a:cs typeface="+mn-cs"/>
                          <a:sym typeface="Arial"/>
                        </a:rPr>
                        <a:t>Horizontal asymptotes are guides</a:t>
                      </a:r>
                    </a:p>
                    <a:p>
                      <a:r>
                        <a:rPr lang="en-US" sz="1400" b="0" i="0" u="none" strike="noStrike" cap="none" baseline="0" dirty="0">
                          <a:solidFill>
                            <a:schemeClr val="dk1"/>
                          </a:solidFill>
                          <a:latin typeface="+mn-lt"/>
                          <a:ea typeface="+mn-ea"/>
                          <a:cs typeface="+mn-cs"/>
                          <a:sym typeface="Arial"/>
                        </a:rPr>
                        <a:t>for the end behavior of a graph as </a:t>
                      </a:r>
                      <a:br>
                        <a:rPr lang="en-US" sz="1400" b="0" i="0" u="none" strike="noStrike" cap="none" baseline="0" dirty="0">
                          <a:solidFill>
                            <a:schemeClr val="dk1"/>
                          </a:solidFill>
                          <a:latin typeface="+mn-lt"/>
                          <a:ea typeface="+mn-ea"/>
                          <a:cs typeface="+mn-cs"/>
                          <a:sym typeface="Arial"/>
                        </a:rPr>
                      </a:br>
                      <a:r>
                        <a:rPr lang="en-US" sz="1400" b="0" i="0" u="none" strike="noStrike" cap="none" baseline="0" dirty="0">
                          <a:solidFill>
                            <a:schemeClr val="dk1"/>
                          </a:solidFill>
                          <a:latin typeface="+mn-lt"/>
                          <a:ea typeface="+mn-ea"/>
                          <a:cs typeface="+mn-cs"/>
                          <a:sym typeface="Arial"/>
                        </a:rPr>
                        <a:t>it approaches a horizontal line.</a:t>
                      </a:r>
                    </a:p>
                    <a:p>
                      <a:pPr>
                        <a:spcAft>
                          <a:spcPts val="600"/>
                        </a:spcAft>
                      </a:pPr>
                      <a:br>
                        <a:rPr lang="en-US" sz="1400" b="0" i="0" u="none" strike="noStrike" cap="none" baseline="0" dirty="0">
                          <a:solidFill>
                            <a:schemeClr val="dk1"/>
                          </a:solidFill>
                          <a:latin typeface="+mn-lt"/>
                          <a:ea typeface="+mn-ea"/>
                          <a:cs typeface="+mn-cs"/>
                          <a:sym typeface="Arial"/>
                        </a:rPr>
                      </a:br>
                      <a:r>
                        <a:rPr lang="en-US" sz="1400" b="0" i="0" u="none" strike="noStrike" cap="none" baseline="0" dirty="0">
                          <a:solidFill>
                            <a:schemeClr val="dk1"/>
                          </a:solidFill>
                          <a:latin typeface="+mn-lt"/>
                          <a:ea typeface="+mn-ea"/>
                          <a:cs typeface="+mn-cs"/>
                          <a:sym typeface="Arial"/>
                        </a:rPr>
                        <a:t>If the degree of the numerator is</a:t>
                      </a:r>
                    </a:p>
                    <a:p>
                      <a:pPr marL="285750" indent="-285750">
                        <a:spcAft>
                          <a:spcPts val="600"/>
                        </a:spcAft>
                        <a:buFont typeface="Arial"/>
                        <a:buChar char="•"/>
                      </a:pPr>
                      <a:r>
                        <a:rPr lang="en-US" sz="1400" b="0" i="0" u="none" strike="noStrike" cap="none" baseline="0" dirty="0">
                          <a:solidFill>
                            <a:schemeClr val="dk1"/>
                          </a:solidFill>
                          <a:latin typeface="+mn-lt"/>
                          <a:ea typeface="+mn-ea"/>
                          <a:cs typeface="+mn-cs"/>
                          <a:sym typeface="Arial"/>
                        </a:rPr>
                        <a:t>less than the degree of the denominator, the horizontal asymptote is at </a:t>
                      </a:r>
                      <a:r>
                        <a:rPr lang="en-US" sz="1400" b="0" i="1" u="none" strike="noStrike" cap="none" baseline="0" dirty="0">
                          <a:solidFill>
                            <a:schemeClr val="dk1"/>
                          </a:solidFill>
                          <a:latin typeface="+mn-lt"/>
                          <a:ea typeface="+mn-ea"/>
                          <a:cs typeface="+mn-cs"/>
                          <a:sym typeface="Arial"/>
                        </a:rPr>
                        <a:t>y</a:t>
                      </a:r>
                      <a:r>
                        <a:rPr lang="en-US" sz="1400" b="0" i="0" u="none" strike="noStrike" cap="none" baseline="0" dirty="0">
                          <a:solidFill>
                            <a:schemeClr val="dk1"/>
                          </a:solidFill>
                          <a:latin typeface="+mn-lt"/>
                          <a:ea typeface="+mn-ea"/>
                          <a:cs typeface="+mn-cs"/>
                          <a:sym typeface="Arial"/>
                        </a:rPr>
                        <a:t> = 0.</a:t>
                      </a:r>
                    </a:p>
                    <a:p>
                      <a:pPr marL="285750" indent="-285750">
                        <a:spcAft>
                          <a:spcPts val="600"/>
                        </a:spcAft>
                        <a:buFont typeface="Arial"/>
                        <a:buChar char="•"/>
                      </a:pPr>
                      <a:r>
                        <a:rPr lang="en-US" sz="1400" b="0" i="0" u="none" strike="noStrike" cap="none" baseline="0" dirty="0">
                          <a:solidFill>
                            <a:schemeClr val="dk1"/>
                          </a:solidFill>
                          <a:latin typeface="+mn-lt"/>
                          <a:ea typeface="+mn-ea"/>
                          <a:cs typeface="+mn-cs"/>
                          <a:sym typeface="Arial"/>
                        </a:rPr>
                        <a:t>greater than the denominator, there </a:t>
                      </a:r>
                      <a:r>
                        <a:rPr lang="pt-BR" sz="1400" b="0" i="0" u="none" strike="noStrike" cap="none" baseline="0" dirty="0" err="1">
                          <a:solidFill>
                            <a:schemeClr val="dk1"/>
                          </a:solidFill>
                          <a:latin typeface="+mn-lt"/>
                          <a:ea typeface="+mn-ea"/>
                          <a:cs typeface="+mn-cs"/>
                          <a:sym typeface="Arial"/>
                        </a:rPr>
                        <a:t>is</a:t>
                      </a:r>
                      <a:r>
                        <a:rPr lang="pt-BR" sz="1400" b="0" i="0" u="none" strike="noStrike" cap="none" baseline="0" dirty="0">
                          <a:solidFill>
                            <a:schemeClr val="dk1"/>
                          </a:solidFill>
                          <a:latin typeface="+mn-lt"/>
                          <a:ea typeface="+mn-ea"/>
                          <a:cs typeface="+mn-cs"/>
                          <a:sym typeface="Arial"/>
                        </a:rPr>
                        <a:t> no horizontal </a:t>
                      </a:r>
                      <a:r>
                        <a:rPr lang="pt-BR" sz="1400" b="0" i="0" u="none" strike="noStrike" cap="none" baseline="0" dirty="0" err="1">
                          <a:solidFill>
                            <a:schemeClr val="dk1"/>
                          </a:solidFill>
                          <a:latin typeface="+mn-lt"/>
                          <a:ea typeface="+mn-ea"/>
                          <a:cs typeface="+mn-cs"/>
                          <a:sym typeface="Arial"/>
                        </a:rPr>
                        <a:t>asymptote</a:t>
                      </a:r>
                      <a:r>
                        <a:rPr lang="pt-BR" sz="1400" b="0" i="0" u="none" strike="noStrike" cap="none" baseline="0" dirty="0">
                          <a:solidFill>
                            <a:schemeClr val="dk1"/>
                          </a:solidFill>
                          <a:latin typeface="+mn-lt"/>
                          <a:ea typeface="+mn-ea"/>
                          <a:cs typeface="+mn-cs"/>
                          <a:sym typeface="Arial"/>
                        </a:rPr>
                        <a:t>.</a:t>
                      </a:r>
                    </a:p>
                    <a:p>
                      <a:pPr marL="285750" indent="-285750">
                        <a:spcAft>
                          <a:spcPts val="600"/>
                        </a:spcAft>
                        <a:buFont typeface="Arial"/>
                        <a:buChar char="•"/>
                      </a:pPr>
                      <a:r>
                        <a:rPr lang="en-US" sz="1400" b="0" i="0" u="none" strike="noStrike" cap="none" baseline="0" dirty="0">
                          <a:solidFill>
                            <a:schemeClr val="dk1"/>
                          </a:solidFill>
                          <a:latin typeface="+mn-lt"/>
                          <a:ea typeface="+mn-ea"/>
                          <a:cs typeface="+mn-cs"/>
                          <a:sym typeface="Arial"/>
                        </a:rPr>
                        <a:t>equal to the degree of the denominator, set </a:t>
                      </a:r>
                      <a:r>
                        <a:rPr lang="en-US" sz="1400" b="0" i="1" u="none" strike="noStrike" cap="none" baseline="0" dirty="0">
                          <a:solidFill>
                            <a:schemeClr val="dk1"/>
                          </a:solidFill>
                          <a:latin typeface="+mn-lt"/>
                          <a:ea typeface="+mn-ea"/>
                          <a:cs typeface="+mn-cs"/>
                          <a:sym typeface="Arial"/>
                        </a:rPr>
                        <a:t>y</a:t>
                      </a:r>
                      <a:r>
                        <a:rPr lang="en-US" sz="1400" b="0" i="0" u="none" strike="noStrike" cap="none" baseline="0" dirty="0">
                          <a:solidFill>
                            <a:schemeClr val="dk1"/>
                          </a:solidFill>
                          <a:latin typeface="+mn-lt"/>
                          <a:ea typeface="+mn-ea"/>
                          <a:cs typeface="+mn-cs"/>
                          <a:sym typeface="Arial"/>
                        </a:rPr>
                        <a:t> equal to the ratio of the leading coefficients. The graph of this line is the horizontal asymptote.</a:t>
                      </a:r>
                      <a:endParaRPr lang="mr-IN" sz="1400" b="0" i="0" u="none" strike="noStrike" cap="none" baseline="0" dirty="0">
                        <a:solidFill>
                          <a:schemeClr val="dk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137F97"/>
                      </a:solidFill>
                      <a:prstDash val="sysDash"/>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46685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graphicFrame>
        <p:nvGraphicFramePr>
          <p:cNvPr id="7" name="Table 2">
            <a:extLst>
              <a:ext uri="{FF2B5EF4-FFF2-40B4-BE49-F238E27FC236}">
                <a16:creationId xmlns:a16="http://schemas.microsoft.com/office/drawing/2014/main" id="{4AC2A2CE-CAD1-E342-B645-7A414BACAF15}"/>
              </a:ext>
            </a:extLst>
          </p:cNvPr>
          <p:cNvGraphicFramePr>
            <a:graphicFrameLocks noGrp="1"/>
          </p:cNvGraphicFramePr>
          <p:nvPr>
            <p:extLst>
              <p:ext uri="{D42A27DB-BD31-4B8C-83A1-F6EECF244321}">
                <p14:modId xmlns:p14="http://schemas.microsoft.com/office/powerpoint/2010/main" val="2100757100"/>
              </p:ext>
            </p:extLst>
          </p:nvPr>
        </p:nvGraphicFramePr>
        <p:xfrm>
          <a:off x="464127" y="1139965"/>
          <a:ext cx="8212281" cy="2558142"/>
        </p:xfrm>
        <a:graphic>
          <a:graphicData uri="http://schemas.openxmlformats.org/drawingml/2006/table">
            <a:tbl>
              <a:tblPr firstRow="1" bandRow="1">
                <a:tableStyleId>{5C22544A-7EE6-4342-B048-85BDC9FD1C3A}</a:tableStyleId>
              </a:tblPr>
              <a:tblGrid>
                <a:gridCol w="2025073">
                  <a:extLst>
                    <a:ext uri="{9D8B030D-6E8A-4147-A177-3AD203B41FA5}">
                      <a16:colId xmlns:a16="http://schemas.microsoft.com/office/drawing/2014/main" val="3077242538"/>
                    </a:ext>
                  </a:extLst>
                </a:gridCol>
                <a:gridCol w="3093604">
                  <a:extLst>
                    <a:ext uri="{9D8B030D-6E8A-4147-A177-3AD203B41FA5}">
                      <a16:colId xmlns:a16="http://schemas.microsoft.com/office/drawing/2014/main" val="2690181536"/>
                    </a:ext>
                  </a:extLst>
                </a:gridCol>
                <a:gridCol w="3093604">
                  <a:extLst>
                    <a:ext uri="{9D8B030D-6E8A-4147-A177-3AD203B41FA5}">
                      <a16:colId xmlns:a16="http://schemas.microsoft.com/office/drawing/2014/main" val="4138872822"/>
                    </a:ext>
                  </a:extLst>
                </a:gridCol>
              </a:tblGrid>
              <a:tr h="2558142">
                <a:tc>
                  <a:txBody>
                    <a:bodyPr/>
                    <a:lstStyle/>
                    <a:p>
                      <a:r>
                        <a:rPr lang="de-DE" sz="1600" b="1" i="0" u="none" strike="noStrike" cap="none" baseline="0" dirty="0">
                          <a:solidFill>
                            <a:srgbClr val="137F97"/>
                          </a:solidFill>
                          <a:latin typeface="+mn-lt"/>
                          <a:ea typeface="+mn-ea"/>
                          <a:cs typeface="+mn-cs"/>
                          <a:sym typeface="Arial"/>
                        </a:rPr>
                        <a:t>ALGEBRA</a:t>
                      </a:r>
                      <a:endParaRPr lang="en-US" sz="1600" b="1" dirty="0">
                        <a:solidFill>
                          <a:srgbClr val="137F97"/>
                        </a:solidFill>
                        <a:latin typeface="Arial" panose="020B0604020202020204" pitchFamily="34" charset="0"/>
                        <a:cs typeface="Arial" panose="020B0604020202020204" pitchFamily="34" charset="0"/>
                      </a:endParaRPr>
                    </a:p>
                  </a:txBody>
                  <a:tcPr>
                    <a:lnL w="12700" cap="flat" cmpd="sng" algn="ctr">
                      <a:solidFill>
                        <a:srgbClr val="137F97"/>
                      </a:solidFill>
                      <a:prstDash val="solid"/>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0A7E97"/>
                      </a:solidFill>
                      <a:prstDash val="solid"/>
                      <a:round/>
                      <a:headEnd type="none" w="med" len="med"/>
                      <a:tailEnd type="none" w="med" len="med"/>
                    </a:lnB>
                    <a:noFill/>
                  </a:tcPr>
                </a:tc>
                <a:tc>
                  <a:txBody>
                    <a:bodyPr/>
                    <a:lstStyle/>
                    <a:p>
                      <a:endParaRPr lang="en-US" sz="1400" dirty="0">
                        <a:solidFill>
                          <a:schemeClr val="tx1"/>
                        </a:solidFill>
                        <a:latin typeface="Arial"/>
                        <a:cs typeface="Arial"/>
                      </a:endParaRPr>
                    </a:p>
                    <a:p>
                      <a:pPr>
                        <a:spcBef>
                          <a:spcPts val="600"/>
                        </a:spcBef>
                        <a:spcAft>
                          <a:spcPts val="300"/>
                        </a:spcAft>
                      </a:pPr>
                      <a:endParaRPr lang="en-US" sz="1400" b="0" i="0" u="none" strike="noStrike" cap="none" baseline="0" dirty="0">
                        <a:solidFill>
                          <a:schemeClr val="tx1"/>
                        </a:solidFill>
                        <a:latin typeface="Arial"/>
                        <a:ea typeface="+mn-ea"/>
                        <a:cs typeface="Arial"/>
                        <a:sym typeface="Arial"/>
                      </a:endParaRPr>
                    </a:p>
                    <a:p>
                      <a:pPr>
                        <a:spcAft>
                          <a:spcPts val="4200"/>
                        </a:spcAft>
                      </a:pPr>
                      <a:r>
                        <a:rPr lang="en-US" sz="1400" b="0" i="0" u="none" strike="noStrike" cap="none" baseline="0" dirty="0">
                          <a:solidFill>
                            <a:schemeClr val="tx1"/>
                          </a:solidFill>
                          <a:latin typeface="+mn-lt"/>
                          <a:ea typeface="+mn-ea"/>
                          <a:cs typeface="+mn-cs"/>
                          <a:sym typeface="Arial"/>
                        </a:rPr>
                        <a:t>Vertical Asymptote: Let 4</a:t>
                      </a:r>
                      <a:r>
                        <a:rPr lang="en-US" sz="1400" b="0" i="1" u="none" strike="noStrike" cap="none" baseline="0" dirty="0">
                          <a:solidFill>
                            <a:schemeClr val="tx1"/>
                          </a:solidFill>
                          <a:latin typeface="+mn-lt"/>
                          <a:ea typeface="+mn-ea"/>
                          <a:cs typeface="+mn-cs"/>
                          <a:sym typeface="Arial"/>
                        </a:rPr>
                        <a:t>x</a:t>
                      </a:r>
                      <a:r>
                        <a:rPr lang="en-US" sz="1400" b="0" i="0" u="none" strike="noStrike" cap="none" baseline="0" dirty="0">
                          <a:solidFill>
                            <a:schemeClr val="tx1"/>
                          </a:solidFill>
                          <a:latin typeface="+mn-lt"/>
                          <a:ea typeface="+mn-ea"/>
                          <a:cs typeface="+mn-cs"/>
                          <a:sym typeface="Arial"/>
                        </a:rPr>
                        <a:t> + 1 = 0 and solve.</a:t>
                      </a:r>
                    </a:p>
                    <a:p>
                      <a:r>
                        <a:rPr lang="en-US" sz="1400" b="0" i="0" u="none" strike="noStrike" cap="none" baseline="0" dirty="0">
                          <a:solidFill>
                            <a:schemeClr val="tx1"/>
                          </a:solidFill>
                          <a:latin typeface="+mn-lt"/>
                          <a:ea typeface="+mn-ea"/>
                          <a:cs typeface="+mn-cs"/>
                          <a:sym typeface="Arial"/>
                        </a:rPr>
                        <a:t>Horizontal Asymptote: Find the ratio</a:t>
                      </a:r>
                    </a:p>
                    <a:p>
                      <a:r>
                        <a:rPr lang="en-US" sz="1400" b="0" i="0" u="none" strike="noStrike" cap="none" baseline="0" dirty="0">
                          <a:solidFill>
                            <a:schemeClr val="tx1"/>
                          </a:solidFill>
                          <a:latin typeface="+mn-lt"/>
                          <a:ea typeface="+mn-ea"/>
                          <a:cs typeface="+mn-cs"/>
                          <a:sym typeface="Arial"/>
                        </a:rPr>
                        <a:t>of the leading coefficients        .</a:t>
                      </a:r>
                    </a:p>
                    <a:p>
                      <a:r>
                        <a:rPr lang="en-US" sz="1400" b="0" i="0" u="none" strike="noStrike" cap="none" baseline="0" dirty="0">
                          <a:solidFill>
                            <a:schemeClr val="tx1"/>
                          </a:solidFill>
                          <a:latin typeface="+mn-lt"/>
                          <a:ea typeface="+mn-ea"/>
                          <a:cs typeface="+mn-cs"/>
                          <a:sym typeface="Arial"/>
                        </a:rPr>
                        <a:t> </a:t>
                      </a:r>
                    </a:p>
                  </a:txBody>
                  <a:tcPr>
                    <a:lnL w="12700" cap="flat" cmpd="sng" algn="ctr">
                      <a:noFill/>
                      <a:prstDash val="sysDash"/>
                      <a:round/>
                      <a:headEnd type="none" w="med" len="med"/>
                      <a:tailEnd type="none" w="med" len="med"/>
                    </a:lnL>
                    <a:lnR w="12700" cap="flat" cmpd="sng" algn="ctr">
                      <a:noFill/>
                      <a:prstDash val="sysDash"/>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0A7E97"/>
                      </a:solidFill>
                      <a:prstDash val="solid"/>
                      <a:round/>
                      <a:headEnd type="none" w="med" len="med"/>
                      <a:tailEnd type="none" w="med" len="med"/>
                    </a:lnB>
                    <a:noFill/>
                  </a:tcPr>
                </a:tc>
                <a:tc>
                  <a:txBody>
                    <a:bodyPr/>
                    <a:lstStyle/>
                    <a:p>
                      <a:r>
                        <a:rPr lang="x-none" sz="1600" b="1" i="0" u="none" strike="noStrike" cap="none" baseline="0" dirty="0">
                          <a:solidFill>
                            <a:srgbClr val="137F97"/>
                          </a:solidFill>
                          <a:latin typeface="+mn-lt"/>
                          <a:ea typeface="+mn-ea"/>
                          <a:cs typeface="+mn-cs"/>
                          <a:sym typeface="Arial"/>
                        </a:rPr>
                        <a:t>GRAPH</a:t>
                      </a:r>
                      <a:endParaRPr lang="mr-IN" sz="1600" b="0" i="0" u="none" strike="noStrike" cap="none" baseline="0" dirty="0">
                        <a:solidFill>
                          <a:schemeClr val="dk1"/>
                        </a:solidFill>
                        <a:latin typeface="Arial"/>
                        <a:ea typeface="+mn-ea"/>
                        <a:cs typeface="Arial"/>
                        <a:sym typeface="Arial"/>
                      </a:endParaRPr>
                    </a:p>
                    <a:p>
                      <a:endParaRPr lang="mr-IN" sz="1400" b="0" i="0" u="none" strike="noStrike" cap="none" baseline="0" dirty="0">
                        <a:solidFill>
                          <a:schemeClr val="dk1"/>
                        </a:solidFill>
                        <a:latin typeface="Arial"/>
                        <a:ea typeface="+mn-ea"/>
                        <a:cs typeface="Arial"/>
                        <a:sym typeface="Arial"/>
                      </a:endParaRPr>
                    </a:p>
                  </a:txBody>
                  <a:tcPr>
                    <a:lnL w="12700" cap="flat" cmpd="sng" algn="ctr">
                      <a:noFill/>
                      <a:prstDash val="sysDash"/>
                      <a:round/>
                      <a:headEnd type="none" w="med" len="med"/>
                      <a:tailEnd type="none" w="med" len="med"/>
                    </a:lnL>
                    <a:lnR w="12700" cap="flat" cmpd="sng" algn="ctr">
                      <a:solidFill>
                        <a:srgbClr val="137F97"/>
                      </a:solidFill>
                      <a:prstDash val="solid"/>
                      <a:round/>
                      <a:headEnd type="none" w="med" len="med"/>
                      <a:tailEnd type="none" w="med" len="med"/>
                    </a:lnR>
                    <a:lnT w="12700" cap="flat" cmpd="sng" algn="ctr">
                      <a:solidFill>
                        <a:srgbClr val="137F97"/>
                      </a:solidFill>
                      <a:prstDash val="sysDash"/>
                      <a:round/>
                      <a:headEnd type="none" w="med" len="med"/>
                      <a:tailEnd type="none" w="med" len="med"/>
                    </a:lnT>
                    <a:lnB w="12700" cap="flat" cmpd="sng" algn="ctr">
                      <a:solidFill>
                        <a:srgbClr val="0A7E97"/>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8" name="TextBox 7">
            <a:extLst>
              <a:ext uri="{FF2B5EF4-FFF2-40B4-BE49-F238E27FC236}">
                <a16:creationId xmlns:a16="http://schemas.microsoft.com/office/drawing/2014/main" id="{E2AF600D-6F8E-AF4F-9F8A-7A6BE3BFBF7F}"/>
              </a:ext>
            </a:extLst>
          </p:cNvPr>
          <p:cNvSpPr txBox="1"/>
          <p:nvPr/>
        </p:nvSpPr>
        <p:spPr>
          <a:xfrm>
            <a:off x="355758" y="351588"/>
            <a:ext cx="8341433" cy="723275"/>
          </a:xfrm>
          <a:prstGeom prst="rect">
            <a:avLst/>
          </a:prstGeom>
          <a:noFill/>
        </p:spPr>
        <p:txBody>
          <a:bodyPr wrap="square" rIns="36000" rtlCol="0">
            <a:spAutoFit/>
          </a:bodyPr>
          <a:lstStyle/>
          <a:p>
            <a:pPr>
              <a:spcAft>
                <a:spcPts val="600"/>
              </a:spcAft>
            </a:pPr>
            <a:r>
              <a:rPr lang="en-IN" sz="1800" b="1" dirty="0">
                <a:solidFill>
                  <a:srgbClr val="137F97"/>
                </a:solidFill>
              </a:rPr>
              <a:t>CONCEPT SUMMARY</a:t>
            </a:r>
          </a:p>
          <a:p>
            <a:r>
              <a:rPr lang="en-US" sz="1800" b="1" dirty="0">
                <a:solidFill>
                  <a:srgbClr val="58585A"/>
                </a:solidFill>
              </a:rPr>
              <a:t>Graphing Rational Functions</a:t>
            </a:r>
            <a:endParaRPr lang="en-IN" sz="1800" b="1" dirty="0">
              <a:solidFill>
                <a:srgbClr val="58585A"/>
              </a:solidFill>
            </a:endParaRPr>
          </a:p>
        </p:txBody>
      </p:sp>
      <p:pic>
        <p:nvPicPr>
          <p:cNvPr id="10" name="Picture 9">
            <a:extLst>
              <a:ext uri="{FF2B5EF4-FFF2-40B4-BE49-F238E27FC236}">
                <a16:creationId xmlns:a16="http://schemas.microsoft.com/office/drawing/2014/main" id="{B9EFD1F9-B770-0FB5-F37C-7E5DA0961279}"/>
              </a:ext>
            </a:extLst>
          </p:cNvPr>
          <p:cNvPicPr>
            <a:picLocks noChangeAspect="1"/>
          </p:cNvPicPr>
          <p:nvPr/>
        </p:nvPicPr>
        <p:blipFill>
          <a:blip r:embed="rId3"/>
          <a:stretch>
            <a:fillRect/>
          </a:stretch>
        </p:blipFill>
        <p:spPr>
          <a:xfrm>
            <a:off x="2566140" y="1226991"/>
            <a:ext cx="1153527" cy="423613"/>
          </a:xfrm>
          <a:prstGeom prst="rect">
            <a:avLst/>
          </a:prstGeom>
        </p:spPr>
      </p:pic>
      <p:pic>
        <p:nvPicPr>
          <p:cNvPr id="13" name="Picture 12">
            <a:extLst>
              <a:ext uri="{FF2B5EF4-FFF2-40B4-BE49-F238E27FC236}">
                <a16:creationId xmlns:a16="http://schemas.microsoft.com/office/drawing/2014/main" id="{356F62C0-06D8-FB42-F120-71CFB85E415A}"/>
              </a:ext>
            </a:extLst>
          </p:cNvPr>
          <p:cNvPicPr>
            <a:picLocks noChangeAspect="1"/>
          </p:cNvPicPr>
          <p:nvPr/>
        </p:nvPicPr>
        <p:blipFill>
          <a:blip r:embed="rId4"/>
          <a:stretch>
            <a:fillRect/>
          </a:stretch>
        </p:blipFill>
        <p:spPr>
          <a:xfrm>
            <a:off x="2580519" y="2175548"/>
            <a:ext cx="716881" cy="430129"/>
          </a:xfrm>
          <a:prstGeom prst="rect">
            <a:avLst/>
          </a:prstGeom>
        </p:spPr>
      </p:pic>
      <p:sp>
        <p:nvSpPr>
          <p:cNvPr id="16" name="TextBox 15">
            <a:extLst>
              <a:ext uri="{FF2B5EF4-FFF2-40B4-BE49-F238E27FC236}">
                <a16:creationId xmlns:a16="http://schemas.microsoft.com/office/drawing/2014/main" id="{B2678141-D0D9-2391-651A-629AD78DA423}"/>
              </a:ext>
            </a:extLst>
          </p:cNvPr>
          <p:cNvSpPr txBox="1"/>
          <p:nvPr/>
        </p:nvSpPr>
        <p:spPr>
          <a:xfrm>
            <a:off x="3649851" y="4726983"/>
            <a:ext cx="184731" cy="307777"/>
          </a:xfrm>
          <a:prstGeom prst="rect">
            <a:avLst/>
          </a:prstGeom>
          <a:noFill/>
        </p:spPr>
        <p:txBody>
          <a:bodyPr wrap="none" rtlCol="0">
            <a:spAutoFit/>
          </a:bodyPr>
          <a:lstStyle/>
          <a:p>
            <a:endParaRPr lang="en-US" dirty="0"/>
          </a:p>
        </p:txBody>
      </p:sp>
      <p:pic>
        <p:nvPicPr>
          <p:cNvPr id="17" name="Picture 16">
            <a:extLst>
              <a:ext uri="{FF2B5EF4-FFF2-40B4-BE49-F238E27FC236}">
                <a16:creationId xmlns:a16="http://schemas.microsoft.com/office/drawing/2014/main" id="{562590CC-E94C-DEE8-17EE-1FBD4FD7FBB6}"/>
              </a:ext>
            </a:extLst>
          </p:cNvPr>
          <p:cNvPicPr>
            <a:picLocks noChangeAspect="1"/>
          </p:cNvPicPr>
          <p:nvPr/>
        </p:nvPicPr>
        <p:blipFill>
          <a:blip r:embed="rId5"/>
          <a:stretch>
            <a:fillRect/>
          </a:stretch>
        </p:blipFill>
        <p:spPr>
          <a:xfrm>
            <a:off x="2542893" y="3270103"/>
            <a:ext cx="495301" cy="273718"/>
          </a:xfrm>
          <a:prstGeom prst="rect">
            <a:avLst/>
          </a:prstGeom>
        </p:spPr>
      </p:pic>
      <p:pic>
        <p:nvPicPr>
          <p:cNvPr id="3" name="Picture 2">
            <a:extLst>
              <a:ext uri="{FF2B5EF4-FFF2-40B4-BE49-F238E27FC236}">
                <a16:creationId xmlns:a16="http://schemas.microsoft.com/office/drawing/2014/main" id="{5802BF4D-282A-88BC-4FF1-D7F906E23645}"/>
              </a:ext>
            </a:extLst>
          </p:cNvPr>
          <p:cNvPicPr>
            <a:picLocks noChangeAspect="1"/>
          </p:cNvPicPr>
          <p:nvPr/>
        </p:nvPicPr>
        <p:blipFill>
          <a:blip r:embed="rId6"/>
          <a:stretch>
            <a:fillRect/>
          </a:stretch>
        </p:blipFill>
        <p:spPr>
          <a:xfrm>
            <a:off x="4639487" y="2892217"/>
            <a:ext cx="308908" cy="326070"/>
          </a:xfrm>
          <a:prstGeom prst="rect">
            <a:avLst/>
          </a:prstGeom>
        </p:spPr>
      </p:pic>
      <p:pic>
        <p:nvPicPr>
          <p:cNvPr id="9" name="Picture 8">
            <a:extLst>
              <a:ext uri="{FF2B5EF4-FFF2-40B4-BE49-F238E27FC236}">
                <a16:creationId xmlns:a16="http://schemas.microsoft.com/office/drawing/2014/main" id="{DF80D2BB-37EB-E119-BD54-F2ED718638D0}"/>
              </a:ext>
            </a:extLst>
          </p:cNvPr>
          <p:cNvPicPr>
            <a:picLocks noChangeAspect="1"/>
          </p:cNvPicPr>
          <p:nvPr/>
        </p:nvPicPr>
        <p:blipFill>
          <a:blip r:embed="rId7"/>
          <a:stretch>
            <a:fillRect/>
          </a:stretch>
        </p:blipFill>
        <p:spPr>
          <a:xfrm>
            <a:off x="5661339" y="1531448"/>
            <a:ext cx="1922815" cy="1895886"/>
          </a:xfrm>
          <a:prstGeom prst="rect">
            <a:avLst/>
          </a:prstGeom>
        </p:spPr>
      </p:pic>
    </p:spTree>
    <p:extLst>
      <p:ext uri="{BB962C8B-B14F-4D97-AF65-F5344CB8AC3E}">
        <p14:creationId xmlns:p14="http://schemas.microsoft.com/office/powerpoint/2010/main" val="1883084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8" name="TextBox 7">
            <a:extLst>
              <a:ext uri="{FF2B5EF4-FFF2-40B4-BE49-F238E27FC236}">
                <a16:creationId xmlns:a16="http://schemas.microsoft.com/office/drawing/2014/main" id="{E2AF600D-6F8E-AF4F-9F8A-7A6BE3BFBF7F}"/>
              </a:ext>
            </a:extLst>
          </p:cNvPr>
          <p:cNvSpPr txBox="1"/>
          <p:nvPr/>
        </p:nvSpPr>
        <p:spPr>
          <a:xfrm>
            <a:off x="355758" y="378983"/>
            <a:ext cx="8341433" cy="369332"/>
          </a:xfrm>
          <a:prstGeom prst="rect">
            <a:avLst/>
          </a:prstGeom>
          <a:noFill/>
        </p:spPr>
        <p:txBody>
          <a:bodyPr wrap="square" rIns="36000" rtlCol="0">
            <a:spAutoFit/>
          </a:bodyPr>
          <a:lstStyle/>
          <a:p>
            <a:pPr>
              <a:spcAft>
                <a:spcPts val="600"/>
              </a:spcAft>
            </a:pPr>
            <a:r>
              <a:rPr lang="en-IN" sz="1800" b="1" dirty="0">
                <a:solidFill>
                  <a:srgbClr val="137F97"/>
                </a:solidFill>
              </a:rPr>
              <a:t>CONCEPT </a:t>
            </a:r>
            <a:r>
              <a:rPr lang="en-US" sz="1800" b="1" dirty="0">
                <a:solidFill>
                  <a:srgbClr val="58585A"/>
                </a:solidFill>
              </a:rPr>
              <a:t>Rational Functions</a:t>
            </a:r>
            <a:endParaRPr lang="en-IN" sz="1800" b="1" dirty="0">
              <a:solidFill>
                <a:srgbClr val="58585A"/>
              </a:solidFill>
            </a:endParaRPr>
          </a:p>
        </p:txBody>
      </p:sp>
      <p:pic>
        <p:nvPicPr>
          <p:cNvPr id="6" name="Picture 5">
            <a:extLst>
              <a:ext uri="{FF2B5EF4-FFF2-40B4-BE49-F238E27FC236}">
                <a16:creationId xmlns:a16="http://schemas.microsoft.com/office/drawing/2014/main" id="{7E35CA67-0A16-4A19-39A1-262E5283669B}"/>
              </a:ext>
            </a:extLst>
          </p:cNvPr>
          <p:cNvPicPr>
            <a:picLocks noChangeAspect="1"/>
          </p:cNvPicPr>
          <p:nvPr/>
        </p:nvPicPr>
        <p:blipFill>
          <a:blip r:embed="rId3"/>
          <a:stretch>
            <a:fillRect/>
          </a:stretch>
        </p:blipFill>
        <p:spPr>
          <a:xfrm>
            <a:off x="7698482" y="1062977"/>
            <a:ext cx="436646" cy="436646"/>
          </a:xfrm>
          <a:prstGeom prst="rect">
            <a:avLst/>
          </a:prstGeom>
        </p:spPr>
      </p:pic>
      <p:pic>
        <p:nvPicPr>
          <p:cNvPr id="12" name="Picture 11">
            <a:extLst>
              <a:ext uri="{FF2B5EF4-FFF2-40B4-BE49-F238E27FC236}">
                <a16:creationId xmlns:a16="http://schemas.microsoft.com/office/drawing/2014/main" id="{45798ACA-3E1B-AC6C-5875-45085F37302A}"/>
              </a:ext>
            </a:extLst>
          </p:cNvPr>
          <p:cNvPicPr>
            <a:picLocks noChangeAspect="1"/>
          </p:cNvPicPr>
          <p:nvPr/>
        </p:nvPicPr>
        <p:blipFill>
          <a:blip r:embed="rId4"/>
          <a:stretch>
            <a:fillRect/>
          </a:stretch>
        </p:blipFill>
        <p:spPr>
          <a:xfrm>
            <a:off x="1434723" y="2022324"/>
            <a:ext cx="1068805" cy="391026"/>
          </a:xfrm>
          <a:prstGeom prst="rect">
            <a:avLst/>
          </a:prstGeom>
        </p:spPr>
      </p:pic>
      <p:pic>
        <p:nvPicPr>
          <p:cNvPr id="15" name="Picture 14">
            <a:extLst>
              <a:ext uri="{FF2B5EF4-FFF2-40B4-BE49-F238E27FC236}">
                <a16:creationId xmlns:a16="http://schemas.microsoft.com/office/drawing/2014/main" id="{1A58A0B1-49CB-5B21-DBD7-A8D614E5CB5B}"/>
              </a:ext>
            </a:extLst>
          </p:cNvPr>
          <p:cNvPicPr>
            <a:picLocks noChangeAspect="1"/>
          </p:cNvPicPr>
          <p:nvPr/>
        </p:nvPicPr>
        <p:blipFill>
          <a:blip r:embed="rId5"/>
          <a:stretch>
            <a:fillRect/>
          </a:stretch>
        </p:blipFill>
        <p:spPr>
          <a:xfrm>
            <a:off x="6496829" y="1358035"/>
            <a:ext cx="1042738" cy="469233"/>
          </a:xfrm>
          <a:prstGeom prst="rect">
            <a:avLst/>
          </a:prstGeom>
        </p:spPr>
      </p:pic>
      <p:sp>
        <p:nvSpPr>
          <p:cNvPr id="22" name="TextBox 21">
            <a:extLst>
              <a:ext uri="{FF2B5EF4-FFF2-40B4-BE49-F238E27FC236}">
                <a16:creationId xmlns:a16="http://schemas.microsoft.com/office/drawing/2014/main" id="{2B6ACAD5-3236-AFCA-8FA6-810FA1BF6D3E}"/>
              </a:ext>
            </a:extLst>
          </p:cNvPr>
          <p:cNvSpPr txBox="1"/>
          <p:nvPr/>
        </p:nvSpPr>
        <p:spPr>
          <a:xfrm>
            <a:off x="381002" y="777863"/>
            <a:ext cx="8254997" cy="1631216"/>
          </a:xfrm>
          <a:prstGeom prst="rect">
            <a:avLst/>
          </a:prstGeom>
          <a:noFill/>
        </p:spPr>
        <p:txBody>
          <a:bodyPr wrap="square" rtlCol="0">
            <a:spAutoFit/>
          </a:bodyPr>
          <a:lstStyle/>
          <a:p>
            <a:pPr>
              <a:spcAft>
                <a:spcPts val="600"/>
              </a:spcAft>
            </a:pPr>
            <a:r>
              <a:rPr lang="en-US" dirty="0"/>
              <a:t>Just as a rational number is a number that can be expressed as the ratio of two integers, a </a:t>
            </a:r>
            <a:r>
              <a:rPr lang="en-US" b="1" dirty="0">
                <a:highlight>
                  <a:srgbClr val="FFFF00"/>
                </a:highlight>
              </a:rPr>
              <a:t>rational</a:t>
            </a:r>
          </a:p>
          <a:p>
            <a:pPr>
              <a:spcAft>
                <a:spcPts val="1200"/>
              </a:spcAft>
            </a:pPr>
            <a:r>
              <a:rPr lang="en-US" b="1" dirty="0">
                <a:highlight>
                  <a:srgbClr val="FFFF00"/>
                </a:highlight>
              </a:rPr>
              <a:t>expression</a:t>
            </a:r>
            <a:r>
              <a:rPr lang="en-US" dirty="0"/>
              <a:t> is an expression that can be expressed as the ratio of two polynomials, such as      </a:t>
            </a:r>
          </a:p>
          <a:p>
            <a:pPr>
              <a:spcAft>
                <a:spcPts val="600"/>
              </a:spcAft>
            </a:pPr>
            <a:r>
              <a:rPr lang="en-US" dirty="0"/>
              <a:t>A </a:t>
            </a:r>
            <a:r>
              <a:rPr lang="en-US" b="1" dirty="0">
                <a:highlight>
                  <a:srgbClr val="FFFF00"/>
                </a:highlight>
              </a:rPr>
              <a:t>rational function</a:t>
            </a:r>
            <a:r>
              <a:rPr lang="en-US" dirty="0"/>
              <a:t> is any function defined by a rational expression, such as                     . The domain </a:t>
            </a:r>
          </a:p>
          <a:p>
            <a:pPr>
              <a:spcAft>
                <a:spcPts val="1200"/>
              </a:spcAft>
            </a:pPr>
            <a:r>
              <a:rPr lang="en-US" dirty="0"/>
              <a:t>of </a:t>
            </a:r>
            <a:r>
              <a:rPr lang="en-US" i="1" dirty="0"/>
              <a:t>R</a:t>
            </a:r>
            <a:r>
              <a:rPr lang="en-US" dirty="0"/>
              <a:t>(</a:t>
            </a:r>
            <a:r>
              <a:rPr lang="en-US" i="1" dirty="0"/>
              <a:t>x</a:t>
            </a:r>
            <a:r>
              <a:rPr lang="en-US" dirty="0"/>
              <a:t>) is all values of </a:t>
            </a:r>
            <a:r>
              <a:rPr lang="en-US" i="1" dirty="0"/>
              <a:t>x</a:t>
            </a:r>
            <a:r>
              <a:rPr lang="en-US" dirty="0"/>
              <a:t> for which </a:t>
            </a:r>
            <a:r>
              <a:rPr lang="en-US" i="1" dirty="0"/>
              <a:t>Q</a:t>
            </a:r>
            <a:r>
              <a:rPr lang="en-US" dirty="0"/>
              <a:t>(</a:t>
            </a:r>
            <a:r>
              <a:rPr lang="en-US" i="1" dirty="0"/>
              <a:t>x</a:t>
            </a:r>
            <a:r>
              <a:rPr lang="en-US" dirty="0"/>
              <a:t>) ≠ 0.</a:t>
            </a:r>
          </a:p>
          <a:p>
            <a:pPr>
              <a:spcAft>
                <a:spcPts val="1200"/>
              </a:spcAft>
            </a:pPr>
            <a:r>
              <a:rPr lang="en-US" dirty="0"/>
              <a:t>The function                      is a rational function.</a:t>
            </a:r>
          </a:p>
        </p:txBody>
      </p:sp>
    </p:spTree>
    <p:extLst>
      <p:ext uri="{BB962C8B-B14F-4D97-AF65-F5344CB8AC3E}">
        <p14:creationId xmlns:p14="http://schemas.microsoft.com/office/powerpoint/2010/main" val="106231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5" name="TextBox 4">
            <a:extLst>
              <a:ext uri="{FF2B5EF4-FFF2-40B4-BE49-F238E27FC236}">
                <a16:creationId xmlns:a16="http://schemas.microsoft.com/office/drawing/2014/main" id="{6E8F0502-F26D-4842-97A7-E6A7B55ABA0B}"/>
              </a:ext>
            </a:extLst>
          </p:cNvPr>
          <p:cNvSpPr txBox="1"/>
          <p:nvPr/>
        </p:nvSpPr>
        <p:spPr>
          <a:xfrm>
            <a:off x="355758" y="706927"/>
            <a:ext cx="8321209" cy="4498667"/>
          </a:xfrm>
          <a:prstGeom prst="rect">
            <a:avLst/>
          </a:prstGeom>
          <a:noFill/>
        </p:spPr>
        <p:txBody>
          <a:bodyPr wrap="square" rIns="36000" rtlCol="0">
            <a:spAutoFit/>
          </a:bodyPr>
          <a:lstStyle/>
          <a:p>
            <a:pPr>
              <a:spcAft>
                <a:spcPts val="1000"/>
              </a:spcAft>
              <a:tabLst>
                <a:tab pos="1584000" algn="l"/>
              </a:tabLst>
            </a:pPr>
            <a:r>
              <a:rPr lang="en-IN" sz="1800" b="1" dirty="0">
                <a:solidFill>
                  <a:srgbClr val="0078AE"/>
                </a:solidFill>
              </a:rPr>
              <a:t>	</a:t>
            </a:r>
            <a:r>
              <a:rPr lang="en-US" sz="1800" b="1" dirty="0">
                <a:solidFill>
                  <a:srgbClr val="58585A"/>
                </a:solidFill>
              </a:rPr>
              <a:t>Find Multiple Vertical Asymptotes of a Rational Function</a:t>
            </a:r>
          </a:p>
          <a:p>
            <a:r>
              <a:rPr lang="en-US" sz="1600" b="1" dirty="0"/>
              <a:t>What are the vertical asymptotes for the graph of </a:t>
            </a:r>
            <a:endParaRPr lang="mr-IN" sz="1600" b="1" dirty="0"/>
          </a:p>
          <a:p>
            <a:pPr marL="342000">
              <a:spcBef>
                <a:spcPts val="1800"/>
              </a:spcBef>
              <a:spcAft>
                <a:spcPts val="8400"/>
              </a:spcAft>
            </a:pPr>
            <a:r>
              <a:rPr lang="en-US" dirty="0"/>
              <a:t>Vertical asymptotes can occur at the </a:t>
            </a:r>
            <a:r>
              <a:rPr lang="en-US" i="1" dirty="0"/>
              <a:t>x</a:t>
            </a:r>
            <a:r>
              <a:rPr lang="en-US" dirty="0"/>
              <a:t>-values where the function is undefined. </a:t>
            </a:r>
            <a:br>
              <a:rPr lang="en-US" dirty="0"/>
            </a:br>
            <a:r>
              <a:rPr lang="en-US" dirty="0"/>
              <a:t>Determine where the denominator of the rational function </a:t>
            </a:r>
            <a:r>
              <a:rPr lang="pt-BR" dirty="0" err="1"/>
              <a:t>is</a:t>
            </a:r>
            <a:r>
              <a:rPr lang="pt-BR" dirty="0"/>
              <a:t> </a:t>
            </a:r>
            <a:r>
              <a:rPr lang="pt-BR" dirty="0" err="1"/>
              <a:t>equal</a:t>
            </a:r>
            <a:r>
              <a:rPr lang="pt-BR" dirty="0"/>
              <a:t> </a:t>
            </a:r>
            <a:r>
              <a:rPr lang="pt-BR" dirty="0" err="1"/>
              <a:t>to</a:t>
            </a:r>
            <a:r>
              <a:rPr lang="pt-BR" dirty="0"/>
              <a:t> 0.</a:t>
            </a:r>
          </a:p>
          <a:p>
            <a:endParaRPr lang="en-US" dirty="0"/>
          </a:p>
          <a:p>
            <a:pPr marL="342000">
              <a:spcAft>
                <a:spcPts val="600"/>
              </a:spcAft>
            </a:pPr>
            <a:r>
              <a:rPr lang="en-US" dirty="0"/>
              <a:t>The possible vertical asymptotes are </a:t>
            </a:r>
            <a:r>
              <a:rPr lang="en-US" i="1" dirty="0">
                <a:solidFill>
                  <a:schemeClr val="tx1"/>
                </a:solidFill>
              </a:rPr>
              <a:t>x</a:t>
            </a:r>
            <a:r>
              <a:rPr lang="en-US" dirty="0">
                <a:solidFill>
                  <a:schemeClr val="tx1"/>
                </a:solidFill>
              </a:rPr>
              <a:t> = −3</a:t>
            </a:r>
            <a:br>
              <a:rPr lang="en-US" dirty="0">
                <a:solidFill>
                  <a:schemeClr val="tx1"/>
                </a:solidFill>
              </a:rPr>
            </a:br>
            <a:r>
              <a:rPr lang="en-US" dirty="0">
                <a:solidFill>
                  <a:schemeClr val="tx1"/>
                </a:solidFill>
              </a:rPr>
              <a:t>and </a:t>
            </a:r>
            <a:r>
              <a:rPr lang="en-US" i="1" dirty="0">
                <a:solidFill>
                  <a:schemeClr val="tx1"/>
                </a:solidFill>
              </a:rPr>
              <a:t>x</a:t>
            </a:r>
            <a:r>
              <a:rPr lang="en-US" dirty="0">
                <a:solidFill>
                  <a:schemeClr val="tx1"/>
                </a:solidFill>
              </a:rPr>
              <a:t> = −4.</a:t>
            </a:r>
          </a:p>
          <a:p>
            <a:pPr marL="342000"/>
            <a:r>
              <a:rPr lang="en-US" dirty="0"/>
              <a:t>Graph the function to determine if there are </a:t>
            </a:r>
            <a:br>
              <a:rPr lang="en-US" dirty="0"/>
            </a:br>
            <a:r>
              <a:rPr lang="en-US" dirty="0"/>
              <a:t>asymptotes </a:t>
            </a:r>
            <a:r>
              <a:rPr lang="en-US" dirty="0">
                <a:solidFill>
                  <a:schemeClr val="tx1"/>
                </a:solidFill>
              </a:rPr>
              <a:t>at </a:t>
            </a:r>
            <a:r>
              <a:rPr lang="en-US" i="1" dirty="0">
                <a:solidFill>
                  <a:schemeClr val="tx1"/>
                </a:solidFill>
              </a:rPr>
              <a:t>x</a:t>
            </a:r>
            <a:r>
              <a:rPr lang="en-US" dirty="0">
                <a:solidFill>
                  <a:schemeClr val="tx1"/>
                </a:solidFill>
              </a:rPr>
              <a:t> = − 3 </a:t>
            </a:r>
            <a:r>
              <a:rPr lang="mr-IN" dirty="0">
                <a:solidFill>
                  <a:schemeClr val="tx1"/>
                </a:solidFill>
              </a:rPr>
              <a:t>or </a:t>
            </a:r>
            <a:r>
              <a:rPr lang="en-US" i="1" dirty="0">
                <a:solidFill>
                  <a:schemeClr val="tx1"/>
                </a:solidFill>
              </a:rPr>
              <a:t>x</a:t>
            </a:r>
            <a:r>
              <a:rPr lang="mr-IN" dirty="0">
                <a:solidFill>
                  <a:schemeClr val="tx1"/>
                </a:solidFill>
              </a:rPr>
              <a:t> = − 4.</a:t>
            </a:r>
          </a:p>
          <a:p>
            <a:pPr marL="342000"/>
            <a:endParaRPr lang="en-US" dirty="0"/>
          </a:p>
          <a:p>
            <a:pPr marL="342000"/>
            <a:r>
              <a:rPr lang="en-US" dirty="0"/>
              <a:t>The graph is not defined at </a:t>
            </a:r>
            <a:r>
              <a:rPr lang="en-US" i="1" dirty="0"/>
              <a:t>x</a:t>
            </a:r>
            <a:r>
              <a:rPr lang="en-US" dirty="0"/>
              <a:t> = −3 or </a:t>
            </a:r>
            <a:r>
              <a:rPr lang="en-US" i="1" dirty="0"/>
              <a:t>x</a:t>
            </a:r>
            <a:r>
              <a:rPr lang="en-US" dirty="0"/>
              <a:t> = −4. </a:t>
            </a:r>
            <a:br>
              <a:rPr lang="en-US" dirty="0"/>
            </a:br>
            <a:r>
              <a:rPr lang="en-US" dirty="0"/>
              <a:t>These lines are vertical asymptotes. </a:t>
            </a:r>
            <a:br>
              <a:rPr lang="en-US" dirty="0"/>
            </a:br>
            <a:endParaRPr lang="en-US" b="1" dirty="0"/>
          </a:p>
        </p:txBody>
      </p:sp>
      <p:sp>
        <p:nvSpPr>
          <p:cNvPr id="6" name="Rectangle 5">
            <a:extLst>
              <a:ext uri="{FF2B5EF4-FFF2-40B4-BE49-F238E27FC236}">
                <a16:creationId xmlns:a16="http://schemas.microsoft.com/office/drawing/2014/main" id="{33341DDE-51A7-BB4A-A5D0-B99BDB557C68}"/>
              </a:ext>
            </a:extLst>
          </p:cNvPr>
          <p:cNvSpPr/>
          <p:nvPr/>
        </p:nvSpPr>
        <p:spPr>
          <a:xfrm>
            <a:off x="452746" y="749488"/>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2</a:t>
            </a:r>
            <a:endParaRPr lang="en-US" sz="1800" cap="all" dirty="0"/>
          </a:p>
        </p:txBody>
      </p:sp>
      <p:sp>
        <p:nvSpPr>
          <p:cNvPr id="8" name="TextBox 7">
            <a:extLst>
              <a:ext uri="{FF2B5EF4-FFF2-40B4-BE49-F238E27FC236}">
                <a16:creationId xmlns:a16="http://schemas.microsoft.com/office/drawing/2014/main" id="{E2AF600D-6F8E-AF4F-9F8A-7A6BE3BFBF7F}"/>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sp>
        <p:nvSpPr>
          <p:cNvPr id="9" name="Rounded Rectangle 8">
            <a:extLst>
              <a:ext uri="{FF2B5EF4-FFF2-40B4-BE49-F238E27FC236}">
                <a16:creationId xmlns:a16="http://schemas.microsoft.com/office/drawing/2014/main" id="{E7A370C1-14D5-AF43-A796-AF0540DA76D8}"/>
              </a:ext>
            </a:extLst>
          </p:cNvPr>
          <p:cNvSpPr/>
          <p:nvPr/>
        </p:nvSpPr>
        <p:spPr>
          <a:xfrm>
            <a:off x="798380" y="5303822"/>
            <a:ext cx="4533380" cy="733690"/>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sz="1200" b="1" dirty="0">
                <a:solidFill>
                  <a:srgbClr val="C02B43"/>
                </a:solidFill>
              </a:rPr>
              <a:t>COMMUNICATE PRECISELY</a:t>
            </a:r>
            <a:endParaRPr lang="en-IN" sz="1200" b="1" dirty="0">
              <a:solidFill>
                <a:srgbClr val="C02B43"/>
              </a:solidFill>
            </a:endParaRPr>
          </a:p>
          <a:p>
            <a:r>
              <a:rPr lang="en-US" sz="1200" dirty="0">
                <a:solidFill>
                  <a:schemeClr val="tx1"/>
                </a:solidFill>
              </a:rPr>
              <a:t>When creating a graph with asymptotes, it is important to clarify</a:t>
            </a:r>
            <a:br>
              <a:rPr lang="en-US" sz="1200" dirty="0">
                <a:solidFill>
                  <a:schemeClr val="tx1"/>
                </a:solidFill>
              </a:rPr>
            </a:br>
            <a:r>
              <a:rPr lang="en-US" sz="1200" dirty="0">
                <a:solidFill>
                  <a:schemeClr val="tx1"/>
                </a:solidFill>
              </a:rPr>
              <a:t>if the lines indicated are vertical or horizontal asymptotes.</a:t>
            </a:r>
            <a:endParaRPr lang="en-IN" sz="1200" dirty="0">
              <a:solidFill>
                <a:schemeClr val="tx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41F2978E-8721-86C7-FA30-603F979A956A}"/>
              </a:ext>
            </a:extLst>
          </p:cNvPr>
          <p:cNvPicPr>
            <a:picLocks noChangeAspect="1"/>
          </p:cNvPicPr>
          <p:nvPr/>
        </p:nvPicPr>
        <p:blipFill>
          <a:blip r:embed="rId3"/>
          <a:stretch>
            <a:fillRect/>
          </a:stretch>
        </p:blipFill>
        <p:spPr>
          <a:xfrm>
            <a:off x="5201256" y="1087280"/>
            <a:ext cx="1818274" cy="462715"/>
          </a:xfrm>
          <a:prstGeom prst="rect">
            <a:avLst/>
          </a:prstGeom>
        </p:spPr>
      </p:pic>
      <p:pic>
        <p:nvPicPr>
          <p:cNvPr id="14" name="Picture 13">
            <a:extLst>
              <a:ext uri="{FF2B5EF4-FFF2-40B4-BE49-F238E27FC236}">
                <a16:creationId xmlns:a16="http://schemas.microsoft.com/office/drawing/2014/main" id="{23ACD393-78BF-E12C-966D-3791415C1F6F}"/>
              </a:ext>
            </a:extLst>
          </p:cNvPr>
          <p:cNvPicPr>
            <a:picLocks noChangeAspect="1"/>
          </p:cNvPicPr>
          <p:nvPr/>
        </p:nvPicPr>
        <p:blipFill>
          <a:blip r:embed="rId4"/>
          <a:stretch>
            <a:fillRect/>
          </a:stretch>
        </p:blipFill>
        <p:spPr>
          <a:xfrm>
            <a:off x="795129" y="2147502"/>
            <a:ext cx="4265744" cy="1126067"/>
          </a:xfrm>
          <a:prstGeom prst="rect">
            <a:avLst/>
          </a:prstGeom>
        </p:spPr>
      </p:pic>
      <p:pic>
        <p:nvPicPr>
          <p:cNvPr id="16" name="Picture 15">
            <a:extLst>
              <a:ext uri="{FF2B5EF4-FFF2-40B4-BE49-F238E27FC236}">
                <a16:creationId xmlns:a16="http://schemas.microsoft.com/office/drawing/2014/main" id="{A7262238-413D-BF4C-7F0F-BE60C4F00E25}"/>
              </a:ext>
            </a:extLst>
          </p:cNvPr>
          <p:cNvPicPr>
            <a:picLocks noChangeAspect="1"/>
          </p:cNvPicPr>
          <p:nvPr/>
        </p:nvPicPr>
        <p:blipFill>
          <a:blip r:embed="rId5"/>
          <a:stretch>
            <a:fillRect/>
          </a:stretch>
        </p:blipFill>
        <p:spPr>
          <a:xfrm>
            <a:off x="4489094" y="3101527"/>
            <a:ext cx="4265744" cy="2095546"/>
          </a:xfrm>
          <a:prstGeom prst="rect">
            <a:avLst/>
          </a:prstGeom>
        </p:spPr>
      </p:pic>
    </p:spTree>
    <p:extLst>
      <p:ext uri="{BB962C8B-B14F-4D97-AF65-F5344CB8AC3E}">
        <p14:creationId xmlns:p14="http://schemas.microsoft.com/office/powerpoint/2010/main" val="2370629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5" name="TextBox 14">
            <a:extLst>
              <a:ext uri="{FF2B5EF4-FFF2-40B4-BE49-F238E27FC236}">
                <a16:creationId xmlns:a16="http://schemas.microsoft.com/office/drawing/2014/main" id="{6E8F0502-F26D-4842-97A7-E6A7B55ABA0B}"/>
              </a:ext>
            </a:extLst>
          </p:cNvPr>
          <p:cNvSpPr txBox="1"/>
          <p:nvPr/>
        </p:nvSpPr>
        <p:spPr>
          <a:xfrm>
            <a:off x="355758" y="430002"/>
            <a:ext cx="8341433" cy="4452501"/>
          </a:xfrm>
          <a:prstGeom prst="rect">
            <a:avLst/>
          </a:prstGeom>
          <a:noFill/>
        </p:spPr>
        <p:txBody>
          <a:bodyPr wrap="square" rIns="36000" rtlCol="0">
            <a:spAutoFit/>
          </a:bodyPr>
          <a:lstStyle/>
          <a:p>
            <a:pPr>
              <a:spcAft>
                <a:spcPts val="2000"/>
              </a:spcAft>
              <a:tabLst>
                <a:tab pos="1584000" algn="l"/>
              </a:tabLst>
            </a:pPr>
            <a:r>
              <a:rPr lang="en-IN" sz="1800" b="1" dirty="0">
                <a:solidFill>
                  <a:srgbClr val="0078AE"/>
                </a:solidFill>
              </a:rPr>
              <a:t>	</a:t>
            </a:r>
            <a:r>
              <a:rPr lang="en-US" sz="1800" b="1" dirty="0">
                <a:solidFill>
                  <a:srgbClr val="58585A"/>
                </a:solidFill>
              </a:rPr>
              <a:t>Find Multiple Vertical Asymptotes of a Rational Function</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42900" indent="-342900">
              <a:spcAft>
                <a:spcPts val="1200"/>
              </a:spcAft>
              <a:buFont typeface="+mj-lt"/>
              <a:buAutoNum type="arabicPeriod" startAt="2"/>
            </a:pPr>
            <a:r>
              <a:rPr lang="en-IN" sz="1600" b="1" dirty="0"/>
              <a:t>​</a:t>
            </a:r>
            <a:r>
              <a:rPr lang="en-US" sz="1600" dirty="0"/>
              <a:t>Find the vertical asymptotes for each function. Graph the function to check your work.</a:t>
            </a:r>
          </a:p>
          <a:p>
            <a:pPr marL="720000" indent="-360000">
              <a:spcAft>
                <a:spcPts val="3200"/>
              </a:spcAft>
              <a:buAutoNum type="alphaLcPeriod"/>
              <a:tabLst>
                <a:tab pos="1103313" algn="l"/>
              </a:tabLst>
            </a:pPr>
            <a:r>
              <a:rPr lang="en-IN" sz="1600" b="1" dirty="0"/>
              <a:t>​</a:t>
            </a:r>
          </a:p>
          <a:p>
            <a:pPr marL="702900" indent="-342900">
              <a:spcAft>
                <a:spcPts val="15000"/>
              </a:spcAft>
              <a:buFont typeface="+mj-lt"/>
              <a:buAutoNum type="alphaLcPeriod"/>
              <a:tabLst>
                <a:tab pos="1103313" algn="l"/>
              </a:tabLst>
            </a:pPr>
            <a:r>
              <a:rPr lang="en-IN" sz="1600" b="1" dirty="0"/>
              <a:t>​</a:t>
            </a:r>
          </a:p>
          <a:p>
            <a:endParaRPr lang="en-IN" sz="1600" dirty="0">
              <a:solidFill>
                <a:schemeClr val="tx1"/>
              </a:solidFill>
            </a:endParaRPr>
          </a:p>
        </p:txBody>
      </p:sp>
      <p:sp>
        <p:nvSpPr>
          <p:cNvPr id="16" name="Rectangle 15">
            <a:extLst>
              <a:ext uri="{FF2B5EF4-FFF2-40B4-BE49-F238E27FC236}">
                <a16:creationId xmlns:a16="http://schemas.microsoft.com/office/drawing/2014/main" id="{33341DDE-51A7-BB4A-A5D0-B99BDB557C68}"/>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2</a:t>
            </a:r>
            <a:endParaRPr lang="en-US" sz="1800" cap="all" dirty="0"/>
          </a:p>
        </p:txBody>
      </p:sp>
      <p:cxnSp>
        <p:nvCxnSpPr>
          <p:cNvPr id="17" name="Straight Connector 16">
            <a:extLst>
              <a:ext uri="{FF2B5EF4-FFF2-40B4-BE49-F238E27FC236}">
                <a16:creationId xmlns:a16="http://schemas.microsoft.com/office/drawing/2014/main" id="{2D026447-33AB-3446-A23C-AFEA10330B4F}"/>
              </a:ext>
            </a:extLst>
          </p:cNvPr>
          <p:cNvCxnSpPr/>
          <p:nvPr/>
        </p:nvCxnSpPr>
        <p:spPr>
          <a:xfrm>
            <a:off x="425301" y="90506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84019D7-7337-DB8B-5216-907C20DFF2DF}"/>
              </a:ext>
            </a:extLst>
          </p:cNvPr>
          <p:cNvPicPr>
            <a:picLocks noChangeAspect="1"/>
          </p:cNvPicPr>
          <p:nvPr/>
        </p:nvPicPr>
        <p:blipFill>
          <a:blip r:embed="rId3"/>
          <a:stretch>
            <a:fillRect/>
          </a:stretch>
        </p:blipFill>
        <p:spPr>
          <a:xfrm>
            <a:off x="1140401" y="1667236"/>
            <a:ext cx="1663166" cy="508986"/>
          </a:xfrm>
          <a:prstGeom prst="rect">
            <a:avLst/>
          </a:prstGeom>
        </p:spPr>
      </p:pic>
      <p:pic>
        <p:nvPicPr>
          <p:cNvPr id="9" name="Picture 8">
            <a:extLst>
              <a:ext uri="{FF2B5EF4-FFF2-40B4-BE49-F238E27FC236}">
                <a16:creationId xmlns:a16="http://schemas.microsoft.com/office/drawing/2014/main" id="{CCF900C9-1F70-5C67-8020-C8357FB9E286}"/>
              </a:ext>
            </a:extLst>
          </p:cNvPr>
          <p:cNvPicPr>
            <a:picLocks noChangeAspect="1"/>
          </p:cNvPicPr>
          <p:nvPr/>
        </p:nvPicPr>
        <p:blipFill>
          <a:blip r:embed="rId4"/>
          <a:stretch>
            <a:fillRect/>
          </a:stretch>
        </p:blipFill>
        <p:spPr>
          <a:xfrm>
            <a:off x="1135436" y="2313654"/>
            <a:ext cx="2494749" cy="494649"/>
          </a:xfrm>
          <a:prstGeom prst="rect">
            <a:avLst/>
          </a:prstGeom>
        </p:spPr>
      </p:pic>
    </p:spTree>
    <p:extLst>
      <p:ext uri="{BB962C8B-B14F-4D97-AF65-F5344CB8AC3E}">
        <p14:creationId xmlns:p14="http://schemas.microsoft.com/office/powerpoint/2010/main" val="103939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6" name="Rectangle 5">
            <a:extLst>
              <a:ext uri="{FF2B5EF4-FFF2-40B4-BE49-F238E27FC236}">
                <a16:creationId xmlns:a16="http://schemas.microsoft.com/office/drawing/2014/main" id="{33341DDE-51A7-BB4A-A5D0-B99BDB557C68}"/>
              </a:ext>
            </a:extLst>
          </p:cNvPr>
          <p:cNvSpPr/>
          <p:nvPr/>
        </p:nvSpPr>
        <p:spPr>
          <a:xfrm>
            <a:off x="452746" y="761614"/>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sp>
        <p:nvSpPr>
          <p:cNvPr id="4" name="TextBox 3">
            <a:extLst>
              <a:ext uri="{FF2B5EF4-FFF2-40B4-BE49-F238E27FC236}">
                <a16:creationId xmlns:a16="http://schemas.microsoft.com/office/drawing/2014/main" id="{7B6773E5-DD17-5EE5-9D95-732A2DD18303}"/>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sp>
        <p:nvSpPr>
          <p:cNvPr id="18" name="TextBox 17">
            <a:extLst>
              <a:ext uri="{FF2B5EF4-FFF2-40B4-BE49-F238E27FC236}">
                <a16:creationId xmlns:a16="http://schemas.microsoft.com/office/drawing/2014/main" id="{F886122E-2697-C253-2B68-ED8CC75E8FE3}"/>
              </a:ext>
            </a:extLst>
          </p:cNvPr>
          <p:cNvSpPr txBox="1"/>
          <p:nvPr/>
        </p:nvSpPr>
        <p:spPr>
          <a:xfrm>
            <a:off x="355758" y="728197"/>
            <a:ext cx="8321209" cy="2067233"/>
          </a:xfrm>
          <a:prstGeom prst="rect">
            <a:avLst/>
          </a:prstGeom>
          <a:noFill/>
        </p:spPr>
        <p:txBody>
          <a:bodyPr wrap="square" rIns="36000" rtlCol="0">
            <a:spAutoFit/>
          </a:bodyPr>
          <a:lstStyle/>
          <a:p>
            <a:pPr>
              <a:spcAft>
                <a:spcPts val="2200"/>
              </a:spcAft>
              <a:tabLst>
                <a:tab pos="1584000" algn="l"/>
              </a:tabLst>
            </a:pPr>
            <a:r>
              <a:rPr lang="en-IN" sz="1800" b="1" dirty="0">
                <a:solidFill>
                  <a:srgbClr val="0078AE"/>
                </a:solidFill>
              </a:rPr>
              <a:t>	</a:t>
            </a:r>
            <a:r>
              <a:rPr lang="en-US" sz="1800" b="1" dirty="0">
                <a:solidFill>
                  <a:srgbClr val="58585A"/>
                </a:solidFill>
              </a:rPr>
              <a:t>Find Types of Horizontal Asymptotes</a:t>
            </a:r>
            <a:endParaRPr lang="en-IN" sz="1800" b="1" dirty="0">
              <a:solidFill>
                <a:srgbClr val="58585A"/>
              </a:solidFill>
            </a:endParaRPr>
          </a:p>
          <a:p>
            <a:pPr>
              <a:spcAft>
                <a:spcPts val="1200"/>
              </a:spcAft>
            </a:pPr>
            <a:r>
              <a:rPr lang="en-IN" sz="1600" b="1" dirty="0">
                <a:solidFill>
                  <a:schemeClr val="tx1"/>
                </a:solidFill>
              </a:rPr>
              <a:t>​</a:t>
            </a:r>
            <a:r>
              <a:rPr lang="en-US" sz="1600" b="1" dirty="0"/>
              <a:t>What are the horizontal asymptotes for the graph</a:t>
            </a:r>
          </a:p>
          <a:p>
            <a:pPr>
              <a:spcAft>
                <a:spcPts val="1200"/>
              </a:spcAft>
            </a:pPr>
            <a:r>
              <a:rPr lang="en-US" dirty="0"/>
              <a:t>Horizontal asymptotes describe end behavior. To identify</a:t>
            </a:r>
            <a:br>
              <a:rPr lang="en-US" dirty="0"/>
            </a:br>
            <a:r>
              <a:rPr lang="en-US" dirty="0"/>
              <a:t>horizontal asymptotes, we have to consider three cases.</a:t>
            </a:r>
          </a:p>
          <a:p>
            <a:pPr>
              <a:spcAft>
                <a:spcPts val="14000"/>
              </a:spcAft>
            </a:pPr>
            <a:r>
              <a:rPr lang="en-US" b="1" dirty="0"/>
              <a:t>Case 1:</a:t>
            </a:r>
            <a:r>
              <a:rPr lang="en-US" dirty="0"/>
              <a:t> When the degree of the numerator is less than the degree of the denominator,</a:t>
            </a:r>
            <a:br>
              <a:rPr lang="en-US" dirty="0"/>
            </a:br>
            <a:r>
              <a:rPr lang="en-US" dirty="0"/>
              <a:t>              there exists a horizontal asymptote at </a:t>
            </a:r>
            <a:r>
              <a:rPr lang="en-US" i="1" dirty="0"/>
              <a:t>y</a:t>
            </a:r>
            <a:r>
              <a:rPr lang="en-US" dirty="0"/>
              <a:t> = 0.</a:t>
            </a:r>
          </a:p>
        </p:txBody>
      </p:sp>
      <p:pic>
        <p:nvPicPr>
          <p:cNvPr id="3" name="Picture 2">
            <a:extLst>
              <a:ext uri="{FF2B5EF4-FFF2-40B4-BE49-F238E27FC236}">
                <a16:creationId xmlns:a16="http://schemas.microsoft.com/office/drawing/2014/main" id="{95D078FA-C962-D78F-A4A1-8356FF60CF46}"/>
              </a:ext>
            </a:extLst>
          </p:cNvPr>
          <p:cNvPicPr>
            <a:picLocks noChangeAspect="1"/>
          </p:cNvPicPr>
          <p:nvPr/>
        </p:nvPicPr>
        <p:blipFill>
          <a:blip r:embed="rId3"/>
          <a:stretch>
            <a:fillRect/>
          </a:stretch>
        </p:blipFill>
        <p:spPr>
          <a:xfrm>
            <a:off x="5235798" y="1236571"/>
            <a:ext cx="1978594" cy="523324"/>
          </a:xfrm>
          <a:prstGeom prst="rect">
            <a:avLst/>
          </a:prstGeom>
        </p:spPr>
      </p:pic>
      <p:pic>
        <p:nvPicPr>
          <p:cNvPr id="7" name="Picture 6">
            <a:extLst>
              <a:ext uri="{FF2B5EF4-FFF2-40B4-BE49-F238E27FC236}">
                <a16:creationId xmlns:a16="http://schemas.microsoft.com/office/drawing/2014/main" id="{386BD156-ED03-6E3F-01B5-2775699815EF}"/>
              </a:ext>
            </a:extLst>
          </p:cNvPr>
          <p:cNvPicPr>
            <a:picLocks noChangeAspect="1"/>
          </p:cNvPicPr>
          <p:nvPr/>
        </p:nvPicPr>
        <p:blipFill>
          <a:blip r:embed="rId4"/>
          <a:stretch>
            <a:fillRect/>
          </a:stretch>
        </p:blipFill>
        <p:spPr>
          <a:xfrm>
            <a:off x="540481" y="2889604"/>
            <a:ext cx="5677705" cy="1662185"/>
          </a:xfrm>
          <a:prstGeom prst="rect">
            <a:avLst/>
          </a:prstGeom>
        </p:spPr>
      </p:pic>
      <p:sp>
        <p:nvSpPr>
          <p:cNvPr id="9" name="Rounded Rectangle 8">
            <a:extLst>
              <a:ext uri="{FF2B5EF4-FFF2-40B4-BE49-F238E27FC236}">
                <a16:creationId xmlns:a16="http://schemas.microsoft.com/office/drawing/2014/main" id="{8B4D9072-65DE-D407-CA83-C2624F3966D2}"/>
              </a:ext>
            </a:extLst>
          </p:cNvPr>
          <p:cNvSpPr/>
          <p:nvPr/>
        </p:nvSpPr>
        <p:spPr>
          <a:xfrm>
            <a:off x="479959" y="4864305"/>
            <a:ext cx="5606331" cy="1203954"/>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sz="1200" b="1" dirty="0">
                <a:solidFill>
                  <a:srgbClr val="C02B43"/>
                </a:solidFill>
              </a:rPr>
              <a:t>STUDY TIP</a:t>
            </a:r>
            <a:endParaRPr lang="en-IN" sz="1200" b="1" dirty="0">
              <a:solidFill>
                <a:srgbClr val="C02B43"/>
              </a:solidFill>
            </a:endParaRPr>
          </a:p>
          <a:p>
            <a:r>
              <a:rPr lang="en-US" sz="1200" dirty="0">
                <a:solidFill>
                  <a:schemeClr val="tx1"/>
                </a:solidFill>
              </a:rPr>
              <a:t>The vertical asymptote(s) are found by setting the denominator of the function equal to zero.</a:t>
            </a:r>
          </a:p>
          <a:p>
            <a:r>
              <a:rPr lang="en-US" sz="1200" dirty="0">
                <a:solidFill>
                  <a:schemeClr val="tx1"/>
                </a:solidFill>
              </a:rPr>
              <a:t> </a:t>
            </a:r>
          </a:p>
          <a:p>
            <a:r>
              <a:rPr lang="en-US" sz="1200" dirty="0">
                <a:solidFill>
                  <a:schemeClr val="tx1"/>
                </a:solidFill>
              </a:rPr>
              <a:t>The horizontal asymptote(s) are found using the relationship between the degree of the numerator and the degree of the denominator.</a:t>
            </a:r>
            <a:endParaRPr lang="en-IN"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0166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6" name="Rectangle 5">
            <a:extLst>
              <a:ext uri="{FF2B5EF4-FFF2-40B4-BE49-F238E27FC236}">
                <a16:creationId xmlns:a16="http://schemas.microsoft.com/office/drawing/2014/main" id="{33341DDE-51A7-BB4A-A5D0-B99BDB557C68}"/>
              </a:ext>
            </a:extLst>
          </p:cNvPr>
          <p:cNvSpPr/>
          <p:nvPr/>
        </p:nvSpPr>
        <p:spPr>
          <a:xfrm>
            <a:off x="452746" y="761614"/>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sp>
        <p:nvSpPr>
          <p:cNvPr id="4" name="TextBox 3">
            <a:extLst>
              <a:ext uri="{FF2B5EF4-FFF2-40B4-BE49-F238E27FC236}">
                <a16:creationId xmlns:a16="http://schemas.microsoft.com/office/drawing/2014/main" id="{7B6773E5-DD17-5EE5-9D95-732A2DD18303}"/>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sp>
        <p:nvSpPr>
          <p:cNvPr id="18" name="TextBox 17">
            <a:extLst>
              <a:ext uri="{FF2B5EF4-FFF2-40B4-BE49-F238E27FC236}">
                <a16:creationId xmlns:a16="http://schemas.microsoft.com/office/drawing/2014/main" id="{F886122E-2697-C253-2B68-ED8CC75E8FE3}"/>
              </a:ext>
            </a:extLst>
          </p:cNvPr>
          <p:cNvSpPr txBox="1"/>
          <p:nvPr/>
        </p:nvSpPr>
        <p:spPr>
          <a:xfrm>
            <a:off x="355758" y="728197"/>
            <a:ext cx="8321209" cy="1636345"/>
          </a:xfrm>
          <a:prstGeom prst="rect">
            <a:avLst/>
          </a:prstGeom>
          <a:noFill/>
        </p:spPr>
        <p:txBody>
          <a:bodyPr wrap="square" rIns="36000" rtlCol="0">
            <a:spAutoFit/>
          </a:bodyPr>
          <a:lstStyle/>
          <a:p>
            <a:pPr>
              <a:spcAft>
                <a:spcPts val="2200"/>
              </a:spcAft>
              <a:tabLst>
                <a:tab pos="1584000" algn="l"/>
              </a:tabLst>
            </a:pPr>
            <a:r>
              <a:rPr lang="en-IN" sz="1800" b="1" dirty="0">
                <a:solidFill>
                  <a:srgbClr val="0078AE"/>
                </a:solidFill>
              </a:rPr>
              <a:t>	</a:t>
            </a:r>
            <a:r>
              <a:rPr lang="en-US" sz="1800" b="1" dirty="0">
                <a:solidFill>
                  <a:srgbClr val="58585A"/>
                </a:solidFill>
              </a:rPr>
              <a:t>Find Types of Horizontal Asymptotes</a:t>
            </a:r>
            <a:endParaRPr lang="en-IN" sz="1800" b="1" dirty="0">
              <a:solidFill>
                <a:srgbClr val="58585A"/>
              </a:solidFill>
            </a:endParaRPr>
          </a:p>
          <a:p>
            <a:pPr>
              <a:spcAft>
                <a:spcPts val="1200"/>
              </a:spcAft>
            </a:pPr>
            <a:r>
              <a:rPr lang="en-IN" sz="1600" b="1" dirty="0">
                <a:solidFill>
                  <a:schemeClr val="tx1"/>
                </a:solidFill>
              </a:rPr>
              <a:t>​</a:t>
            </a:r>
            <a:r>
              <a:rPr lang="en-US" sz="1600" b="1" dirty="0"/>
              <a:t>What are the horizontal asymptotes for the graph</a:t>
            </a:r>
          </a:p>
          <a:p>
            <a:pPr>
              <a:spcBef>
                <a:spcPts val="1200"/>
              </a:spcBef>
              <a:spcAft>
                <a:spcPts val="14000"/>
              </a:spcAft>
            </a:pPr>
            <a:r>
              <a:rPr lang="en-US" b="1" dirty="0"/>
              <a:t>Case 2:</a:t>
            </a:r>
            <a:r>
              <a:rPr lang="en-US" dirty="0"/>
              <a:t> When the degree of the numerator is greater than the degree of the denominator,</a:t>
            </a:r>
            <a:br>
              <a:rPr lang="en-US" dirty="0"/>
            </a:br>
            <a:r>
              <a:rPr lang="en-US" dirty="0"/>
              <a:t>              there is no horizontal asymptote.</a:t>
            </a:r>
          </a:p>
        </p:txBody>
      </p:sp>
      <p:pic>
        <p:nvPicPr>
          <p:cNvPr id="3" name="Picture 2">
            <a:extLst>
              <a:ext uri="{FF2B5EF4-FFF2-40B4-BE49-F238E27FC236}">
                <a16:creationId xmlns:a16="http://schemas.microsoft.com/office/drawing/2014/main" id="{95D078FA-C962-D78F-A4A1-8356FF60CF46}"/>
              </a:ext>
            </a:extLst>
          </p:cNvPr>
          <p:cNvPicPr>
            <a:picLocks noChangeAspect="1"/>
          </p:cNvPicPr>
          <p:nvPr/>
        </p:nvPicPr>
        <p:blipFill>
          <a:blip r:embed="rId3"/>
          <a:stretch>
            <a:fillRect/>
          </a:stretch>
        </p:blipFill>
        <p:spPr>
          <a:xfrm>
            <a:off x="5235798" y="1238459"/>
            <a:ext cx="1978594" cy="523324"/>
          </a:xfrm>
          <a:prstGeom prst="rect">
            <a:avLst/>
          </a:prstGeom>
        </p:spPr>
      </p:pic>
      <p:pic>
        <p:nvPicPr>
          <p:cNvPr id="5" name="Picture 4">
            <a:extLst>
              <a:ext uri="{FF2B5EF4-FFF2-40B4-BE49-F238E27FC236}">
                <a16:creationId xmlns:a16="http://schemas.microsoft.com/office/drawing/2014/main" id="{3EA894C1-D6CC-C762-AD65-0F80C1F44E7D}"/>
              </a:ext>
            </a:extLst>
          </p:cNvPr>
          <p:cNvPicPr>
            <a:picLocks noChangeAspect="1"/>
          </p:cNvPicPr>
          <p:nvPr/>
        </p:nvPicPr>
        <p:blipFill>
          <a:blip r:embed="rId4"/>
          <a:stretch>
            <a:fillRect/>
          </a:stretch>
        </p:blipFill>
        <p:spPr>
          <a:xfrm>
            <a:off x="1042690" y="2484327"/>
            <a:ext cx="5676816" cy="1656000"/>
          </a:xfrm>
          <a:prstGeom prst="rect">
            <a:avLst/>
          </a:prstGeom>
        </p:spPr>
      </p:pic>
    </p:spTree>
    <p:extLst>
      <p:ext uri="{BB962C8B-B14F-4D97-AF65-F5344CB8AC3E}">
        <p14:creationId xmlns:p14="http://schemas.microsoft.com/office/powerpoint/2010/main" val="518758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6" name="Rectangle 5">
            <a:extLst>
              <a:ext uri="{FF2B5EF4-FFF2-40B4-BE49-F238E27FC236}">
                <a16:creationId xmlns:a16="http://schemas.microsoft.com/office/drawing/2014/main" id="{33341DDE-51A7-BB4A-A5D0-B99BDB557C68}"/>
              </a:ext>
            </a:extLst>
          </p:cNvPr>
          <p:cNvSpPr/>
          <p:nvPr/>
        </p:nvSpPr>
        <p:spPr>
          <a:xfrm>
            <a:off x="452746" y="761614"/>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sp>
        <p:nvSpPr>
          <p:cNvPr id="4" name="TextBox 3">
            <a:extLst>
              <a:ext uri="{FF2B5EF4-FFF2-40B4-BE49-F238E27FC236}">
                <a16:creationId xmlns:a16="http://schemas.microsoft.com/office/drawing/2014/main" id="{7B6773E5-DD17-5EE5-9D95-732A2DD18303}"/>
              </a:ext>
            </a:extLst>
          </p:cNvPr>
          <p:cNvSpPr txBox="1"/>
          <p:nvPr/>
        </p:nvSpPr>
        <p:spPr>
          <a:xfrm>
            <a:off x="355758" y="351588"/>
            <a:ext cx="8341433" cy="369332"/>
          </a:xfrm>
          <a:prstGeom prst="rect">
            <a:avLst/>
          </a:prstGeom>
          <a:noFill/>
        </p:spPr>
        <p:txBody>
          <a:bodyPr wrap="square" rIns="36000" rtlCol="0">
            <a:spAutoFit/>
          </a:bodyPr>
          <a:lstStyle/>
          <a:p>
            <a:r>
              <a:rPr lang="en-IN" sz="1800" b="1" dirty="0">
                <a:solidFill>
                  <a:srgbClr val="137F97"/>
                </a:solidFill>
              </a:rPr>
              <a:t>CONCEPTUAL UNDERSTANDING</a:t>
            </a:r>
            <a:endParaRPr lang="en-IN" sz="1800" dirty="0">
              <a:solidFill>
                <a:srgbClr val="137F97"/>
              </a:solidFill>
            </a:endParaRPr>
          </a:p>
        </p:txBody>
      </p:sp>
      <p:sp>
        <p:nvSpPr>
          <p:cNvPr id="18" name="TextBox 17">
            <a:extLst>
              <a:ext uri="{FF2B5EF4-FFF2-40B4-BE49-F238E27FC236}">
                <a16:creationId xmlns:a16="http://schemas.microsoft.com/office/drawing/2014/main" id="{F886122E-2697-C253-2B68-ED8CC75E8FE3}"/>
              </a:ext>
            </a:extLst>
          </p:cNvPr>
          <p:cNvSpPr txBox="1"/>
          <p:nvPr/>
        </p:nvSpPr>
        <p:spPr>
          <a:xfrm>
            <a:off x="355758" y="728197"/>
            <a:ext cx="8321209" cy="1508105"/>
          </a:xfrm>
          <a:prstGeom prst="rect">
            <a:avLst/>
          </a:prstGeom>
          <a:noFill/>
        </p:spPr>
        <p:txBody>
          <a:bodyPr wrap="square" rIns="36000" rtlCol="0">
            <a:spAutoFit/>
          </a:bodyPr>
          <a:lstStyle/>
          <a:p>
            <a:pPr>
              <a:spcAft>
                <a:spcPts val="1200"/>
              </a:spcAft>
              <a:tabLst>
                <a:tab pos="1584000" algn="l"/>
              </a:tabLst>
            </a:pPr>
            <a:r>
              <a:rPr lang="en-IN" sz="1800" b="1" dirty="0">
                <a:solidFill>
                  <a:srgbClr val="0078AE"/>
                </a:solidFill>
              </a:rPr>
              <a:t>	</a:t>
            </a:r>
            <a:r>
              <a:rPr lang="en-US" sz="1800" b="1" dirty="0">
                <a:solidFill>
                  <a:srgbClr val="58585A"/>
                </a:solidFill>
              </a:rPr>
              <a:t>Find Types of Horizontal Asymptotes</a:t>
            </a:r>
            <a:endParaRPr lang="en-IN" sz="1800" b="1" dirty="0">
              <a:solidFill>
                <a:srgbClr val="58585A"/>
              </a:solidFill>
            </a:endParaRPr>
          </a:p>
          <a:p>
            <a:pPr>
              <a:spcAft>
                <a:spcPts val="1200"/>
              </a:spcAft>
            </a:pPr>
            <a:r>
              <a:rPr lang="en-IN" sz="1600" b="1" dirty="0">
                <a:solidFill>
                  <a:schemeClr val="tx1"/>
                </a:solidFill>
              </a:rPr>
              <a:t>​</a:t>
            </a:r>
            <a:r>
              <a:rPr lang="en-US" sz="1600" b="1" dirty="0"/>
              <a:t>What are the horizontal asymptotes for the graph</a:t>
            </a:r>
          </a:p>
          <a:p>
            <a:pPr>
              <a:spcBef>
                <a:spcPts val="1200"/>
              </a:spcBef>
              <a:spcAft>
                <a:spcPts val="14000"/>
              </a:spcAft>
            </a:pPr>
            <a:r>
              <a:rPr lang="en-US" b="1" dirty="0"/>
              <a:t>Case 3:</a:t>
            </a:r>
            <a:r>
              <a:rPr lang="en-US" dirty="0"/>
              <a:t> When the degree of the numerator is equal to the degree of the denominator, the horizontal</a:t>
            </a:r>
            <a:br>
              <a:rPr lang="en-US" dirty="0"/>
            </a:br>
            <a:r>
              <a:rPr lang="en-US" dirty="0"/>
              <a:t>              asymptote is at           where     is the ratio of the leading coefficients.</a:t>
            </a:r>
          </a:p>
        </p:txBody>
      </p:sp>
      <p:sp>
        <p:nvSpPr>
          <p:cNvPr id="9" name="Rounded Rectangle 8">
            <a:extLst>
              <a:ext uri="{FF2B5EF4-FFF2-40B4-BE49-F238E27FC236}">
                <a16:creationId xmlns:a16="http://schemas.microsoft.com/office/drawing/2014/main" id="{8B4D9072-65DE-D407-CA83-C2624F3966D2}"/>
              </a:ext>
            </a:extLst>
          </p:cNvPr>
          <p:cNvSpPr/>
          <p:nvPr/>
        </p:nvSpPr>
        <p:spPr>
          <a:xfrm>
            <a:off x="6322496" y="3133886"/>
            <a:ext cx="2329880" cy="1465465"/>
          </a:xfrm>
          <a:prstGeom prst="roundRect">
            <a:avLst/>
          </a:prstGeom>
          <a:no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300"/>
              </a:spcAft>
            </a:pPr>
            <a:r>
              <a:rPr lang="en-US" sz="1200" b="1" dirty="0">
                <a:solidFill>
                  <a:srgbClr val="C02B43"/>
                </a:solidFill>
              </a:rPr>
              <a:t>MAKE SENSE AND</a:t>
            </a:r>
            <a:br>
              <a:rPr lang="en-US" sz="1200" b="1" dirty="0">
                <a:solidFill>
                  <a:srgbClr val="C02B43"/>
                </a:solidFill>
              </a:rPr>
            </a:br>
            <a:r>
              <a:rPr lang="en-US" sz="1200" b="1" dirty="0">
                <a:solidFill>
                  <a:srgbClr val="C02B43"/>
                </a:solidFill>
              </a:rPr>
              <a:t>PRESERVE</a:t>
            </a:r>
            <a:endParaRPr lang="en-IN" sz="1200" b="1" dirty="0">
              <a:solidFill>
                <a:srgbClr val="C02B43"/>
              </a:solidFill>
            </a:endParaRPr>
          </a:p>
          <a:p>
            <a:r>
              <a:rPr lang="en-US" sz="1200" dirty="0">
                <a:solidFill>
                  <a:schemeClr val="tx1"/>
                </a:solidFill>
              </a:rPr>
              <a:t>To show that the horizontal</a:t>
            </a:r>
            <a:br>
              <a:rPr lang="en-US" sz="1200" dirty="0">
                <a:solidFill>
                  <a:schemeClr val="tx1"/>
                </a:solidFill>
              </a:rPr>
            </a:br>
            <a:r>
              <a:rPr lang="en-US" sz="1200" dirty="0">
                <a:solidFill>
                  <a:schemeClr val="tx1"/>
                </a:solidFill>
              </a:rPr>
              <a:t>asymptote is accurate, try</a:t>
            </a:r>
            <a:br>
              <a:rPr lang="en-US" sz="1200" dirty="0">
                <a:solidFill>
                  <a:schemeClr val="tx1"/>
                </a:solidFill>
              </a:rPr>
            </a:br>
            <a:r>
              <a:rPr lang="en-US" sz="1200" dirty="0">
                <a:solidFill>
                  <a:schemeClr val="tx1"/>
                </a:solidFill>
              </a:rPr>
              <a:t>substituting different values</a:t>
            </a:r>
            <a:br>
              <a:rPr lang="en-US" sz="1200" dirty="0">
                <a:solidFill>
                  <a:schemeClr val="tx1"/>
                </a:solidFill>
              </a:rPr>
            </a:br>
            <a:r>
              <a:rPr lang="en-US" sz="1200" dirty="0">
                <a:solidFill>
                  <a:schemeClr val="tx1"/>
                </a:solidFill>
              </a:rPr>
              <a:t>for </a:t>
            </a:r>
            <a:r>
              <a:rPr lang="en-US" sz="1200" i="1" dirty="0">
                <a:solidFill>
                  <a:schemeClr val="tx1"/>
                </a:solidFill>
              </a:rPr>
              <a:t>x </a:t>
            </a:r>
            <a:r>
              <a:rPr lang="en-US" sz="1200" dirty="0">
                <a:solidFill>
                  <a:schemeClr val="tx1"/>
                </a:solidFill>
              </a:rPr>
              <a:t>and see if the values for</a:t>
            </a:r>
            <a:br>
              <a:rPr lang="en-US" sz="1200" dirty="0">
                <a:solidFill>
                  <a:schemeClr val="tx1"/>
                </a:solidFill>
              </a:rPr>
            </a:br>
            <a:r>
              <a:rPr lang="en-US" sz="1200" i="1" dirty="0">
                <a:solidFill>
                  <a:schemeClr val="tx1"/>
                </a:solidFill>
              </a:rPr>
              <a:t>y</a:t>
            </a:r>
            <a:r>
              <a:rPr lang="en-US" sz="1200" dirty="0">
                <a:solidFill>
                  <a:schemeClr val="tx1"/>
                </a:solidFill>
              </a:rPr>
              <a:t> approach the asymptote(s).</a:t>
            </a:r>
          </a:p>
        </p:txBody>
      </p:sp>
      <p:pic>
        <p:nvPicPr>
          <p:cNvPr id="10" name="Picture 9">
            <a:extLst>
              <a:ext uri="{FF2B5EF4-FFF2-40B4-BE49-F238E27FC236}">
                <a16:creationId xmlns:a16="http://schemas.microsoft.com/office/drawing/2014/main" id="{8CA07B6F-4523-A7F2-B066-39F6BEBC0775}"/>
              </a:ext>
            </a:extLst>
          </p:cNvPr>
          <p:cNvPicPr>
            <a:picLocks noChangeAspect="1"/>
          </p:cNvPicPr>
          <p:nvPr/>
        </p:nvPicPr>
        <p:blipFill>
          <a:blip r:embed="rId3"/>
          <a:stretch>
            <a:fillRect/>
          </a:stretch>
        </p:blipFill>
        <p:spPr>
          <a:xfrm>
            <a:off x="2335718" y="1928776"/>
            <a:ext cx="491746" cy="325855"/>
          </a:xfrm>
          <a:prstGeom prst="rect">
            <a:avLst/>
          </a:prstGeom>
        </p:spPr>
      </p:pic>
      <p:pic>
        <p:nvPicPr>
          <p:cNvPr id="12" name="Picture 11">
            <a:extLst>
              <a:ext uri="{FF2B5EF4-FFF2-40B4-BE49-F238E27FC236}">
                <a16:creationId xmlns:a16="http://schemas.microsoft.com/office/drawing/2014/main" id="{D8B30BA7-B696-D4ED-028F-8D33AE8AC369}"/>
              </a:ext>
            </a:extLst>
          </p:cNvPr>
          <p:cNvPicPr>
            <a:picLocks noChangeAspect="1"/>
          </p:cNvPicPr>
          <p:nvPr/>
        </p:nvPicPr>
        <p:blipFill>
          <a:blip r:embed="rId4"/>
          <a:stretch>
            <a:fillRect/>
          </a:stretch>
        </p:blipFill>
        <p:spPr>
          <a:xfrm>
            <a:off x="3390265" y="1930196"/>
            <a:ext cx="171814" cy="337705"/>
          </a:xfrm>
          <a:prstGeom prst="rect">
            <a:avLst/>
          </a:prstGeom>
        </p:spPr>
      </p:pic>
      <p:pic>
        <p:nvPicPr>
          <p:cNvPr id="16" name="Picture 15">
            <a:extLst>
              <a:ext uri="{FF2B5EF4-FFF2-40B4-BE49-F238E27FC236}">
                <a16:creationId xmlns:a16="http://schemas.microsoft.com/office/drawing/2014/main" id="{C9BE4EB8-5DB9-846E-9040-604A490760D3}"/>
              </a:ext>
            </a:extLst>
          </p:cNvPr>
          <p:cNvPicPr>
            <a:picLocks noChangeAspect="1"/>
          </p:cNvPicPr>
          <p:nvPr/>
        </p:nvPicPr>
        <p:blipFill>
          <a:blip r:embed="rId5"/>
          <a:stretch>
            <a:fillRect/>
          </a:stretch>
        </p:blipFill>
        <p:spPr>
          <a:xfrm>
            <a:off x="847489" y="2335565"/>
            <a:ext cx="2435029" cy="2666090"/>
          </a:xfrm>
          <a:prstGeom prst="rect">
            <a:avLst/>
          </a:prstGeom>
        </p:spPr>
      </p:pic>
      <p:pic>
        <p:nvPicPr>
          <p:cNvPr id="19" name="Picture 18">
            <a:extLst>
              <a:ext uri="{FF2B5EF4-FFF2-40B4-BE49-F238E27FC236}">
                <a16:creationId xmlns:a16="http://schemas.microsoft.com/office/drawing/2014/main" id="{A031DF4C-1138-4D22-D687-660556BCDB3E}"/>
              </a:ext>
            </a:extLst>
          </p:cNvPr>
          <p:cNvPicPr>
            <a:picLocks noChangeAspect="1"/>
          </p:cNvPicPr>
          <p:nvPr/>
        </p:nvPicPr>
        <p:blipFill>
          <a:blip r:embed="rId6"/>
          <a:stretch>
            <a:fillRect/>
          </a:stretch>
        </p:blipFill>
        <p:spPr>
          <a:xfrm>
            <a:off x="3676882" y="2334506"/>
            <a:ext cx="2313575" cy="2313575"/>
          </a:xfrm>
          <a:prstGeom prst="rect">
            <a:avLst/>
          </a:prstGeom>
        </p:spPr>
      </p:pic>
      <p:pic>
        <p:nvPicPr>
          <p:cNvPr id="23" name="Picture 22">
            <a:extLst>
              <a:ext uri="{FF2B5EF4-FFF2-40B4-BE49-F238E27FC236}">
                <a16:creationId xmlns:a16="http://schemas.microsoft.com/office/drawing/2014/main" id="{3043536F-1FDB-6D08-8EA0-2871F9855731}"/>
              </a:ext>
            </a:extLst>
          </p:cNvPr>
          <p:cNvPicPr>
            <a:picLocks noChangeAspect="1"/>
          </p:cNvPicPr>
          <p:nvPr/>
        </p:nvPicPr>
        <p:blipFill>
          <a:blip r:embed="rId7"/>
          <a:stretch>
            <a:fillRect/>
          </a:stretch>
        </p:blipFill>
        <p:spPr>
          <a:xfrm>
            <a:off x="1074443" y="5071630"/>
            <a:ext cx="3471841" cy="331780"/>
          </a:xfrm>
          <a:prstGeom prst="rect">
            <a:avLst/>
          </a:prstGeom>
        </p:spPr>
      </p:pic>
      <p:pic>
        <p:nvPicPr>
          <p:cNvPr id="25" name="Picture 24">
            <a:extLst>
              <a:ext uri="{FF2B5EF4-FFF2-40B4-BE49-F238E27FC236}">
                <a16:creationId xmlns:a16="http://schemas.microsoft.com/office/drawing/2014/main" id="{8A8C387C-C9F2-A7C6-3766-4740D3A7EF0F}"/>
              </a:ext>
            </a:extLst>
          </p:cNvPr>
          <p:cNvPicPr>
            <a:picLocks noChangeAspect="1"/>
          </p:cNvPicPr>
          <p:nvPr/>
        </p:nvPicPr>
        <p:blipFill>
          <a:blip r:embed="rId8"/>
          <a:stretch>
            <a:fillRect/>
          </a:stretch>
        </p:blipFill>
        <p:spPr>
          <a:xfrm>
            <a:off x="434348" y="5439621"/>
            <a:ext cx="5677705" cy="612969"/>
          </a:xfrm>
          <a:prstGeom prst="rect">
            <a:avLst/>
          </a:prstGeom>
        </p:spPr>
      </p:pic>
      <p:pic>
        <p:nvPicPr>
          <p:cNvPr id="27" name="Picture 26">
            <a:extLst>
              <a:ext uri="{FF2B5EF4-FFF2-40B4-BE49-F238E27FC236}">
                <a16:creationId xmlns:a16="http://schemas.microsoft.com/office/drawing/2014/main" id="{519246A5-2236-D59B-0143-5EF7B8D4BB3B}"/>
              </a:ext>
            </a:extLst>
          </p:cNvPr>
          <p:cNvPicPr>
            <a:picLocks noChangeAspect="1"/>
          </p:cNvPicPr>
          <p:nvPr/>
        </p:nvPicPr>
        <p:blipFill>
          <a:blip r:embed="rId9"/>
          <a:stretch>
            <a:fillRect/>
          </a:stretch>
        </p:blipFill>
        <p:spPr>
          <a:xfrm>
            <a:off x="448592" y="6107727"/>
            <a:ext cx="3270403" cy="248835"/>
          </a:xfrm>
          <a:prstGeom prst="rect">
            <a:avLst/>
          </a:prstGeom>
        </p:spPr>
      </p:pic>
      <p:pic>
        <p:nvPicPr>
          <p:cNvPr id="14" name="Picture 13">
            <a:extLst>
              <a:ext uri="{FF2B5EF4-FFF2-40B4-BE49-F238E27FC236}">
                <a16:creationId xmlns:a16="http://schemas.microsoft.com/office/drawing/2014/main" id="{E9B17D9B-ADB1-8F51-370A-13D03CF7293C}"/>
              </a:ext>
            </a:extLst>
          </p:cNvPr>
          <p:cNvPicPr>
            <a:picLocks noChangeAspect="1"/>
          </p:cNvPicPr>
          <p:nvPr/>
        </p:nvPicPr>
        <p:blipFill>
          <a:blip r:embed="rId10"/>
          <a:stretch>
            <a:fillRect/>
          </a:stretch>
        </p:blipFill>
        <p:spPr>
          <a:xfrm>
            <a:off x="5235798" y="1110994"/>
            <a:ext cx="1978594" cy="523324"/>
          </a:xfrm>
          <a:prstGeom prst="rect">
            <a:avLst/>
          </a:prstGeom>
        </p:spPr>
      </p:pic>
    </p:spTree>
    <p:extLst>
      <p:ext uri="{BB962C8B-B14F-4D97-AF65-F5344CB8AC3E}">
        <p14:creationId xmlns:p14="http://schemas.microsoft.com/office/powerpoint/2010/main" val="2019329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8" name="TextBox 7">
            <a:extLst>
              <a:ext uri="{FF2B5EF4-FFF2-40B4-BE49-F238E27FC236}">
                <a16:creationId xmlns:a16="http://schemas.microsoft.com/office/drawing/2014/main" id="{6E8F0502-F26D-4842-97A7-E6A7B55ABA0B}"/>
              </a:ext>
            </a:extLst>
          </p:cNvPr>
          <p:cNvSpPr txBox="1"/>
          <p:nvPr/>
        </p:nvSpPr>
        <p:spPr>
          <a:xfrm>
            <a:off x="355758" y="430002"/>
            <a:ext cx="8341433" cy="2939266"/>
          </a:xfrm>
          <a:prstGeom prst="rect">
            <a:avLst/>
          </a:prstGeom>
          <a:noFill/>
        </p:spPr>
        <p:txBody>
          <a:bodyPr wrap="square" rIns="36000" rtlCol="0">
            <a:spAutoFit/>
          </a:bodyPr>
          <a:lstStyle/>
          <a:p>
            <a:pPr>
              <a:spcAft>
                <a:spcPts val="2000"/>
              </a:spcAft>
              <a:tabLst>
                <a:tab pos="1584000" algn="l"/>
              </a:tabLst>
            </a:pPr>
            <a:r>
              <a:rPr lang="en-IN" sz="1800" b="1" dirty="0">
                <a:solidFill>
                  <a:srgbClr val="0078AE"/>
                </a:solidFill>
              </a:rPr>
              <a:t>	</a:t>
            </a:r>
            <a:r>
              <a:rPr lang="en-US" sz="1800" b="1" dirty="0">
                <a:solidFill>
                  <a:srgbClr val="58585A"/>
                </a:solidFill>
              </a:rPr>
              <a:t>Find Types of Horizontal Asymptotes</a:t>
            </a:r>
            <a:endParaRPr lang="en-IN" sz="1800" b="1" dirty="0">
              <a:solidFill>
                <a:srgbClr val="58585A"/>
              </a:solidFill>
            </a:endParaRPr>
          </a:p>
          <a:p>
            <a:pPr marL="1476375" indent="-1466850">
              <a:spcAft>
                <a:spcPts val="600"/>
              </a:spcAft>
              <a:tabLst>
                <a:tab pos="1062038" algn="l"/>
                <a:tab pos="1465263" algn="l"/>
              </a:tabLst>
            </a:pPr>
            <a:r>
              <a:rPr lang="en-IN" sz="1800" b="1" dirty="0">
                <a:solidFill>
                  <a:srgbClr val="D92B31"/>
                </a:solidFill>
              </a:rPr>
              <a:t>Try It!</a:t>
            </a:r>
            <a:endParaRPr lang="en-IN" sz="1800" b="1" dirty="0">
              <a:solidFill>
                <a:schemeClr val="tx1"/>
              </a:solidFill>
            </a:endParaRPr>
          </a:p>
          <a:p>
            <a:pPr marL="342900" indent="-342900">
              <a:spcAft>
                <a:spcPts val="1200"/>
              </a:spcAft>
              <a:buFont typeface="+mj-lt"/>
              <a:buAutoNum type="arabicPeriod" startAt="3"/>
            </a:pPr>
            <a:r>
              <a:rPr lang="en-IN" sz="1600" b="1" dirty="0"/>
              <a:t>​</a:t>
            </a:r>
            <a:r>
              <a:rPr lang="en-US" sz="1600" dirty="0"/>
              <a:t>What are the horizontal asymptotes of the graph of each function?</a:t>
            </a:r>
          </a:p>
          <a:p>
            <a:pPr marL="720000" indent="-360000">
              <a:spcAft>
                <a:spcPts val="3200"/>
              </a:spcAft>
              <a:buAutoNum type="alphaLcPeriod"/>
              <a:tabLst>
                <a:tab pos="1103313" algn="l"/>
              </a:tabLst>
            </a:pPr>
            <a:r>
              <a:rPr lang="en-IN" sz="1600" b="1" dirty="0"/>
              <a:t>​</a:t>
            </a:r>
          </a:p>
          <a:p>
            <a:pPr marL="702900" indent="-342900">
              <a:spcAft>
                <a:spcPts val="2700"/>
              </a:spcAft>
              <a:buFont typeface="+mj-lt"/>
              <a:buAutoNum type="alphaLcPeriod"/>
              <a:tabLst>
                <a:tab pos="1103313" algn="l"/>
              </a:tabLst>
            </a:pPr>
            <a:r>
              <a:rPr lang="en-IN" sz="1600" b="1" dirty="0"/>
              <a:t>​</a:t>
            </a:r>
          </a:p>
          <a:p>
            <a:pPr marL="702900" indent="-342900">
              <a:spcAft>
                <a:spcPts val="15000"/>
              </a:spcAft>
              <a:buFont typeface="+mj-lt"/>
              <a:buAutoNum type="alphaLcPeriod"/>
              <a:tabLst>
                <a:tab pos="1103313" algn="l"/>
              </a:tabLst>
            </a:pPr>
            <a:r>
              <a:rPr lang="en-IN" sz="1600" b="1" dirty="0"/>
              <a:t>​</a:t>
            </a:r>
            <a:endParaRPr lang="en-IN" sz="1600" dirty="0">
              <a:solidFill>
                <a:schemeClr val="tx1"/>
              </a:solidFill>
            </a:endParaRPr>
          </a:p>
        </p:txBody>
      </p:sp>
      <p:sp>
        <p:nvSpPr>
          <p:cNvPr id="9" name="Rectangle 8">
            <a:extLst>
              <a:ext uri="{FF2B5EF4-FFF2-40B4-BE49-F238E27FC236}">
                <a16:creationId xmlns:a16="http://schemas.microsoft.com/office/drawing/2014/main" id="{33341DDE-51A7-BB4A-A5D0-B99BDB557C68}"/>
              </a:ext>
            </a:extLst>
          </p:cNvPr>
          <p:cNvSpPr/>
          <p:nvPr/>
        </p:nvSpPr>
        <p:spPr>
          <a:xfrm>
            <a:off x="452746" y="464612"/>
            <a:ext cx="1480557" cy="295175"/>
          </a:xfrm>
          <a:prstGeom prst="rect">
            <a:avLst/>
          </a:prstGeom>
          <a:solidFill>
            <a:srgbClr val="1A4F8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0" bIns="18000" rtlCol="0" anchor="ctr">
            <a:spAutoFit/>
          </a:bodyPr>
          <a:lstStyle/>
          <a:p>
            <a:r>
              <a:rPr lang="en-IN" sz="1800" b="1" cap="all" dirty="0">
                <a:solidFill>
                  <a:schemeClr val="bg1"/>
                </a:solidFill>
              </a:rPr>
              <a:t>Example 3</a:t>
            </a:r>
            <a:endParaRPr lang="en-US" sz="1800" cap="all" dirty="0"/>
          </a:p>
        </p:txBody>
      </p:sp>
      <p:cxnSp>
        <p:nvCxnSpPr>
          <p:cNvPr id="10" name="Straight Connector 9">
            <a:extLst>
              <a:ext uri="{FF2B5EF4-FFF2-40B4-BE49-F238E27FC236}">
                <a16:creationId xmlns:a16="http://schemas.microsoft.com/office/drawing/2014/main" id="{2D026447-33AB-3446-A23C-AFEA10330B4F}"/>
              </a:ext>
            </a:extLst>
          </p:cNvPr>
          <p:cNvCxnSpPr/>
          <p:nvPr/>
        </p:nvCxnSpPr>
        <p:spPr>
          <a:xfrm>
            <a:off x="425301" y="894900"/>
            <a:ext cx="8304028" cy="0"/>
          </a:xfrm>
          <a:prstGeom prst="line">
            <a:avLst/>
          </a:prstGeom>
          <a:ln w="25400">
            <a:solidFill>
              <a:srgbClr val="0078AE"/>
            </a:solidFill>
            <a:prstDash val="dash"/>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82A635C-7728-729F-0B9F-4C7516C17CAE}"/>
              </a:ext>
            </a:extLst>
          </p:cNvPr>
          <p:cNvPicPr>
            <a:picLocks noChangeAspect="1"/>
          </p:cNvPicPr>
          <p:nvPr/>
        </p:nvPicPr>
        <p:blipFill>
          <a:blip r:embed="rId3"/>
          <a:stretch>
            <a:fillRect/>
          </a:stretch>
        </p:blipFill>
        <p:spPr>
          <a:xfrm>
            <a:off x="1122761" y="2878591"/>
            <a:ext cx="1845725" cy="603790"/>
          </a:xfrm>
          <a:prstGeom prst="rect">
            <a:avLst/>
          </a:prstGeom>
        </p:spPr>
      </p:pic>
      <p:pic>
        <p:nvPicPr>
          <p:cNvPr id="13" name="Picture 12">
            <a:extLst>
              <a:ext uri="{FF2B5EF4-FFF2-40B4-BE49-F238E27FC236}">
                <a16:creationId xmlns:a16="http://schemas.microsoft.com/office/drawing/2014/main" id="{DAAA24DF-7B7D-F23C-BF7B-485D28BD2099}"/>
              </a:ext>
            </a:extLst>
          </p:cNvPr>
          <p:cNvPicPr>
            <a:picLocks noChangeAspect="1"/>
          </p:cNvPicPr>
          <p:nvPr/>
        </p:nvPicPr>
        <p:blipFill>
          <a:blip r:embed="rId4"/>
          <a:stretch>
            <a:fillRect/>
          </a:stretch>
        </p:blipFill>
        <p:spPr>
          <a:xfrm>
            <a:off x="1110985" y="1635588"/>
            <a:ext cx="1737729" cy="603790"/>
          </a:xfrm>
          <a:prstGeom prst="rect">
            <a:avLst/>
          </a:prstGeom>
        </p:spPr>
      </p:pic>
      <p:pic>
        <p:nvPicPr>
          <p:cNvPr id="15" name="Picture 14">
            <a:extLst>
              <a:ext uri="{FF2B5EF4-FFF2-40B4-BE49-F238E27FC236}">
                <a16:creationId xmlns:a16="http://schemas.microsoft.com/office/drawing/2014/main" id="{47D0226C-5834-270B-A0B4-B8251D4B93BF}"/>
              </a:ext>
            </a:extLst>
          </p:cNvPr>
          <p:cNvPicPr>
            <a:picLocks noChangeAspect="1"/>
          </p:cNvPicPr>
          <p:nvPr/>
        </p:nvPicPr>
        <p:blipFill>
          <a:blip r:embed="rId5"/>
          <a:stretch>
            <a:fillRect/>
          </a:stretch>
        </p:blipFill>
        <p:spPr>
          <a:xfrm>
            <a:off x="1140039" y="2290839"/>
            <a:ext cx="1752457" cy="603790"/>
          </a:xfrm>
          <a:prstGeom prst="rect">
            <a:avLst/>
          </a:prstGeom>
        </p:spPr>
      </p:pic>
    </p:spTree>
    <p:extLst>
      <p:ext uri="{BB962C8B-B14F-4D97-AF65-F5344CB8AC3E}">
        <p14:creationId xmlns:p14="http://schemas.microsoft.com/office/powerpoint/2010/main" val="369137673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6E777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4727</TotalTime>
  <Words>1366</Words>
  <Application>Microsoft Office PowerPoint</Application>
  <PresentationFormat>On-screen Show (4:3)</PresentationFormat>
  <Paragraphs>175</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Hamilton, Thomas C</dc:creator>
  <cp:lastModifiedBy>Colson, Robert</cp:lastModifiedBy>
  <cp:revision>933</cp:revision>
  <dcterms:created xsi:type="dcterms:W3CDTF">2021-10-25T14:33:33Z</dcterms:created>
  <dcterms:modified xsi:type="dcterms:W3CDTF">2025-02-25T15:51:44Z</dcterms:modified>
</cp:coreProperties>
</file>