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69" r:id="rId2"/>
    <p:sldId id="372" r:id="rId3"/>
    <p:sldId id="263" r:id="rId4"/>
    <p:sldId id="361" r:id="rId5"/>
    <p:sldId id="293" r:id="rId6"/>
    <p:sldId id="370" r:id="rId7"/>
    <p:sldId id="332" r:id="rId8"/>
    <p:sldId id="334" r:id="rId9"/>
    <p:sldId id="371" r:id="rId10"/>
    <p:sldId id="346" r:id="rId11"/>
    <p:sldId id="363" r:id="rId12"/>
    <p:sldId id="349" r:id="rId13"/>
    <p:sldId id="355" r:id="rId14"/>
    <p:sldId id="367" r:id="rId15"/>
    <p:sldId id="357" r:id="rId16"/>
    <p:sldId id="358" r:id="rId17"/>
    <p:sldId id="368" r:id="rId18"/>
    <p:sldId id="360" r:id="rId19"/>
    <p:sldId id="28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C02B43"/>
    <a:srgbClr val="90057A"/>
    <a:srgbClr val="0A7E97"/>
    <a:srgbClr val="58595B"/>
    <a:srgbClr val="137F97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9600F-9558-4455-AFBB-BDC15B20C410}" v="37" dt="2025-03-04T18:31:31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522" autoAdjust="0"/>
  </p:normalViewPr>
  <p:slideViewPr>
    <p:cSldViewPr snapToGrid="0">
      <p:cViewPr varScale="1">
        <p:scale>
          <a:sx n="59" d="100"/>
          <a:sy n="59" d="100"/>
        </p:scale>
        <p:origin x="1572" y="56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8EA9600F-9558-4455-AFBB-BDC15B20C410}"/>
    <pc:docChg chg="undo custSel addSld delSld modSld sldOrd">
      <pc:chgData name="Colson, Robert" userId="25586c2a-52f0-4ea1-8d29-b1cb0db384a0" providerId="ADAL" clId="{8EA9600F-9558-4455-AFBB-BDC15B20C410}" dt="2025-03-06T16:29:56.826" v="187" actId="403"/>
      <pc:docMkLst>
        <pc:docMk/>
      </pc:docMkLst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0" sldId="256"/>
        </pc:sldMkLst>
      </pc:sldChg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1747861727" sldId="258"/>
        </pc:sldMkLst>
      </pc:sldChg>
      <pc:sldChg chg="delSp modSp mod">
        <pc:chgData name="Colson, Robert" userId="25586c2a-52f0-4ea1-8d29-b1cb0db384a0" providerId="ADAL" clId="{8EA9600F-9558-4455-AFBB-BDC15B20C410}" dt="2025-03-05T16:41:59.812" v="144" actId="20577"/>
        <pc:sldMkLst>
          <pc:docMk/>
          <pc:sldMk cId="1099024985" sldId="263"/>
        </pc:sldMkLst>
        <pc:spChg chg="mod">
          <ac:chgData name="Colson, Robert" userId="25586c2a-52f0-4ea1-8d29-b1cb0db384a0" providerId="ADAL" clId="{8EA9600F-9558-4455-AFBB-BDC15B20C410}" dt="2025-03-05T16:41:59.812" v="144" actId="20577"/>
          <ac:spMkLst>
            <pc:docMk/>
            <pc:sldMk cId="1099024985" sldId="263"/>
            <ac:spMk id="14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099024985" sldId="263"/>
            <ac:spMk id="15" creationId="{33341DDE-51A7-BB4A-A5D0-B99BDB557C68}"/>
          </ac:spMkLst>
        </pc:spChg>
        <pc:graphicFrameChg chg="modGraphic">
          <ac:chgData name="Colson, Robert" userId="25586c2a-52f0-4ea1-8d29-b1cb0db384a0" providerId="ADAL" clId="{8EA9600F-9558-4455-AFBB-BDC15B20C410}" dt="2025-03-04T19:13:09.082" v="136" actId="790"/>
          <ac:graphicFrameMkLst>
            <pc:docMk/>
            <pc:sldMk cId="1099024985" sldId="263"/>
            <ac:graphicFrameMk id="3" creationId="{069A29FC-C154-9D4D-B7D9-3B00886A339A}"/>
          </ac:graphicFrameMkLst>
        </pc:graphicFrameChg>
        <pc:picChg chg="mod modCrop">
          <ac:chgData name="Colson, Robert" userId="25586c2a-52f0-4ea1-8d29-b1cb0db384a0" providerId="ADAL" clId="{8EA9600F-9558-4455-AFBB-BDC15B20C410}" dt="2025-03-05T16:41:42.410" v="140" actId="1076"/>
          <ac:picMkLst>
            <pc:docMk/>
            <pc:sldMk cId="1099024985" sldId="263"/>
            <ac:picMk id="6" creationId="{E59E87E0-9DBA-B1D9-F15A-FC0E6FE70CD6}"/>
          </ac:picMkLst>
        </pc:picChg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087053607" sldId="273"/>
        </pc:sldMkLst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389967839" sldId="274"/>
        </pc:sldMkLst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2346685495" sldId="283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46685495" sldId="283"/>
            <ac:spMk id="28" creationId="{7D1F45AF-857E-9C16-7605-271B8B8F524C}"/>
          </ac:spMkLst>
        </pc:spChg>
        <pc:graphicFrameChg chg="modGraphic">
          <ac:chgData name="Colson, Robert" userId="25586c2a-52f0-4ea1-8d29-b1cb0db384a0" providerId="ADAL" clId="{8EA9600F-9558-4455-AFBB-BDC15B20C410}" dt="2025-03-04T19:13:09.082" v="136" actId="790"/>
          <ac:graphicFrameMkLst>
            <pc:docMk/>
            <pc:sldMk cId="2346685495" sldId="283"/>
            <ac:graphicFrameMk id="69" creationId="{14CFF629-5891-302D-D872-D0C0491EA797}"/>
          </ac:graphicFrameMkLst>
        </pc:graphicFrame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472477715" sldId="293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72477715" sldId="293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72477715" sldId="293"/>
            <ac:spMk id="6" creationId="{33341DDE-51A7-BB4A-A5D0-B99BDB557C68}"/>
          </ac:spMkLst>
        </pc:spChg>
      </pc:sldChg>
      <pc:sldChg chg="delSp modSp mod">
        <pc:chgData name="Colson, Robert" userId="25586c2a-52f0-4ea1-8d29-b1cb0db384a0" providerId="ADAL" clId="{8EA9600F-9558-4455-AFBB-BDC15B20C410}" dt="2025-03-05T17:15:29.127" v="175" actId="14100"/>
        <pc:sldMkLst>
          <pc:docMk/>
          <pc:sldMk cId="2070107329" sldId="332"/>
        </pc:sldMkLst>
        <pc:spChg chg="mod">
          <ac:chgData name="Colson, Robert" userId="25586c2a-52f0-4ea1-8d29-b1cb0db384a0" providerId="ADAL" clId="{8EA9600F-9558-4455-AFBB-BDC15B20C410}" dt="2025-03-05T17:14:59.088" v="148" actId="404"/>
          <ac:spMkLst>
            <pc:docMk/>
            <pc:sldMk cId="2070107329" sldId="332"/>
            <ac:spMk id="4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070107329" sldId="332"/>
            <ac:spMk id="7" creationId="{33341DDE-51A7-BB4A-A5D0-B99BDB557C68}"/>
          </ac:spMkLst>
        </pc:spChg>
        <pc:picChg chg="mod modCrop">
          <ac:chgData name="Colson, Robert" userId="25586c2a-52f0-4ea1-8d29-b1cb0db384a0" providerId="ADAL" clId="{8EA9600F-9558-4455-AFBB-BDC15B20C410}" dt="2025-03-04T16:28:32.393" v="125" actId="732"/>
          <ac:picMkLst>
            <pc:docMk/>
            <pc:sldMk cId="2070107329" sldId="332"/>
            <ac:picMk id="9" creationId="{9594DDC7-ACA0-2033-B657-8DAD90788321}"/>
          </ac:picMkLst>
        </pc:picChg>
        <pc:picChg chg="mod modCrop">
          <ac:chgData name="Colson, Robert" userId="25586c2a-52f0-4ea1-8d29-b1cb0db384a0" providerId="ADAL" clId="{8EA9600F-9558-4455-AFBB-BDC15B20C410}" dt="2025-03-05T17:15:08.997" v="151" actId="1076"/>
          <ac:picMkLst>
            <pc:docMk/>
            <pc:sldMk cId="2070107329" sldId="332"/>
            <ac:picMk id="11" creationId="{5B16DF89-F311-A3AA-421C-4F08F077B303}"/>
          </ac:picMkLst>
        </pc:picChg>
        <pc:picChg chg="mod">
          <ac:chgData name="Colson, Robert" userId="25586c2a-52f0-4ea1-8d29-b1cb0db384a0" providerId="ADAL" clId="{8EA9600F-9558-4455-AFBB-BDC15B20C410}" dt="2025-03-05T17:15:29.127" v="175" actId="14100"/>
          <ac:picMkLst>
            <pc:docMk/>
            <pc:sldMk cId="2070107329" sldId="332"/>
            <ac:picMk id="13" creationId="{2B0C4097-4177-7EFD-9768-9005062FC086}"/>
          </ac:picMkLst>
        </pc:pic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549766937" sldId="334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49766937" sldId="334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49766937" sldId="334"/>
            <ac:spMk id="6" creationId="{33341DDE-51A7-BB4A-A5D0-B99BDB557C68}"/>
          </ac:spMkLst>
        </pc:sp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2370629198" sldId="346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2" creationId="{24C7DF14-301A-91C8-0A63-2BA080B601D5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8" creationId="{E2AF600D-6F8E-AF4F-9F8A-7A6BE3BFBF7F}"/>
          </ac:spMkLst>
        </pc:sp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039397992" sldId="349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039397992" sldId="349"/>
            <ac:spMk id="1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039397992" sldId="349"/>
            <ac:spMk id="16" creationId="{33341DDE-51A7-BB4A-A5D0-B99BDB557C68}"/>
          </ac:spMkLst>
        </pc:sp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2240166599" sldId="355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240166599" sldId="355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240166599" sldId="355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240166599" sldId="355"/>
            <ac:spMk id="7" creationId="{E2AF600D-6F8E-AF4F-9F8A-7A6BE3BFBF7F}"/>
          </ac:spMkLst>
        </pc:spChg>
        <pc:picChg chg="mod">
          <ac:chgData name="Colson, Robert" userId="25586c2a-52f0-4ea1-8d29-b1cb0db384a0" providerId="ADAL" clId="{8EA9600F-9558-4455-AFBB-BDC15B20C410}" dt="2025-03-04T18:06:51.650" v="131" actId="1076"/>
          <ac:picMkLst>
            <pc:docMk/>
            <pc:sldMk cId="2240166599" sldId="355"/>
            <ac:picMk id="14" creationId="{2DE289AB-B82F-15C2-BCAF-9FC0291F0B5E}"/>
          </ac:picMkLst>
        </pc:pic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691376732" sldId="357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691376732" sldId="357"/>
            <ac:spMk id="2" creationId="{00000000-0000-0000-0000-000000000000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691376732" sldId="357"/>
            <ac:spMk id="8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691376732" sldId="357"/>
            <ac:spMk id="9" creationId="{33341DDE-51A7-BB4A-A5D0-B99BDB557C68}"/>
          </ac:spMkLst>
        </pc:sp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522227569" sldId="358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22227569" sldId="358"/>
            <ac:spMk id="7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22227569" sldId="358"/>
            <ac:spMk id="11" creationId="{33341DDE-51A7-BB4A-A5D0-B99BDB557C68}"/>
          </ac:spMkLst>
        </pc:sp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417067264" sldId="360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17067264" sldId="360"/>
            <ac:spMk id="8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17067264" sldId="360"/>
            <ac:spMk id="9" creationId="{33341DDE-51A7-BB4A-A5D0-B99BDB557C68}"/>
          </ac:spMkLst>
        </pc:spChg>
      </pc:sldChg>
      <pc:sldChg chg="modSp mod">
        <pc:chgData name="Colson, Robert" userId="25586c2a-52f0-4ea1-8d29-b1cb0db384a0" providerId="ADAL" clId="{8EA9600F-9558-4455-AFBB-BDC15B20C410}" dt="2025-03-05T16:41:33.549" v="137" actId="14100"/>
        <pc:sldMkLst>
          <pc:docMk/>
          <pc:sldMk cId="2474284426" sldId="361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474284426" sldId="361"/>
            <ac:spMk id="5" creationId="{9DCD1926-7996-29B5-1677-243A84927E5D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474284426" sldId="361"/>
            <ac:spMk id="7" creationId="{58271EFE-9001-F3C3-D300-18939E2B9CDE}"/>
          </ac:spMkLst>
        </pc:spChg>
        <pc:picChg chg="mod">
          <ac:chgData name="Colson, Robert" userId="25586c2a-52f0-4ea1-8d29-b1cb0db384a0" providerId="ADAL" clId="{8EA9600F-9558-4455-AFBB-BDC15B20C410}" dt="2025-03-05T16:41:33.549" v="137" actId="14100"/>
          <ac:picMkLst>
            <pc:docMk/>
            <pc:sldMk cId="2474284426" sldId="361"/>
            <ac:picMk id="4" creationId="{233AEED6-49C3-8290-DBF2-0FCCAE60C3EA}"/>
          </ac:picMkLst>
        </pc:picChg>
      </pc:sldChg>
      <pc:sldChg chg="del">
        <pc:chgData name="Colson, Robert" userId="25586c2a-52f0-4ea1-8d29-b1cb0db384a0" providerId="ADAL" clId="{8EA9600F-9558-4455-AFBB-BDC15B20C410}" dt="2025-02-25T16:35:33.989" v="28" actId="47"/>
        <pc:sldMkLst>
          <pc:docMk/>
          <pc:sldMk cId="1062313780" sldId="362"/>
        </pc:sldMkLst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299242804" sldId="363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3" creationId="{6CD1D25C-E8C2-A99D-0F3D-BE069B346573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8" creationId="{E2AF600D-6F8E-AF4F-9F8A-7A6BE3BFBF7F}"/>
          </ac:spMkLst>
        </pc:spChg>
      </pc:sldChg>
      <pc:sldChg chg="modSp mod">
        <pc:chgData name="Colson, Robert" userId="25586c2a-52f0-4ea1-8d29-b1cb0db384a0" providerId="ADAL" clId="{8EA9600F-9558-4455-AFBB-BDC15B20C410}" dt="2025-03-06T16:29:56.826" v="187" actId="403"/>
        <pc:sldMkLst>
          <pc:docMk/>
          <pc:sldMk cId="2987614321" sldId="367"/>
        </pc:sldMkLst>
        <pc:spChg chg="mod">
          <ac:chgData name="Colson, Robert" userId="25586c2a-52f0-4ea1-8d29-b1cb0db384a0" providerId="ADAL" clId="{8EA9600F-9558-4455-AFBB-BDC15B20C410}" dt="2025-03-06T16:29:56.826" v="187" actId="403"/>
          <ac:spMkLst>
            <pc:docMk/>
            <pc:sldMk cId="2987614321" sldId="367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987614321" sldId="367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987614321" sldId="367"/>
            <ac:spMk id="7" creationId="{E2AF600D-6F8E-AF4F-9F8A-7A6BE3BFBF7F}"/>
          </ac:spMkLst>
        </pc:spChg>
        <pc:picChg chg="mod">
          <ac:chgData name="Colson, Robert" userId="25586c2a-52f0-4ea1-8d29-b1cb0db384a0" providerId="ADAL" clId="{8EA9600F-9558-4455-AFBB-BDC15B20C410}" dt="2025-03-06T16:29:54.834" v="183" actId="1076"/>
          <ac:picMkLst>
            <pc:docMk/>
            <pc:sldMk cId="2987614321" sldId="367"/>
            <ac:picMk id="3" creationId="{3D3638AB-B7F7-3AC5-AE7B-6D8B3B8A78FB}"/>
          </ac:picMkLst>
        </pc:picChg>
        <pc:picChg chg="mod">
          <ac:chgData name="Colson, Robert" userId="25586c2a-52f0-4ea1-8d29-b1cb0db384a0" providerId="ADAL" clId="{8EA9600F-9558-4455-AFBB-BDC15B20C410}" dt="2025-03-06T16:29:55.080" v="184" actId="1076"/>
          <ac:picMkLst>
            <pc:docMk/>
            <pc:sldMk cId="2987614321" sldId="367"/>
            <ac:picMk id="8" creationId="{F83DB12F-0A8D-EEA1-2B20-A5E362ABE6DF}"/>
          </ac:picMkLst>
        </pc:pic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767592872" sldId="368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767592872" sldId="368"/>
            <ac:spMk id="7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767592872" sldId="368"/>
            <ac:spMk id="11" creationId="{33341DDE-51A7-BB4A-A5D0-B99BDB557C68}"/>
          </ac:spMkLst>
        </pc:spChg>
      </pc:sldChg>
      <pc:sldChg chg="addSp delSp modSp new mod ord">
        <pc:chgData name="Colson, Robert" userId="25586c2a-52f0-4ea1-8d29-b1cb0db384a0" providerId="ADAL" clId="{8EA9600F-9558-4455-AFBB-BDC15B20C410}" dt="2025-03-04T19:13:09.082" v="136" actId="790"/>
        <pc:sldMkLst>
          <pc:docMk/>
          <pc:sldMk cId="257288875" sldId="369"/>
        </pc:sldMkLst>
        <pc:spChg chg="add 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57288875" sldId="369"/>
            <ac:spMk id="7" creationId="{074DD5B1-B987-8F44-E270-6914C00A3C4F}"/>
          </ac:spMkLst>
        </pc:spChg>
      </pc:sldChg>
      <pc:sldChg chg="delSp modSp add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989809570" sldId="370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89809570" sldId="370"/>
            <ac:spMk id="5" creationId="{27A5B7F4-EBDD-F5BF-C4D1-9ECF039B8777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89809570" sldId="370"/>
            <ac:spMk id="6" creationId="{EECAE462-247B-7872-2870-5D60CFBC5507}"/>
          </ac:spMkLst>
        </pc:spChg>
      </pc:sldChg>
      <pc:sldChg chg="modSp add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956362638" sldId="371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56362638" sldId="371"/>
            <ac:spMk id="5" creationId="{CB91F443-0FD7-FF83-4862-D8BF30FE6AA2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56362638" sldId="371"/>
            <ac:spMk id="6" creationId="{C3245D67-9998-A783-D48B-1C4FE493CE03}"/>
          </ac:spMkLst>
        </pc:spChg>
      </pc:sldChg>
      <pc:sldChg chg="addSp modSp new mod">
        <pc:chgData name="Colson, Robert" userId="25586c2a-52f0-4ea1-8d29-b1cb0db384a0" providerId="ADAL" clId="{8EA9600F-9558-4455-AFBB-BDC15B20C410}" dt="2025-02-27T16:22:27.721" v="55" actId="1076"/>
        <pc:sldMkLst>
          <pc:docMk/>
          <pc:sldMk cId="3166759269" sldId="372"/>
        </pc:sldMkLst>
        <pc:picChg chg="add mod">
          <ac:chgData name="Colson, Robert" userId="25586c2a-52f0-4ea1-8d29-b1cb0db384a0" providerId="ADAL" clId="{8EA9600F-9558-4455-AFBB-BDC15B20C410}" dt="2025-02-27T16:22:27.721" v="55" actId="1076"/>
          <ac:picMkLst>
            <pc:docMk/>
            <pc:sldMk cId="3166759269" sldId="372"/>
            <ac:picMk id="2" creationId="{AD96B729-F619-A084-44C2-FCC7A5250F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88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21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BB14-C917-0A97-F511-40472E54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8DF52-05F7-B618-576A-086A33A10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91D49-BF74-36C6-EFC1-BEF5517A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76C0-4828-377C-91B2-BA01A47CB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88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6818-52DF-EE14-E403-B02BDA3E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852D9-E546-4CDD-1641-AE7323B7A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A71CE-21A5-3964-ADF7-20CD1316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F963-647A-4D52-6407-032356D63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29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4DD5B1-B987-8F44-E270-6914C00A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" y="236056"/>
            <a:ext cx="89143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**Asymptote**: A line that a graph approaches but never touches as it extends toward infinity</a:t>
            </a:r>
            <a:endParaRPr lang="en-US" sz="2400" b="1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**Constant of variation**: A fixed number that relates two variables in a direct or inverse variation equation</a:t>
            </a:r>
            <a:endParaRPr lang="en-US" sz="2400" b="1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**Inverse variation**: A relationship where one variable increases as the other decreases, typically expressed as y = k/x, where k is a constant. </a:t>
            </a:r>
            <a:endParaRPr lang="en-US" sz="2400" b="1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**Reciprocal function**: A function of the form f(x) = 1/x, where the output is the reciprocal of the input.</a:t>
            </a:r>
            <a:endParaRPr kumimoji="0" lang="en-US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4-07 at 1.0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3" y="1461640"/>
            <a:ext cx="4369926" cy="23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9900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an Inverse Variation Model</a:t>
            </a:r>
          </a:p>
          <a:p>
            <a:pPr>
              <a:spcAft>
                <a:spcPts val="16800"/>
              </a:spcAft>
            </a:pPr>
            <a:r>
              <a:rPr lang="en-US" sz="1600" b="1" noProof="0" dirty="0"/>
              <a:t>On a Greek bouzouki, the string length </a:t>
            </a:r>
            <a:r>
              <a:rPr lang="en-US" sz="1600" b="1" i="1" noProof="0" dirty="0"/>
              <a:t>s</a:t>
            </a:r>
            <a:r>
              <a:rPr lang="en-US" sz="1600" b="1" noProof="0" dirty="0"/>
              <a:t> varies inversely with the </a:t>
            </a:r>
            <a:br>
              <a:rPr lang="en-US" sz="1600" b="1" noProof="0" dirty="0"/>
            </a:br>
            <a:r>
              <a:rPr lang="en-US" sz="1600" b="1" noProof="0" dirty="0"/>
              <a:t>frequency </a:t>
            </a:r>
            <a:r>
              <a:rPr lang="en-US" sz="1600" b="1" i="1" noProof="0" dirty="0"/>
              <a:t>f</a:t>
            </a:r>
            <a:r>
              <a:rPr lang="en-US" sz="1600" b="1" noProof="0" dirty="0"/>
              <a:t> of its vibrations.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3</a:t>
            </a:r>
            <a:endParaRPr lang="en-US" sz="1800" cap="al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APPLICATION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sp>
        <p:nvSpPr>
          <p:cNvPr id="2" name="Google Shape;195;g10c86f8f910_0_5">
            <a:extLst>
              <a:ext uri="{FF2B5EF4-FFF2-40B4-BE49-F238E27FC236}">
                <a16:creationId xmlns:a16="http://schemas.microsoft.com/office/drawing/2014/main" id="{24C7DF14-301A-91C8-0A63-2BA080B601D5}"/>
              </a:ext>
            </a:extLst>
          </p:cNvPr>
          <p:cNvSpPr/>
          <p:nvPr/>
        </p:nvSpPr>
        <p:spPr>
          <a:xfrm>
            <a:off x="280675" y="6385788"/>
            <a:ext cx="8614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sz="800" noProof="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Photo credit: </a:t>
            </a:r>
            <a:r>
              <a:rPr lang="en-US" sz="800" noProof="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Vectorshape</a:t>
            </a:r>
            <a:r>
              <a:rPr lang="en-US" sz="800" noProof="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/Shutterstock</a:t>
            </a:r>
            <a:endParaRPr lang="en-US" sz="80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550407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2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an Inverse Variation Model</a:t>
            </a:r>
          </a:p>
          <a:p>
            <a:pPr>
              <a:spcAft>
                <a:spcPts val="13200"/>
              </a:spcAft>
            </a:pPr>
            <a:r>
              <a:rPr lang="en-US" b="1" noProof="0" dirty="0"/>
              <a:t>Step 1</a:t>
            </a:r>
            <a:r>
              <a:rPr lang="en-US" noProof="0" dirty="0"/>
              <a:t>   Write the equation for an inverse variation and solve for </a:t>
            </a:r>
            <a:r>
              <a:rPr lang="en-US" i="1" noProof="0" dirty="0"/>
              <a:t>k</a:t>
            </a:r>
            <a:r>
              <a:rPr lang="en-US" noProof="0" dirty="0"/>
              <a:t>.</a:t>
            </a:r>
          </a:p>
          <a:p>
            <a:pPr>
              <a:spcAft>
                <a:spcPts val="15600"/>
              </a:spcAft>
            </a:pPr>
            <a:r>
              <a:rPr lang="en-US" b="1" noProof="0" dirty="0"/>
              <a:t>Step 2</a:t>
            </a:r>
            <a:r>
              <a:rPr lang="en-US" noProof="0" dirty="0"/>
              <a:t>   Substitute </a:t>
            </a:r>
            <a:r>
              <a:rPr lang="en-US" i="1" noProof="0" dirty="0"/>
              <a:t>k</a:t>
            </a:r>
            <a:r>
              <a:rPr lang="en-US" noProof="0" dirty="0"/>
              <a:t> = 8,570.38 in the inverse variation equation and then find </a:t>
            </a:r>
            <a:r>
              <a:rPr lang="en-US" i="1" noProof="0" dirty="0"/>
              <a:t>f</a:t>
            </a:r>
            <a:r>
              <a:rPr lang="en-US" noProof="0" dirty="0"/>
              <a:t>.</a:t>
            </a:r>
          </a:p>
          <a:p>
            <a:r>
              <a:rPr lang="en-US" noProof="0" dirty="0"/>
              <a:t>So the frequency of the 13-inch string is 659.26 cycles per second.</a:t>
            </a:r>
            <a:endParaRPr lang="en-US" b="1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3</a:t>
            </a:r>
            <a:endParaRPr lang="en-US" sz="1800" cap="al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APPLICATION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4F23-30DB-3176-1DAE-3721A1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3" y="2087587"/>
            <a:ext cx="3666850" cy="152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2C2B9-606B-9255-9BBF-A285867D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2" y="4059583"/>
            <a:ext cx="1379209" cy="178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1D25C-E8C2-A99D-0F3D-BE069B346573}"/>
              </a:ext>
            </a:extLst>
          </p:cNvPr>
          <p:cNvSpPr txBox="1"/>
          <p:nvPr/>
        </p:nvSpPr>
        <p:spPr>
          <a:xfrm>
            <a:off x="355758" y="1122573"/>
            <a:ext cx="8321209" cy="5847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600" b="1" noProof="0" dirty="0"/>
              <a:t>The frequency of a 26-inch E-string is 329.63 cycles per second. What is the frequency when the string length is 13 inches?</a:t>
            </a:r>
            <a:endParaRPr lang="en-US" sz="16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an Inverse Variation Model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noProof="0" dirty="0"/>
              <a:t>​</a:t>
            </a:r>
            <a:r>
              <a:rPr lang="en-US" sz="1600" noProof="0" dirty="0"/>
              <a:t>The amount of time it takes for an ice cube to melt varies inversely to the air temperature, in degrees. At 20° Celsius, the ice will melt in 20 minutes.</a:t>
            </a:r>
            <a:br>
              <a:rPr lang="en-US" sz="1600" noProof="0" dirty="0"/>
            </a:br>
            <a:r>
              <a:rPr lang="en-US" sz="1600" noProof="0" dirty="0"/>
              <a:t>How long will it take the ice to melt if the temperature is 30° Celsius?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3</a:t>
            </a:r>
            <a:endParaRPr lang="en-US" sz="1800" cap="all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287258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Understand the Graph of the Reciprocal Function</a:t>
            </a:r>
          </a:p>
          <a:p>
            <a:pPr>
              <a:spcAft>
                <a:spcPts val="12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What are the key features of the reciprocal function</a:t>
            </a:r>
          </a:p>
          <a:p>
            <a:pPr>
              <a:spcAft>
                <a:spcPts val="400"/>
              </a:spcAft>
            </a:pPr>
            <a:r>
              <a:rPr lang="en-US" noProof="0" dirty="0"/>
              <a:t>The </a:t>
            </a:r>
            <a:r>
              <a:rPr lang="en-US" b="1" noProof="0" dirty="0">
                <a:highlight>
                  <a:srgbClr val="FFFF00"/>
                </a:highlight>
              </a:rPr>
              <a:t>reciprocal function</a:t>
            </a:r>
            <a:r>
              <a:rPr lang="en-US" noProof="0" dirty="0"/>
              <a:t>                 maps</a:t>
            </a:r>
          </a:p>
          <a:p>
            <a:pPr>
              <a:spcAft>
                <a:spcPts val="5400"/>
              </a:spcAft>
            </a:pPr>
            <a:r>
              <a:rPr lang="en-US" noProof="0" dirty="0"/>
              <a:t>every non-zero real number to its reciprocal.</a:t>
            </a:r>
            <a:br>
              <a:rPr lang="en-US" noProof="0" dirty="0"/>
            </a:br>
            <a:r>
              <a:rPr lang="en-US" noProof="0" dirty="0"/>
              <a:t>Use technology to graph the function.</a:t>
            </a:r>
          </a:p>
          <a:p>
            <a:pPr>
              <a:spcAft>
                <a:spcPts val="1200"/>
              </a:spcAft>
            </a:pPr>
            <a:endParaRPr lang="en-US" noProof="0" dirty="0"/>
          </a:p>
          <a:p>
            <a:pPr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4</a:t>
            </a:r>
            <a:endParaRPr lang="en-US" sz="1800" cap="all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CONCEPTUAL UNDERSTANDING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2D9D6-BB03-2067-C584-A8D6B7D1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68" y="1457606"/>
            <a:ext cx="762501" cy="351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89AB-B82F-15C2-BCAF-9FC0291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04" y="2361518"/>
            <a:ext cx="8230515" cy="41083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F2AD5-9811-924B-780B-8352ADE70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9215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Understand the Graph of the Reciprocal Function</a:t>
            </a:r>
          </a:p>
          <a:p>
            <a:pPr>
              <a:spcAft>
                <a:spcPts val="12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What are the key features of the reciprocal function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The graph of </a:t>
            </a:r>
            <a:r>
              <a:rPr lang="en-US" i="1" noProof="0" dirty="0"/>
              <a:t>f</a:t>
            </a:r>
            <a:r>
              <a:rPr lang="en-US" noProof="0" dirty="0"/>
              <a:t> has a horizontal </a:t>
            </a:r>
            <a:r>
              <a:rPr lang="en-US" i="1" noProof="0" dirty="0"/>
              <a:t>asymptote</a:t>
            </a:r>
            <a:r>
              <a:rPr lang="en-US" noProof="0" dirty="0"/>
              <a:t> </a:t>
            </a:r>
            <a:r>
              <a:rPr lang="en-US" i="1" noProof="0" dirty="0"/>
              <a:t>y</a:t>
            </a:r>
            <a:r>
              <a:rPr lang="en-US" noProof="0" dirty="0"/>
              <a:t> = 0.</a:t>
            </a:r>
            <a:br>
              <a:rPr lang="en-US" noProof="0" dirty="0"/>
            </a:br>
            <a:r>
              <a:rPr lang="en-US" noProof="0" dirty="0"/>
              <a:t>An </a:t>
            </a:r>
            <a:r>
              <a:rPr lang="en-US" b="1" noProof="0" dirty="0">
                <a:highlight>
                  <a:srgbClr val="FFFF00"/>
                </a:highlight>
              </a:rPr>
              <a:t>asymptote</a:t>
            </a:r>
            <a:r>
              <a:rPr lang="en-US" noProof="0" dirty="0"/>
              <a:t> is a line that a graph approaches.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Recall that a fraction with a denominator of 0 is</a:t>
            </a:r>
            <a:br>
              <a:rPr lang="en-US" noProof="0" dirty="0"/>
            </a:br>
            <a:r>
              <a:rPr lang="en-US" noProof="0" dirty="0"/>
              <a:t>undefined. Use the TRACE feature again with</a:t>
            </a:r>
            <a:br>
              <a:rPr lang="en-US" noProof="0" dirty="0"/>
            </a:br>
            <a:r>
              <a:rPr lang="en-US" i="1" noProof="0" dirty="0"/>
              <a:t>x</a:t>
            </a:r>
            <a:r>
              <a:rPr lang="en-US" noProof="0" dirty="0"/>
              <a:t>-values close to 0. For positive </a:t>
            </a:r>
            <a:r>
              <a:rPr lang="en-US" i="1" noProof="0" dirty="0"/>
              <a:t>x</a:t>
            </a:r>
            <a:r>
              <a:rPr lang="en-US" noProof="0" dirty="0"/>
              <a:t>-values,</a:t>
            </a:r>
            <a:br>
              <a:rPr lang="en-US" noProof="0" dirty="0"/>
            </a:br>
            <a:r>
              <a:rPr lang="en-US" noProof="0" dirty="0"/>
              <a:t>as </a:t>
            </a:r>
            <a:r>
              <a:rPr lang="en-US" i="1" noProof="0" dirty="0"/>
              <a:t>x</a:t>
            </a:r>
            <a:r>
              <a:rPr lang="en-US" noProof="0" dirty="0"/>
              <a:t> approaches 0,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goes to    . For negative</a:t>
            </a:r>
            <a:br>
              <a:rPr lang="en-US" noProof="0" dirty="0"/>
            </a:br>
            <a:r>
              <a:rPr lang="en-US" i="1" noProof="0" dirty="0"/>
              <a:t>x</a:t>
            </a:r>
            <a:r>
              <a:rPr lang="en-US" noProof="0" dirty="0"/>
              <a:t>-values, as </a:t>
            </a:r>
            <a:r>
              <a:rPr lang="en-US" i="1" noProof="0" dirty="0"/>
              <a:t>x</a:t>
            </a:r>
            <a:r>
              <a:rPr lang="en-US" noProof="0" dirty="0"/>
              <a:t> approaches 0,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goes to      </a:t>
            </a:r>
            <a:r>
              <a:rPr lang="en-US" sz="900" noProof="0" dirty="0"/>
              <a:t> </a:t>
            </a:r>
            <a:r>
              <a:rPr lang="en-US" noProof="0" dirty="0"/>
              <a:t>.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The graph of </a:t>
            </a:r>
            <a:r>
              <a:rPr lang="en-US" i="1" noProof="0" dirty="0"/>
              <a:t>f</a:t>
            </a:r>
            <a:r>
              <a:rPr lang="en-US" noProof="0" dirty="0"/>
              <a:t> has a vertical asymptote </a:t>
            </a:r>
            <a:r>
              <a:rPr lang="en-US" i="1" noProof="0" dirty="0"/>
              <a:t>x</a:t>
            </a:r>
            <a:r>
              <a:rPr lang="en-US" noProof="0" dirty="0"/>
              <a:t> = 0.</a:t>
            </a:r>
          </a:p>
          <a:p>
            <a:pPr>
              <a:spcAft>
                <a:spcPts val="300"/>
              </a:spcAft>
            </a:pPr>
            <a:r>
              <a:rPr lang="en-US" noProof="0" dirty="0"/>
              <a:t>The domain of                               . The range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is {</a:t>
            </a:r>
            <a:r>
              <a:rPr lang="en-US" i="1" noProof="0" dirty="0"/>
              <a:t>y</a:t>
            </a:r>
            <a:r>
              <a:rPr lang="en-US" noProof="0" dirty="0"/>
              <a:t> | </a:t>
            </a:r>
            <a:r>
              <a:rPr lang="en-US" i="1" noProof="0" dirty="0"/>
              <a:t>y</a:t>
            </a:r>
            <a:r>
              <a:rPr lang="en-US" noProof="0" dirty="0"/>
              <a:t> ≠ 0}.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The end behavior is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→ 0 as </a:t>
            </a:r>
            <a:r>
              <a:rPr lang="en-US" i="1" noProof="0" dirty="0"/>
              <a:t>x</a:t>
            </a:r>
            <a:r>
              <a:rPr lang="en-US" noProof="0" dirty="0"/>
              <a:t> → ±   </a:t>
            </a:r>
            <a:r>
              <a:rPr lang="en-US" sz="1200" noProof="0" dirty="0"/>
              <a:t>  </a:t>
            </a:r>
            <a:r>
              <a:rPr lang="en-US" noProof="0" dirty="0"/>
              <a:t>.</a:t>
            </a:r>
            <a:endParaRPr lang="en-US" b="1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4</a:t>
            </a:r>
            <a:endParaRPr lang="en-US" sz="1800" cap="all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CONCEPTUAL UNDERSTANDING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6CFFD-B6C1-E72D-B4CC-260932BD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638AB-B7F7-3AC5-AE7B-6D8B3B8A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0" y="1532497"/>
            <a:ext cx="3005289" cy="4684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DB12F-0A8D-EEA1-2B20-A5E362AB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093" y="3623143"/>
            <a:ext cx="1505451" cy="351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0054B-D784-7AEF-647C-07D9C8924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26" y="2819008"/>
            <a:ext cx="176336" cy="1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69574-7F0C-97FB-C988-F00756BD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813" y="3034502"/>
            <a:ext cx="300987" cy="11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4C049-2CCE-F59D-BBC4-5839ED58B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31" y="4380222"/>
            <a:ext cx="176336" cy="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47219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Understand the Graph of the Reciprocal Function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US" sz="1600" b="1" noProof="0" dirty="0"/>
              <a:t>​</a:t>
            </a:r>
            <a:r>
              <a:rPr lang="en-US" sz="1600" noProof="0" dirty="0"/>
              <a:t>Graph the function             </a:t>
            </a:r>
            <a:r>
              <a:rPr lang="en-US" noProof="0" dirty="0"/>
              <a:t>   </a:t>
            </a:r>
            <a:r>
              <a:rPr lang="en-US" sz="1600" noProof="0" dirty="0"/>
              <a:t>. What are the domain, range, and asymptotes of the function?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4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9314" y="24456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6427-1429-9F66-E27A-898DA448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0" y="1266436"/>
            <a:ext cx="876102" cy="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4306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/>
              <a:t>Graph Translations of the Reciprocal Function</a:t>
            </a:r>
            <a:endParaRPr lang="en-US" sz="1800" b="1" noProof="0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Graph                            </a:t>
            </a:r>
            <a:r>
              <a:rPr lang="en-US" sz="1050" b="1" noProof="0" dirty="0"/>
              <a:t>  </a:t>
            </a:r>
            <a:r>
              <a:rPr lang="en-US" sz="1600" b="1" noProof="0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noProof="0" dirty="0"/>
              <a:t>What are the domain and range?</a:t>
            </a:r>
          </a:p>
          <a:p>
            <a:pPr>
              <a:spcAft>
                <a:spcPts val="21000"/>
              </a:spcAft>
            </a:pPr>
            <a:r>
              <a:rPr lang="en-US" noProof="0" dirty="0"/>
              <a:t>Use technology to graph the parent function, </a:t>
            </a:r>
          </a:p>
          <a:p>
            <a:pPr>
              <a:spcAft>
                <a:spcPts val="600"/>
              </a:spcAft>
            </a:pP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5</a:t>
            </a:r>
            <a:endParaRPr lang="en-US" sz="1800" cap="all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15F1-1723-8C8E-FD78-36CCC6B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52" y="1466286"/>
            <a:ext cx="677779" cy="29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D7423-CF5D-7701-DA6B-8ED352E0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96" y="1759555"/>
            <a:ext cx="4765906" cy="4871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B5DF-04D3-53AD-B181-897BE48C1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605806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/>
              <a:t>Graph Translations of the Reciprocal Function</a:t>
            </a:r>
            <a:endParaRPr lang="en-US" sz="1800" b="1" noProof="0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Graph                           </a:t>
            </a:r>
            <a:r>
              <a:rPr lang="en-US" sz="1200" b="1" noProof="0" dirty="0"/>
              <a:t>   </a:t>
            </a:r>
            <a:r>
              <a:rPr lang="en-US" sz="1600" b="1" noProof="0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noProof="0" dirty="0"/>
              <a:t>What are the domain and range?</a:t>
            </a:r>
          </a:p>
          <a:p>
            <a:pPr>
              <a:spcAft>
                <a:spcPts val="900"/>
              </a:spcAft>
            </a:pPr>
            <a:r>
              <a:rPr lang="en-US" noProof="0" dirty="0"/>
              <a:t>In terms of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), you can write </a:t>
            </a:r>
            <a:r>
              <a:rPr lang="en-US" i="1" noProof="0" dirty="0"/>
              <a:t>g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as </a:t>
            </a:r>
          </a:p>
          <a:p>
            <a:pPr>
              <a:spcAft>
                <a:spcPts val="400"/>
              </a:spcAft>
            </a:pPr>
            <a:r>
              <a:rPr lang="en-US" noProof="0" dirty="0"/>
              <a:t>Therefore, the graph of </a:t>
            </a:r>
            <a:r>
              <a:rPr lang="en-US" i="1" noProof="0" dirty="0"/>
              <a:t>g</a:t>
            </a:r>
            <a:r>
              <a:rPr lang="en-US" noProof="0" dirty="0"/>
              <a:t> is the graph of </a:t>
            </a:r>
            <a:r>
              <a:rPr lang="en-US" i="1" noProof="0" dirty="0"/>
              <a:t>f</a:t>
            </a:r>
            <a:r>
              <a:rPr lang="en-US" noProof="0" dirty="0"/>
              <a:t> translated 3 units right and 2 units up.</a:t>
            </a:r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noProof="0" dirty="0"/>
              <a:t>The line </a:t>
            </a:r>
            <a:r>
              <a:rPr lang="en-US" sz="1800" i="1" noProof="0" dirty="0"/>
              <a:t>x</a:t>
            </a:r>
            <a:r>
              <a:rPr lang="en-US" sz="1800" noProof="0" dirty="0"/>
              <a:t> = 3 is a vertical asymptote. The line </a:t>
            </a:r>
            <a:r>
              <a:rPr lang="en-US" sz="1800" i="1" noProof="0" dirty="0"/>
              <a:t>y</a:t>
            </a:r>
            <a:r>
              <a:rPr lang="en-US" sz="1800" noProof="0" dirty="0"/>
              <a:t> = 2 is a horizontal asymptote.</a:t>
            </a:r>
          </a:p>
          <a:p>
            <a:pPr>
              <a:spcAft>
                <a:spcPts val="600"/>
              </a:spcAft>
            </a:pPr>
            <a:r>
              <a:rPr lang="en-US" sz="1800" noProof="0" dirty="0"/>
              <a:t>The domain is {</a:t>
            </a:r>
            <a:r>
              <a:rPr lang="en-US" sz="1800" i="1" noProof="0" dirty="0"/>
              <a:t>x</a:t>
            </a:r>
            <a:r>
              <a:rPr lang="en-US" sz="1800" noProof="0" dirty="0"/>
              <a:t> | </a:t>
            </a:r>
            <a:r>
              <a:rPr lang="en-US" sz="1800" i="1" noProof="0" dirty="0"/>
              <a:t>x</a:t>
            </a:r>
            <a:r>
              <a:rPr lang="en-US" sz="1800" noProof="0" dirty="0"/>
              <a:t> ≠ 3}.</a:t>
            </a:r>
          </a:p>
          <a:p>
            <a:pPr>
              <a:spcAft>
                <a:spcPts val="600"/>
              </a:spcAft>
            </a:pPr>
            <a:r>
              <a:rPr lang="en-US" sz="1800" noProof="0" dirty="0"/>
              <a:t>The range is {</a:t>
            </a:r>
            <a:r>
              <a:rPr lang="en-US" sz="1800" i="1" noProof="0" dirty="0"/>
              <a:t>y</a:t>
            </a:r>
            <a:r>
              <a:rPr lang="en-US" sz="1800" noProof="0" dirty="0"/>
              <a:t> | </a:t>
            </a:r>
            <a:r>
              <a:rPr lang="en-US" sz="1800" i="1" noProof="0" dirty="0"/>
              <a:t>y</a:t>
            </a:r>
            <a:r>
              <a:rPr lang="en-US" sz="1800" noProof="0" dirty="0"/>
              <a:t> ≠ 2}.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5</a:t>
            </a:r>
            <a:endParaRPr lang="en-US" sz="1800" cap="all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4E1A-A7CD-D763-6F8D-FA7F87F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223385"/>
            <a:ext cx="6169378" cy="3061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C250F-E2DA-B8B5-D7C9-897AC95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C804-CEB4-EC05-2F78-E5EE6435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942" y="1351178"/>
            <a:ext cx="2680350" cy="4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54914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Graph Translations of the Reciprocal Function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600" b="1" noProof="0" dirty="0"/>
              <a:t>​​</a:t>
            </a:r>
            <a:r>
              <a:rPr lang="en-US" sz="1600" noProof="0" dirty="0"/>
              <a:t>Graph                          </a:t>
            </a:r>
            <a:r>
              <a:rPr lang="en-US" sz="1200" noProof="0" dirty="0"/>
              <a:t>  </a:t>
            </a:r>
            <a:r>
              <a:rPr lang="en-US" sz="1600" noProof="0" dirty="0"/>
              <a:t>What are the equations of the asymptotes? </a:t>
            </a:r>
          </a:p>
          <a:p>
            <a:pPr marL="342000"/>
            <a:r>
              <a:rPr lang="en-US" sz="1600" noProof="0" dirty="0"/>
              <a:t>What are the domain and range?</a:t>
            </a:r>
            <a:endParaRPr lang="en-US" sz="1600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5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BAAA26-7B55-7F53-868F-A5A0A81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4" y="1292287"/>
            <a:ext cx="1492417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D1F45AF-857E-9C16-7605-271B8B8F524C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noProof="0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noProof="0" dirty="0">
                <a:solidFill>
                  <a:srgbClr val="58585A"/>
                </a:solidFill>
              </a:rPr>
              <a:t>Inverse Variation and the Reciprocal Function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C2CD76-0E15-D8C6-7548-C2D26A8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2726804"/>
            <a:ext cx="1048661" cy="402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99589B-9851-B259-5FEC-47C8BC0F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39" y="3302499"/>
            <a:ext cx="1290386" cy="1309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EADC-1207-8213-975F-A873A479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032" y="3291850"/>
            <a:ext cx="1350819" cy="1350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557071-0E54-BA75-8A4F-802E3D8C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67" y="1971363"/>
            <a:ext cx="527294" cy="3258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A08EE6-A86A-0462-17E3-BB97BD4A3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47" y="2746257"/>
            <a:ext cx="1470388" cy="344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9CB60-0493-392F-4CC0-E89384D6E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065" y="3256683"/>
            <a:ext cx="1096059" cy="13389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4C7820-0D42-6BB5-F4ED-E2EE987F2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743" y="3253617"/>
            <a:ext cx="1143457" cy="882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1CEA486-AFAE-F4A8-07E2-27D4BBE33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1201" y="4210486"/>
            <a:ext cx="716343" cy="1992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9327F7-AB2B-D227-C1D8-BD3362481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255" y="4447825"/>
            <a:ext cx="1007188" cy="183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10819-FA32-34C8-6CDC-66FEA0592A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993" y="4631117"/>
            <a:ext cx="1419956" cy="2154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1FCB6A-E4F8-C977-4113-9E3A2BCFA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9786" y="4891082"/>
            <a:ext cx="1090135" cy="254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74D934-475C-A0C1-D13C-5F21A1026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5453" y="5149322"/>
            <a:ext cx="658228" cy="645195"/>
          </a:xfrm>
          <a:prstGeom prst="rect">
            <a:avLst/>
          </a:prstGeom>
        </p:spPr>
      </p:pic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14CFF629-5891-302D-D872-D0C0491E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93728"/>
              </p:ext>
            </p:extLst>
          </p:nvPr>
        </p:nvGraphicFramePr>
        <p:xfrm>
          <a:off x="464127" y="1139964"/>
          <a:ext cx="8212281" cy="467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06643">
                <a:tc>
                  <a:txBody>
                    <a:bodyPr/>
                    <a:lstStyle/>
                    <a:p>
                      <a:r>
                        <a:rPr lang="en-US" noProof="0" dirty="0">
                          <a:noFill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i="0" u="none" strike="noStrike" cap="none" baseline="0" noProof="0" dirty="0">
                        <a:solidFill>
                          <a:srgbClr val="58585A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</a:t>
                      </a:r>
                      <a:endParaRPr lang="en-US" sz="1600" b="1" noProof="0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Transformations of the Reciprocal Function</a:t>
                      </a:r>
                      <a:endParaRPr lang="en-US" sz="1600" b="1" noProof="0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81200"/>
                  </a:ext>
                </a:extLst>
              </a:tr>
              <a:tr h="1024968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noProof="0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 inverse variation is a relation between two variables such that as one variable increases, the other decreases proportionally.</a:t>
                      </a:r>
                      <a:endParaRPr lang="en-US" sz="1400" noProof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reciprocal function models the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variation,           </a:t>
                      </a:r>
                      <a:r>
                        <a:rPr lang="en-US" sz="8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 other</a:t>
                      </a:r>
                    </a:p>
                    <a:p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functions, it can be transformed.</a:t>
                      </a: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noProof="0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       , </a:t>
                      </a:r>
                      <a:endParaRPr lang="en-US" sz="1400" noProof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31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EXAMPLES</a:t>
                      </a:r>
                      <a:endParaRPr lang="en-US" sz="1600" b="1" noProof="0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D96B729-F619-A084-44C2-FCC7A525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85"/>
          <a:stretch/>
        </p:blipFill>
        <p:spPr bwMode="auto">
          <a:xfrm>
            <a:off x="-287701" y="1374507"/>
            <a:ext cx="4680352" cy="1809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67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6399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cap="all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are inverse variations related to the reciprocal function?</a:t>
                      </a:r>
                      <a:endParaRPr lang="en-US" sz="1600" b="1" spc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40578"/>
            <a:ext cx="8321209" cy="295978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>
              <a:spcAft>
                <a:spcPts val="600"/>
              </a:spcAft>
            </a:pPr>
            <a:r>
              <a:rPr lang="en-US" sz="1600" b="1" noProof="0" dirty="0"/>
              <a:t>How do you determine if a relationship represents an inverse variation</a:t>
            </a:r>
            <a:r>
              <a:rPr lang="en-US" sz="1600" b="1" noProof="0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1800"/>
              </a:spcAft>
              <a:buFont typeface="+mj-lt"/>
              <a:buAutoNum type="alphaUcPeriod"/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Does the table of values represent an inverse variation?</a:t>
            </a:r>
            <a:endParaRPr lang="en-US" sz="1600" b="1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noProof="0" dirty="0"/>
          </a:p>
          <a:p>
            <a:pPr marL="360000">
              <a:spcAft>
                <a:spcPts val="600"/>
              </a:spcAft>
            </a:pPr>
            <a:endParaRPr lang="en-US" dirty="0"/>
          </a:p>
          <a:p>
            <a:pPr marL="360000">
              <a:spcAft>
                <a:spcPts val="600"/>
              </a:spcAft>
            </a:pPr>
            <a:endParaRPr lang="en-US" noProof="0" dirty="0"/>
          </a:p>
          <a:p>
            <a:pPr marL="360000">
              <a:spcAft>
                <a:spcPts val="600"/>
              </a:spcAft>
            </a:pPr>
            <a:r>
              <a:rPr lang="en-US" noProof="0" dirty="0"/>
              <a:t>For the table to represent an inverse variation, the product of </a:t>
            </a:r>
            <a:r>
              <a:rPr lang="en-US" i="1" noProof="0" dirty="0"/>
              <a:t>x</a:t>
            </a:r>
            <a:r>
              <a:rPr lang="en-US" noProof="0" dirty="0"/>
              <a:t> and </a:t>
            </a:r>
            <a:r>
              <a:rPr lang="en-US" i="1" noProof="0" dirty="0"/>
              <a:t>y</a:t>
            </a:r>
            <a:r>
              <a:rPr lang="en-US" noProof="0" dirty="0"/>
              <a:t> must be constant. Find the product, </a:t>
            </a:r>
            <a:r>
              <a:rPr lang="en-US" i="1" noProof="0" dirty="0" err="1"/>
              <a:t>xy</a:t>
            </a:r>
            <a:r>
              <a:rPr lang="en-US" noProof="0" dirty="0"/>
              <a:t>, for each column in the table.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5188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pic>
        <p:nvPicPr>
          <p:cNvPr id="2" name="Picture 1" descr="Screen Shot 2022-04-07 at 12.5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396600"/>
            <a:ext cx="3251200" cy="8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87E0-9DBA-B1D9-F15A-FC0E6FE7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372"/>
          <a:stretch/>
        </p:blipFill>
        <p:spPr>
          <a:xfrm>
            <a:off x="1193024" y="4338366"/>
            <a:ext cx="6094680" cy="23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71EFE-9001-F3C3-D300-18939E2B9CDE}"/>
              </a:ext>
            </a:extLst>
          </p:cNvPr>
          <p:cNvSpPr/>
          <p:nvPr/>
        </p:nvSpPr>
        <p:spPr>
          <a:xfrm>
            <a:off x="452745" y="48622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pic>
        <p:nvPicPr>
          <p:cNvPr id="8" name="Picture 7" descr="Screen Shot 2022-04-07 at 12.57.18 PM.png">
            <a:extLst>
              <a:ext uri="{FF2B5EF4-FFF2-40B4-BE49-F238E27FC236}">
                <a16:creationId xmlns:a16="http://schemas.microsoft.com/office/drawing/2014/main" id="{01053E06-20A4-7C34-1F21-4756DD6B2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1575141"/>
            <a:ext cx="3521941" cy="88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AEED6-49C3-8290-DBF2-0FCCAE60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5" y="3820887"/>
            <a:ext cx="8645852" cy="2043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D1926-7996-29B5-1677-243A84927E5D}"/>
              </a:ext>
            </a:extLst>
          </p:cNvPr>
          <p:cNvSpPr txBox="1"/>
          <p:nvPr/>
        </p:nvSpPr>
        <p:spPr>
          <a:xfrm>
            <a:off x="355758" y="451613"/>
            <a:ext cx="8321209" cy="26827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>
              <a:spcAft>
                <a:spcPts val="600"/>
              </a:spcAft>
            </a:pPr>
            <a:r>
              <a:rPr lang="en-US" sz="1600" b="1" noProof="0" dirty="0"/>
              <a:t>How do you determine if a relationship represents an inverse variation</a:t>
            </a:r>
            <a:r>
              <a:rPr lang="en-US" sz="1600" b="1" noProof="0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5400"/>
              </a:spcAft>
              <a:buFont typeface="+mj-lt"/>
              <a:buAutoNum type="alphaUcPeriod" startAt="2"/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Does the table of values represent an inverse variation?</a:t>
            </a:r>
            <a:endParaRPr lang="en-US" sz="1600" b="1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60000"/>
            <a:r>
              <a:rPr lang="en-US" noProof="0" dirty="0"/>
              <a:t>Find the products.</a:t>
            </a: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6260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b="1" noProof="0" dirty="0"/>
              <a:t>​​</a:t>
            </a:r>
            <a:r>
              <a:rPr lang="en-US" sz="1600" noProof="0" dirty="0"/>
              <a:t>Determine if each table of values represents an inverse variation.</a:t>
            </a:r>
          </a:p>
          <a:p>
            <a:pPr marL="720000" indent="-360000">
              <a:spcAft>
                <a:spcPts val="7200"/>
              </a:spcAft>
              <a:buAutoNum type="alphaLcPeriod"/>
              <a:tabLst>
                <a:tab pos="1103313" algn="l"/>
              </a:tabLst>
            </a:pPr>
            <a:r>
              <a:rPr lang="en-US" sz="1600" b="1" noProof="0" dirty="0"/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22-04-07 at 1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96027"/>
            <a:ext cx="4057072" cy="9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5219B532-0D6A-3720-6401-AC2EAE7E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5B7F4-EBDD-F5BF-C4D1-9ECF039B8777}"/>
              </a:ext>
            </a:extLst>
          </p:cNvPr>
          <p:cNvSpPr txBox="1"/>
          <p:nvPr/>
        </p:nvSpPr>
        <p:spPr>
          <a:xfrm>
            <a:off x="355758" y="430002"/>
            <a:ext cx="8341433" cy="28264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b="1" noProof="0" dirty="0"/>
              <a:t>​​</a:t>
            </a:r>
            <a:r>
              <a:rPr lang="en-US" sz="1600" noProof="0" dirty="0"/>
              <a:t>Determine if each table of values represents an inverse variation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noProof="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noProof="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noProof="0" dirty="0"/>
          </a:p>
          <a:p>
            <a:pPr>
              <a:spcAft>
                <a:spcPts val="1200"/>
              </a:spcAft>
            </a:pPr>
            <a:r>
              <a:rPr lang="en-US" sz="1600" noProof="0" dirty="0"/>
              <a:t>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AE462-247B-7872-2870-5D60CFBC5507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00C7E-BD43-5536-E34F-8A9FB3F01200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22-04-07 at 12.58.09 PM.png">
            <a:extLst>
              <a:ext uri="{FF2B5EF4-FFF2-40B4-BE49-F238E27FC236}">
                <a16:creationId xmlns:a16="http://schemas.microsoft.com/office/drawing/2014/main" id="{AA636611-ADE3-01AF-6158-6FC98167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0" y="2778991"/>
            <a:ext cx="3490191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3507"/>
            <a:ext cx="8187878" cy="588366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Inverse Variation</a:t>
            </a:r>
          </a:p>
          <a:p>
            <a:r>
              <a:rPr lang="en-US" sz="1600" b="1" noProof="0" dirty="0"/>
              <a:t>In an inverse variation, </a:t>
            </a:r>
            <a:r>
              <a:rPr lang="en-US" sz="1600" b="1" i="1" noProof="0" dirty="0"/>
              <a:t>x</a:t>
            </a:r>
            <a:r>
              <a:rPr lang="en-US" sz="1600" b="1" noProof="0" dirty="0"/>
              <a:t> = 10 when </a:t>
            </a:r>
            <a:r>
              <a:rPr lang="en-US" sz="1600" b="1" i="1" noProof="0" dirty="0"/>
              <a:t>y</a:t>
            </a:r>
            <a:r>
              <a:rPr lang="en-US" sz="1600" b="1" noProof="0" dirty="0"/>
              <a:t> = 3. Write an equation to represent</a:t>
            </a:r>
          </a:p>
          <a:p>
            <a:pPr>
              <a:spcAft>
                <a:spcPts val="1200"/>
              </a:spcAft>
            </a:pPr>
            <a:r>
              <a:rPr lang="en-US" sz="1600" b="1" noProof="0" dirty="0"/>
              <a:t>the inverse variation. Then find the value of </a:t>
            </a:r>
            <a:r>
              <a:rPr lang="en-US" sz="1600" b="1" i="1" noProof="0" dirty="0"/>
              <a:t>y</a:t>
            </a:r>
            <a:r>
              <a:rPr lang="en-US" sz="1600" b="1" noProof="0" dirty="0"/>
              <a:t> when </a:t>
            </a:r>
            <a:r>
              <a:rPr lang="en-US" sz="1600" b="1" i="1" noProof="0" dirty="0"/>
              <a:t>x</a:t>
            </a:r>
            <a:r>
              <a:rPr lang="en-US" sz="1600" b="1" noProof="0" dirty="0"/>
              <a:t> = − 6.</a:t>
            </a:r>
          </a:p>
          <a:p>
            <a:pPr>
              <a:spcAft>
                <a:spcPts val="10800"/>
              </a:spcAft>
            </a:pPr>
            <a:r>
              <a:rPr lang="en-US" sz="1800" b="1" noProof="0" dirty="0"/>
              <a:t>Step 1   </a:t>
            </a:r>
            <a:r>
              <a:rPr lang="en-US" sz="1800" noProof="0" dirty="0"/>
              <a:t>Write the equation for an inverse variation and solve for </a:t>
            </a:r>
            <a:r>
              <a:rPr lang="en-US" sz="1800" i="1" noProof="0" dirty="0"/>
              <a:t>k</a:t>
            </a:r>
            <a:r>
              <a:rPr lang="en-US" sz="1800" noProof="0" dirty="0"/>
              <a:t>.</a:t>
            </a:r>
          </a:p>
          <a:p>
            <a:pPr>
              <a:spcAft>
                <a:spcPts val="10800"/>
              </a:spcAft>
            </a:pPr>
            <a:r>
              <a:rPr lang="en-US" sz="1800" b="1" noProof="0" dirty="0"/>
              <a:t>Step 2   </a:t>
            </a:r>
            <a:r>
              <a:rPr lang="en-US" sz="1800" noProof="0" dirty="0"/>
              <a:t>Substitute </a:t>
            </a:r>
            <a:r>
              <a:rPr lang="en-US" sz="1800" i="1" noProof="0" dirty="0"/>
              <a:t>k</a:t>
            </a:r>
            <a:r>
              <a:rPr lang="en-US" sz="1800" noProof="0" dirty="0"/>
              <a:t> = 30 in the inverse variation equation and then find </a:t>
            </a:r>
            <a:r>
              <a:rPr lang="en-US" sz="1800" i="1" noProof="0" dirty="0"/>
              <a:t>y.</a:t>
            </a:r>
          </a:p>
          <a:p>
            <a:r>
              <a:rPr lang="en-US" sz="1800" noProof="0" dirty="0"/>
              <a:t>The equation that represents the inverse relation is               When </a:t>
            </a:r>
            <a:r>
              <a:rPr lang="en-US" sz="1800" i="1" noProof="0" dirty="0"/>
              <a:t>x</a:t>
            </a:r>
            <a:r>
              <a:rPr lang="en-US" sz="1800" noProof="0" dirty="0"/>
              <a:t> = −6, </a:t>
            </a:r>
            <a:r>
              <a:rPr lang="en-US" sz="1800" i="1" noProof="0" dirty="0"/>
              <a:t>y</a:t>
            </a:r>
            <a:r>
              <a:rPr lang="en-US" sz="1800" noProof="0" dirty="0"/>
              <a:t> = −5.</a:t>
            </a:r>
            <a:endParaRPr lang="en-US" sz="1800" b="1" i="1" noProof="0" dirty="0"/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42000">
              <a:spcAft>
                <a:spcPts val="600"/>
              </a:spcAft>
            </a:pPr>
            <a:endParaRPr lang="en-US" noProof="0" dirty="0">
              <a:solidFill>
                <a:srgbClr val="256BB9"/>
              </a:solidFill>
            </a:endParaRPr>
          </a:p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606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2</a:t>
            </a:r>
            <a:endParaRPr lang="en-US" sz="1800" cap="all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4DDC7-ACA0-2033-B657-8DAD907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351"/>
          <a:stretch/>
        </p:blipFill>
        <p:spPr>
          <a:xfrm>
            <a:off x="991846" y="1733714"/>
            <a:ext cx="941457" cy="112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6DF89-F311-A3AA-421C-4F08F07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301"/>
          <a:stretch/>
        </p:blipFill>
        <p:spPr>
          <a:xfrm>
            <a:off x="2184484" y="3435871"/>
            <a:ext cx="790482" cy="1147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C4097-4177-7EFD-9768-9005062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744" y="4581924"/>
            <a:ext cx="997172" cy="5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02619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US" sz="1600" b="1" noProof="0" dirty="0"/>
              <a:t>​</a:t>
            </a:r>
            <a:r>
              <a:rPr lang="en-US" sz="1600" noProof="0" dirty="0"/>
              <a:t>In an inverse variation, </a:t>
            </a:r>
            <a:r>
              <a:rPr lang="en-US" sz="1600" i="1" noProof="0" dirty="0"/>
              <a:t>x</a:t>
            </a:r>
            <a:r>
              <a:rPr lang="en-US" sz="1600" noProof="0" dirty="0"/>
              <a:t> = 6 and            </a:t>
            </a:r>
            <a:endParaRPr lang="en-US" sz="1600" b="1" noProof="0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US" sz="1600" b="1" noProof="0" dirty="0"/>
              <a:t>​</a:t>
            </a:r>
            <a:r>
              <a:rPr lang="en-US" sz="1600" noProof="0" dirty="0"/>
              <a:t>What is the equation that represents the inverse variation?</a:t>
            </a:r>
          </a:p>
          <a:p>
            <a:endParaRPr lang="en-US" sz="1600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2</a:t>
            </a:r>
            <a:endParaRPr lang="en-US" sz="1800" cap="all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21B4-F5E8-8DF0-10C0-5300D52C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473AC69-8AF0-8079-919C-EB5C366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91F443-0FD7-FF83-4862-D8BF30FE6AA2}"/>
              </a:ext>
            </a:extLst>
          </p:cNvPr>
          <p:cNvSpPr txBox="1"/>
          <p:nvPr/>
        </p:nvSpPr>
        <p:spPr>
          <a:xfrm>
            <a:off x="355758" y="430002"/>
            <a:ext cx="8341433" cy="234936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US" sz="1600" b="1" noProof="0" dirty="0"/>
              <a:t>​</a:t>
            </a:r>
            <a:r>
              <a:rPr lang="en-US" sz="1600" noProof="0" dirty="0"/>
              <a:t>In an inverse variation, </a:t>
            </a:r>
            <a:r>
              <a:rPr lang="en-US" sz="1600" i="1" noProof="0" dirty="0"/>
              <a:t>x</a:t>
            </a:r>
            <a:r>
              <a:rPr lang="en-US" sz="1600" noProof="0" dirty="0"/>
              <a:t> = 6 and            </a:t>
            </a:r>
            <a:endParaRPr lang="en-US" sz="1600" b="1" noProof="0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endParaRPr lang="en-US" sz="1600" noProof="0" dirty="0"/>
          </a:p>
          <a:p>
            <a:pPr marL="359637">
              <a:spcAft>
                <a:spcPts val="600"/>
              </a:spcAft>
              <a:tabLst>
                <a:tab pos="1103313" algn="l"/>
              </a:tabLst>
            </a:pPr>
            <a:r>
              <a:rPr lang="en-US" sz="1600" b="1" noProof="0" dirty="0"/>
              <a:t>b. ​</a:t>
            </a:r>
            <a:r>
              <a:rPr lang="en-US" sz="1600" noProof="0" dirty="0"/>
              <a:t>What is the value of </a:t>
            </a:r>
            <a:r>
              <a:rPr lang="en-US" sz="1600" i="1" noProof="0" dirty="0"/>
              <a:t>y</a:t>
            </a:r>
            <a:r>
              <a:rPr lang="en-US" sz="1600" noProof="0" dirty="0"/>
              <a:t> when </a:t>
            </a:r>
            <a:r>
              <a:rPr lang="en-US" sz="1600" i="1" noProof="0" dirty="0"/>
              <a:t>x</a:t>
            </a:r>
            <a:r>
              <a:rPr lang="en-US" sz="1600" noProof="0" dirty="0"/>
              <a:t> = 15?</a:t>
            </a:r>
            <a:endParaRPr lang="en-US" sz="1600" b="1" noProof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sz="1600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45D67-9998-A783-D48B-1C4FE493CE03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2</a:t>
            </a:r>
            <a:endParaRPr lang="en-US" sz="1800" cap="all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CEB7F-23DC-A55B-CF63-4D1D2D24245E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2543BD-2886-85F9-B9D6-53B9ADB9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1035</Words>
  <Application>Microsoft Office PowerPoint</Application>
  <PresentationFormat>On-screen Show (4:3)</PresentationFormat>
  <Paragraphs>160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929</cp:revision>
  <dcterms:created xsi:type="dcterms:W3CDTF">2021-10-25T14:33:33Z</dcterms:created>
  <dcterms:modified xsi:type="dcterms:W3CDTF">2025-03-12T14:47:39Z</dcterms:modified>
</cp:coreProperties>
</file>