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63" r:id="rId2"/>
    <p:sldId id="293" r:id="rId3"/>
    <p:sldId id="383" r:id="rId4"/>
    <p:sldId id="388" r:id="rId5"/>
    <p:sldId id="346" r:id="rId6"/>
    <p:sldId id="349" r:id="rId7"/>
    <p:sldId id="384" r:id="rId8"/>
    <p:sldId id="355" r:id="rId9"/>
    <p:sldId id="375" r:id="rId10"/>
    <p:sldId id="376" r:id="rId11"/>
    <p:sldId id="385" r:id="rId12"/>
    <p:sldId id="357" r:id="rId13"/>
    <p:sldId id="386" r:id="rId14"/>
    <p:sldId id="387" r:id="rId15"/>
    <p:sldId id="283" r:id="rId16"/>
    <p:sldId id="374" r:id="rId1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2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2" roundtripDataSignature="AMtx7mhuBirG7ZPSvPNLrAnDSwPhBAMD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7F97"/>
    <a:srgbClr val="168446"/>
    <a:srgbClr val="C02B43"/>
    <a:srgbClr val="90057A"/>
    <a:srgbClr val="0A7E97"/>
    <a:srgbClr val="58595B"/>
    <a:srgbClr val="D92B31"/>
    <a:srgbClr val="58585A"/>
    <a:srgbClr val="D92B30"/>
    <a:srgbClr val="256B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 autoAdjust="0"/>
    <p:restoredTop sz="94522" autoAdjust="0"/>
  </p:normalViewPr>
  <p:slideViewPr>
    <p:cSldViewPr snapToGrid="0">
      <p:cViewPr>
        <p:scale>
          <a:sx n="58" d="100"/>
          <a:sy n="58" d="100"/>
        </p:scale>
        <p:origin x="1588" y="68"/>
      </p:cViewPr>
      <p:guideLst>
        <p:guide orient="horz" pos="30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customschemas.google.com/relationships/presentationmetadata" Target="meta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son, Robert" userId="25586c2a-52f0-4ea1-8d29-b1cb0db384a0" providerId="ADAL" clId="{A650B3CC-4282-4942-ADE7-8302D61F4733}"/>
    <pc:docChg chg="undo redo custSel addSld modSld">
      <pc:chgData name="Colson, Robert" userId="25586c2a-52f0-4ea1-8d29-b1cb0db384a0" providerId="ADAL" clId="{A650B3CC-4282-4942-ADE7-8302D61F4733}" dt="2025-03-06T00:15:09.879" v="166" actId="404"/>
      <pc:docMkLst>
        <pc:docMk/>
      </pc:docMkLst>
      <pc:sldChg chg="delSp modSp mod">
        <pc:chgData name="Colson, Robert" userId="25586c2a-52f0-4ea1-8d29-b1cb0db384a0" providerId="ADAL" clId="{A650B3CC-4282-4942-ADE7-8302D61F4733}" dt="2025-03-04T15:30:14.336" v="7" actId="1076"/>
        <pc:sldMkLst>
          <pc:docMk/>
          <pc:sldMk cId="1099024985" sldId="263"/>
        </pc:sldMkLst>
        <pc:spChg chg="mod">
          <ac:chgData name="Colson, Robert" userId="25586c2a-52f0-4ea1-8d29-b1cb0db384a0" providerId="ADAL" clId="{A650B3CC-4282-4942-ADE7-8302D61F4733}" dt="2025-03-04T15:30:14.336" v="7" actId="1076"/>
          <ac:spMkLst>
            <pc:docMk/>
            <pc:sldMk cId="1099024985" sldId="263"/>
            <ac:spMk id="43" creationId="{7DA11C70-43AB-4FEB-267C-D4E84A5047C5}"/>
          </ac:spMkLst>
        </pc:spChg>
        <pc:picChg chg="mod modCrop">
          <ac:chgData name="Colson, Robert" userId="25586c2a-52f0-4ea1-8d29-b1cb0db384a0" providerId="ADAL" clId="{A650B3CC-4282-4942-ADE7-8302D61F4733}" dt="2025-03-04T15:29:59.088" v="6" actId="732"/>
          <ac:picMkLst>
            <pc:docMk/>
            <pc:sldMk cId="1099024985" sldId="263"/>
            <ac:picMk id="4" creationId="{98FBF20F-D6D9-722D-EF10-55E4B10870EC}"/>
          </ac:picMkLst>
        </pc:picChg>
      </pc:sldChg>
      <pc:sldChg chg="delSp modSp mod">
        <pc:chgData name="Colson, Robert" userId="25586c2a-52f0-4ea1-8d29-b1cb0db384a0" providerId="ADAL" clId="{A650B3CC-4282-4942-ADE7-8302D61F4733}" dt="2025-03-04T15:41:36.061" v="11" actId="20577"/>
        <pc:sldMkLst>
          <pc:docMk/>
          <pc:sldMk cId="1472477715" sldId="293"/>
        </pc:sldMkLst>
        <pc:spChg chg="mod">
          <ac:chgData name="Colson, Robert" userId="25586c2a-52f0-4ea1-8d29-b1cb0db384a0" providerId="ADAL" clId="{A650B3CC-4282-4942-ADE7-8302D61F4733}" dt="2025-03-04T15:41:36.061" v="11" actId="20577"/>
          <ac:spMkLst>
            <pc:docMk/>
            <pc:sldMk cId="1472477715" sldId="293"/>
            <ac:spMk id="5" creationId="{6E8F0502-F26D-4842-97A7-E6A7B55ABA0B}"/>
          </ac:spMkLst>
        </pc:spChg>
      </pc:sldChg>
      <pc:sldChg chg="delSp modSp mod">
        <pc:chgData name="Colson, Robert" userId="25586c2a-52f0-4ea1-8d29-b1cb0db384a0" providerId="ADAL" clId="{A650B3CC-4282-4942-ADE7-8302D61F4733}" dt="2025-03-05T18:59:26.589" v="40" actId="14100"/>
        <pc:sldMkLst>
          <pc:docMk/>
          <pc:sldMk cId="2370629198" sldId="346"/>
        </pc:sldMkLst>
        <pc:spChg chg="mod">
          <ac:chgData name="Colson, Robert" userId="25586c2a-52f0-4ea1-8d29-b1cb0db384a0" providerId="ADAL" clId="{A650B3CC-4282-4942-ADE7-8302D61F4733}" dt="2025-03-05T18:59:22.898" v="39" actId="404"/>
          <ac:spMkLst>
            <pc:docMk/>
            <pc:sldMk cId="2370629198" sldId="346"/>
            <ac:spMk id="5" creationId="{6E8F0502-F26D-4842-97A7-E6A7B55ABA0B}"/>
          </ac:spMkLst>
        </pc:spChg>
        <pc:spChg chg="del">
          <ac:chgData name="Colson, Robert" userId="25586c2a-52f0-4ea1-8d29-b1cb0db384a0" providerId="ADAL" clId="{A650B3CC-4282-4942-ADE7-8302D61F4733}" dt="2025-03-05T18:58:15.629" v="20" actId="478"/>
          <ac:spMkLst>
            <pc:docMk/>
            <pc:sldMk cId="2370629198" sldId="346"/>
            <ac:spMk id="9" creationId="{E7A370C1-14D5-AF43-A796-AF0540DA76D8}"/>
          </ac:spMkLst>
        </pc:spChg>
        <pc:picChg chg="mod modCrop">
          <ac:chgData name="Colson, Robert" userId="25586c2a-52f0-4ea1-8d29-b1cb0db384a0" providerId="ADAL" clId="{A650B3CC-4282-4942-ADE7-8302D61F4733}" dt="2025-03-05T18:59:17.535" v="33" actId="1076"/>
          <ac:picMkLst>
            <pc:docMk/>
            <pc:sldMk cId="2370629198" sldId="346"/>
            <ac:picMk id="14" creationId="{23ACD393-78BF-E12C-966D-3791415C1F6F}"/>
          </ac:picMkLst>
        </pc:picChg>
        <pc:picChg chg="mod modCrop">
          <ac:chgData name="Colson, Robert" userId="25586c2a-52f0-4ea1-8d29-b1cb0db384a0" providerId="ADAL" clId="{A650B3CC-4282-4942-ADE7-8302D61F4733}" dt="2025-03-05T18:59:26.589" v="40" actId="14100"/>
          <ac:picMkLst>
            <pc:docMk/>
            <pc:sldMk cId="2370629198" sldId="346"/>
            <ac:picMk id="16" creationId="{A7262238-413D-BF4C-7F0F-BE60C4F00E25}"/>
          </ac:picMkLst>
        </pc:picChg>
      </pc:sldChg>
      <pc:sldChg chg="delSp modSp mod">
        <pc:chgData name="Colson, Robert" userId="25586c2a-52f0-4ea1-8d29-b1cb0db384a0" providerId="ADAL" clId="{A650B3CC-4282-4942-ADE7-8302D61F4733}" dt="2025-03-05T19:09:08.667" v="124" actId="20577"/>
        <pc:sldMkLst>
          <pc:docMk/>
          <pc:sldMk cId="1039397992" sldId="349"/>
        </pc:sldMkLst>
        <pc:spChg chg="mod">
          <ac:chgData name="Colson, Robert" userId="25586c2a-52f0-4ea1-8d29-b1cb0db384a0" providerId="ADAL" clId="{A650B3CC-4282-4942-ADE7-8302D61F4733}" dt="2025-03-05T19:09:08.667" v="124" actId="20577"/>
          <ac:spMkLst>
            <pc:docMk/>
            <pc:sldMk cId="1039397992" sldId="349"/>
            <ac:spMk id="15" creationId="{6E8F0502-F26D-4842-97A7-E6A7B55ABA0B}"/>
          </ac:spMkLst>
        </pc:spChg>
        <pc:picChg chg="mod">
          <ac:chgData name="Colson, Robert" userId="25586c2a-52f0-4ea1-8d29-b1cb0db384a0" providerId="ADAL" clId="{A650B3CC-4282-4942-ADE7-8302D61F4733}" dt="2025-03-05T19:00:03.220" v="46" actId="1076"/>
          <ac:picMkLst>
            <pc:docMk/>
            <pc:sldMk cId="1039397992" sldId="349"/>
            <ac:picMk id="6" creationId="{384019D7-7337-DB8B-5216-907C20DFF2DF}"/>
          </ac:picMkLst>
        </pc:picChg>
        <pc:picChg chg="del mod">
          <ac:chgData name="Colson, Robert" userId="25586c2a-52f0-4ea1-8d29-b1cb0db384a0" providerId="ADAL" clId="{A650B3CC-4282-4942-ADE7-8302D61F4733}" dt="2025-03-05T19:09:03.686" v="121" actId="478"/>
          <ac:picMkLst>
            <pc:docMk/>
            <pc:sldMk cId="1039397992" sldId="349"/>
            <ac:picMk id="9" creationId="{CCF900C9-1F70-5C67-8020-C8357FB9E286}"/>
          </ac:picMkLst>
        </pc:picChg>
      </pc:sldChg>
      <pc:sldChg chg="modSp mod">
        <pc:chgData name="Colson, Robert" userId="25586c2a-52f0-4ea1-8d29-b1cb0db384a0" providerId="ADAL" clId="{A650B3CC-4282-4942-ADE7-8302D61F4733}" dt="2025-03-06T00:14:30.738" v="160" actId="20577"/>
        <pc:sldMkLst>
          <pc:docMk/>
          <pc:sldMk cId="2240166599" sldId="355"/>
        </pc:sldMkLst>
        <pc:spChg chg="mod">
          <ac:chgData name="Colson, Robert" userId="25586c2a-52f0-4ea1-8d29-b1cb0db384a0" providerId="ADAL" clId="{A650B3CC-4282-4942-ADE7-8302D61F4733}" dt="2025-03-06T00:14:30.738" v="160" actId="20577"/>
          <ac:spMkLst>
            <pc:docMk/>
            <pc:sldMk cId="2240166599" sldId="355"/>
            <ac:spMk id="9" creationId="{8B4D9072-65DE-D407-CA83-C2624F3966D2}"/>
          </ac:spMkLst>
        </pc:spChg>
        <pc:spChg chg="mod">
          <ac:chgData name="Colson, Robert" userId="25586c2a-52f0-4ea1-8d29-b1cb0db384a0" providerId="ADAL" clId="{A650B3CC-4282-4942-ADE7-8302D61F4733}" dt="2025-03-05T19:00:30.940" v="49" actId="20577"/>
          <ac:spMkLst>
            <pc:docMk/>
            <pc:sldMk cId="2240166599" sldId="355"/>
            <ac:spMk id="18" creationId="{F886122E-2697-C253-2B68-ED8CC75E8FE3}"/>
          </ac:spMkLst>
        </pc:spChg>
        <pc:picChg chg="mod">
          <ac:chgData name="Colson, Robert" userId="25586c2a-52f0-4ea1-8d29-b1cb0db384a0" providerId="ADAL" clId="{A650B3CC-4282-4942-ADE7-8302D61F4733}" dt="2025-03-05T19:00:37.092" v="51" actId="1076"/>
          <ac:picMkLst>
            <pc:docMk/>
            <pc:sldMk cId="2240166599" sldId="355"/>
            <ac:picMk id="7" creationId="{386BD156-ED03-6E3F-01B5-2775699815EF}"/>
          </ac:picMkLst>
        </pc:picChg>
      </pc:sldChg>
      <pc:sldChg chg="modSp mod">
        <pc:chgData name="Colson, Robert" userId="25586c2a-52f0-4ea1-8d29-b1cb0db384a0" providerId="ADAL" clId="{A650B3CC-4282-4942-ADE7-8302D61F4733}" dt="2025-03-06T00:14:43.251" v="161" actId="14100"/>
        <pc:sldMkLst>
          <pc:docMk/>
          <pc:sldMk cId="518758758" sldId="375"/>
        </pc:sldMkLst>
        <pc:spChg chg="mod">
          <ac:chgData name="Colson, Robert" userId="25586c2a-52f0-4ea1-8d29-b1cb0db384a0" providerId="ADAL" clId="{A650B3CC-4282-4942-ADE7-8302D61F4733}" dt="2025-03-05T19:04:12.305" v="115" actId="6549"/>
          <ac:spMkLst>
            <pc:docMk/>
            <pc:sldMk cId="518758758" sldId="375"/>
            <ac:spMk id="18" creationId="{F886122E-2697-C253-2B68-ED8CC75E8FE3}"/>
          </ac:spMkLst>
        </pc:spChg>
        <pc:picChg chg="mod">
          <ac:chgData name="Colson, Robert" userId="25586c2a-52f0-4ea1-8d29-b1cb0db384a0" providerId="ADAL" clId="{A650B3CC-4282-4942-ADE7-8302D61F4733}" dt="2025-03-06T00:14:43.251" v="161" actId="14100"/>
          <ac:picMkLst>
            <pc:docMk/>
            <pc:sldMk cId="518758758" sldId="375"/>
            <ac:picMk id="5" creationId="{3EA894C1-D6CC-C762-AD65-0F80C1F44E7D}"/>
          </ac:picMkLst>
        </pc:picChg>
      </pc:sldChg>
      <pc:sldChg chg="modSp mod">
        <pc:chgData name="Colson, Robert" userId="25586c2a-52f0-4ea1-8d29-b1cb0db384a0" providerId="ADAL" clId="{A650B3CC-4282-4942-ADE7-8302D61F4733}" dt="2025-03-06T00:15:09.879" v="166" actId="404"/>
        <pc:sldMkLst>
          <pc:docMk/>
          <pc:sldMk cId="2019329500" sldId="376"/>
        </pc:sldMkLst>
        <pc:spChg chg="mod">
          <ac:chgData name="Colson, Robert" userId="25586c2a-52f0-4ea1-8d29-b1cb0db384a0" providerId="ADAL" clId="{A650B3CC-4282-4942-ADE7-8302D61F4733}" dt="2025-03-06T00:15:01.047" v="162" actId="14100"/>
          <ac:spMkLst>
            <pc:docMk/>
            <pc:sldMk cId="2019329500" sldId="376"/>
            <ac:spMk id="4" creationId="{7B6773E5-DD17-5EE5-9D95-732A2DD18303}"/>
          </ac:spMkLst>
        </pc:spChg>
        <pc:spChg chg="mod">
          <ac:chgData name="Colson, Robert" userId="25586c2a-52f0-4ea1-8d29-b1cb0db384a0" providerId="ADAL" clId="{A650B3CC-4282-4942-ADE7-8302D61F4733}" dt="2025-03-06T00:15:01.047" v="162" actId="14100"/>
          <ac:spMkLst>
            <pc:docMk/>
            <pc:sldMk cId="2019329500" sldId="376"/>
            <ac:spMk id="6" creationId="{33341DDE-51A7-BB4A-A5D0-B99BDB557C68}"/>
          </ac:spMkLst>
        </pc:spChg>
        <pc:spChg chg="mod">
          <ac:chgData name="Colson, Robert" userId="25586c2a-52f0-4ea1-8d29-b1cb0db384a0" providerId="ADAL" clId="{A650B3CC-4282-4942-ADE7-8302D61F4733}" dt="2025-03-06T00:15:09.879" v="166" actId="404"/>
          <ac:spMkLst>
            <pc:docMk/>
            <pc:sldMk cId="2019329500" sldId="376"/>
            <ac:spMk id="9" creationId="{8B4D9072-65DE-D407-CA83-C2624F3966D2}"/>
          </ac:spMkLst>
        </pc:spChg>
        <pc:spChg chg="mod">
          <ac:chgData name="Colson, Robert" userId="25586c2a-52f0-4ea1-8d29-b1cb0db384a0" providerId="ADAL" clId="{A650B3CC-4282-4942-ADE7-8302D61F4733}" dt="2025-03-06T00:15:01.047" v="162" actId="14100"/>
          <ac:spMkLst>
            <pc:docMk/>
            <pc:sldMk cId="2019329500" sldId="376"/>
            <ac:spMk id="18" creationId="{F886122E-2697-C253-2B68-ED8CC75E8FE3}"/>
          </ac:spMkLst>
        </pc:spChg>
        <pc:picChg chg="mod">
          <ac:chgData name="Colson, Robert" userId="25586c2a-52f0-4ea1-8d29-b1cb0db384a0" providerId="ADAL" clId="{A650B3CC-4282-4942-ADE7-8302D61F4733}" dt="2025-03-06T00:15:01.047" v="162" actId="14100"/>
          <ac:picMkLst>
            <pc:docMk/>
            <pc:sldMk cId="2019329500" sldId="376"/>
            <ac:picMk id="10" creationId="{8CA07B6F-4523-A7F2-B066-39F6BEBC0775}"/>
          </ac:picMkLst>
        </pc:picChg>
        <pc:picChg chg="mod">
          <ac:chgData name="Colson, Robert" userId="25586c2a-52f0-4ea1-8d29-b1cb0db384a0" providerId="ADAL" clId="{A650B3CC-4282-4942-ADE7-8302D61F4733}" dt="2025-03-06T00:15:01.047" v="162" actId="14100"/>
          <ac:picMkLst>
            <pc:docMk/>
            <pc:sldMk cId="2019329500" sldId="376"/>
            <ac:picMk id="12" creationId="{D8B30BA7-B696-D4ED-028F-8D33AE8AC369}"/>
          </ac:picMkLst>
        </pc:picChg>
        <pc:picChg chg="mod">
          <ac:chgData name="Colson, Robert" userId="25586c2a-52f0-4ea1-8d29-b1cb0db384a0" providerId="ADAL" clId="{A650B3CC-4282-4942-ADE7-8302D61F4733}" dt="2025-03-06T00:15:01.047" v="162" actId="14100"/>
          <ac:picMkLst>
            <pc:docMk/>
            <pc:sldMk cId="2019329500" sldId="376"/>
            <ac:picMk id="14" creationId="{E9B17D9B-ADB1-8F51-370A-13D03CF7293C}"/>
          </ac:picMkLst>
        </pc:picChg>
        <pc:picChg chg="mod">
          <ac:chgData name="Colson, Robert" userId="25586c2a-52f0-4ea1-8d29-b1cb0db384a0" providerId="ADAL" clId="{A650B3CC-4282-4942-ADE7-8302D61F4733}" dt="2025-03-06T00:15:01.047" v="162" actId="14100"/>
          <ac:picMkLst>
            <pc:docMk/>
            <pc:sldMk cId="2019329500" sldId="376"/>
            <ac:picMk id="19" creationId="{A031DF4C-1138-4D22-D687-660556BCDB3E}"/>
          </ac:picMkLst>
        </pc:picChg>
        <pc:picChg chg="mod">
          <ac:chgData name="Colson, Robert" userId="25586c2a-52f0-4ea1-8d29-b1cb0db384a0" providerId="ADAL" clId="{A650B3CC-4282-4942-ADE7-8302D61F4733}" dt="2025-03-06T00:15:01.047" v="162" actId="14100"/>
          <ac:picMkLst>
            <pc:docMk/>
            <pc:sldMk cId="2019329500" sldId="376"/>
            <ac:picMk id="23" creationId="{3043536F-1FDB-6D08-8EA0-2871F9855731}"/>
          </ac:picMkLst>
        </pc:picChg>
        <pc:picChg chg="mod">
          <ac:chgData name="Colson, Robert" userId="25586c2a-52f0-4ea1-8d29-b1cb0db384a0" providerId="ADAL" clId="{A650B3CC-4282-4942-ADE7-8302D61F4733}" dt="2025-03-06T00:15:01.047" v="162" actId="14100"/>
          <ac:picMkLst>
            <pc:docMk/>
            <pc:sldMk cId="2019329500" sldId="376"/>
            <ac:picMk id="27" creationId="{519246A5-2236-D59B-0143-5EF7B8D4BB3B}"/>
          </ac:picMkLst>
        </pc:picChg>
      </pc:sldChg>
      <pc:sldChg chg="delSp modSp add mod">
        <pc:chgData name="Colson, Robert" userId="25586c2a-52f0-4ea1-8d29-b1cb0db384a0" providerId="ADAL" clId="{A650B3CC-4282-4942-ADE7-8302D61F4733}" dt="2025-03-04T15:41:49.430" v="18" actId="20577"/>
        <pc:sldMkLst>
          <pc:docMk/>
          <pc:sldMk cId="3629579978" sldId="383"/>
        </pc:sldMkLst>
        <pc:spChg chg="mod">
          <ac:chgData name="Colson, Robert" userId="25586c2a-52f0-4ea1-8d29-b1cb0db384a0" providerId="ADAL" clId="{A650B3CC-4282-4942-ADE7-8302D61F4733}" dt="2025-03-04T15:41:49.430" v="18" actId="20577"/>
          <ac:spMkLst>
            <pc:docMk/>
            <pc:sldMk cId="3629579978" sldId="383"/>
            <ac:spMk id="5" creationId="{8CDE3D6D-DE1B-BA33-A898-C1BBD1651897}"/>
          </ac:spMkLst>
        </pc:spChg>
      </pc:sldChg>
      <pc:sldChg chg="delSp modSp add mod">
        <pc:chgData name="Colson, Robert" userId="25586c2a-52f0-4ea1-8d29-b1cb0db384a0" providerId="ADAL" clId="{A650B3CC-4282-4942-ADE7-8302D61F4733}" dt="2025-03-05T19:11:11.126" v="156" actId="20577"/>
        <pc:sldMkLst>
          <pc:docMk/>
          <pc:sldMk cId="2474971815" sldId="384"/>
        </pc:sldMkLst>
        <pc:spChg chg="mod">
          <ac:chgData name="Colson, Robert" userId="25586c2a-52f0-4ea1-8d29-b1cb0db384a0" providerId="ADAL" clId="{A650B3CC-4282-4942-ADE7-8302D61F4733}" dt="2025-03-05T19:11:11.126" v="156" actId="20577"/>
          <ac:spMkLst>
            <pc:docMk/>
            <pc:sldMk cId="2474971815" sldId="384"/>
            <ac:spMk id="15" creationId="{C3F96392-9296-5458-C71D-71E61DF32A26}"/>
          </ac:spMkLst>
        </pc:spChg>
        <pc:picChg chg="del">
          <ac:chgData name="Colson, Robert" userId="25586c2a-52f0-4ea1-8d29-b1cb0db384a0" providerId="ADAL" clId="{A650B3CC-4282-4942-ADE7-8302D61F4733}" dt="2025-03-05T19:09:26.131" v="134" actId="478"/>
          <ac:picMkLst>
            <pc:docMk/>
            <pc:sldMk cId="2474971815" sldId="384"/>
            <ac:picMk id="6" creationId="{5111CBB2-C958-699D-A19C-32B94B989006}"/>
          </ac:picMkLst>
        </pc:picChg>
        <pc:picChg chg="mod">
          <ac:chgData name="Colson, Robert" userId="25586c2a-52f0-4ea1-8d29-b1cb0db384a0" providerId="ADAL" clId="{A650B3CC-4282-4942-ADE7-8302D61F4733}" dt="2025-03-05T19:11:07.142" v="153" actId="1076"/>
          <ac:picMkLst>
            <pc:docMk/>
            <pc:sldMk cId="2474971815" sldId="384"/>
            <ac:picMk id="9" creationId="{0D68D8FD-D695-27EC-E302-45E6799BE08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09394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ebb404171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10ebb404171_0_1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2" name="Google Shape;172;g10ebb404171_0_1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085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A09099-B536-B3E4-B3DE-D9FAA18BC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964E65-5636-4FE9-7323-36A98C4A4D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6CCC64-193F-6E54-5B38-31834D3185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ADF67-C885-4E13-CA38-36CD8C19E9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8010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2344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D922A-805E-B2E1-1B0A-D1C4C66BC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66E9EE-705B-87BC-491A-82DAAE8909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32984E-B547-BC07-BEE7-B8789E793D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89809-B434-2FDC-6954-C331307791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75108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54B7E-4C0C-31EB-0917-BC738BF47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1E5E35-C7A3-83D9-9D19-15136F833F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5F2FE6-415F-6002-7DF3-07F35200E4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7F14C-051D-CA1E-8C42-9E165E1D9E0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1251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ebb404171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10ebb404171_0_1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2" name="Google Shape;172;g10ebb404171_0_1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03310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ebb404171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10ebb404171_0_1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2" name="Google Shape;172;g10ebb404171_0_1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0331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2344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2ED17-7B7E-D9A7-9676-8FBAC88CA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439BED-57A7-BA40-531D-E88211FCA2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0CAAD2-2A7D-C7A7-09C2-A5057D957F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171FC-FBD1-565C-DFB4-4C6498274D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9505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2344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2344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FEDB7F-B204-C13C-DDF7-5B3F370AA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21F37D-F1A5-B5DF-BE17-C1471C6E7D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441744-3567-CED0-34B8-F7C8F49437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53761-0651-7E9A-8F7D-4FC4E4D2BE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6919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2344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0823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270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75;g10ebb404171_0_179">
            <a:extLst>
              <a:ext uri="{FF2B5EF4-FFF2-40B4-BE49-F238E27FC236}">
                <a16:creationId xmlns:a16="http://schemas.microsoft.com/office/drawing/2014/main" id="{FD3CDB3A-FFC8-B14A-BE88-DC4557E54454}"/>
              </a:ext>
            </a:extLst>
          </p:cNvPr>
          <p:cNvSpPr/>
          <p:nvPr userDrawn="1"/>
        </p:nvSpPr>
        <p:spPr>
          <a:xfrm>
            <a:off x="0" y="6352925"/>
            <a:ext cx="9153300" cy="505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78;g10ebb404171_0_179">
            <a:extLst>
              <a:ext uri="{FF2B5EF4-FFF2-40B4-BE49-F238E27FC236}">
                <a16:creationId xmlns:a16="http://schemas.microsoft.com/office/drawing/2014/main" id="{C23092A7-FD2F-7848-A40F-9A3A2B4511CD}"/>
              </a:ext>
            </a:extLst>
          </p:cNvPr>
          <p:cNvSpPr/>
          <p:nvPr userDrawn="1"/>
        </p:nvSpPr>
        <p:spPr>
          <a:xfrm>
            <a:off x="276474" y="6581700"/>
            <a:ext cx="8622900" cy="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>
                <a:solidFill>
                  <a:srgbClr val="595959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Copyright © </a:t>
            </a:r>
            <a:r>
              <a:rPr lang="en-US" sz="800" dirty="0" err="1">
                <a:solidFill>
                  <a:srgbClr val="595959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Savvas</a:t>
            </a:r>
            <a:r>
              <a:rPr lang="en-US" sz="800" dirty="0">
                <a:solidFill>
                  <a:srgbClr val="595959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 Learning Company LLC. All Rights Reserved. </a:t>
            </a:r>
            <a:r>
              <a:rPr lang="en-US" sz="800" dirty="0" err="1">
                <a:solidFill>
                  <a:srgbClr val="595959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Savvas</a:t>
            </a:r>
            <a:r>
              <a:rPr lang="en-US" sz="800" dirty="0">
                <a:solidFill>
                  <a:srgbClr val="595959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 is not responsible for any modifications made by end users to the content posted in its original format.</a:t>
            </a:r>
            <a:endParaRPr sz="800" dirty="0">
              <a:solidFill>
                <a:srgbClr val="595959"/>
              </a:solidFill>
              <a:latin typeface="Arial" panose="020B0604020202020204" pitchFamily="34" charset="0"/>
              <a:ea typeface="Avenir"/>
              <a:cs typeface="Arial" panose="020B0604020202020204" pitchFamily="34" charset="0"/>
              <a:sym typeface="Avenir"/>
            </a:endParaRPr>
          </a:p>
        </p:txBody>
      </p:sp>
      <p:sp>
        <p:nvSpPr>
          <p:cNvPr id="11" name="Google Shape;174;g10ebb404171_0_179">
            <a:extLst>
              <a:ext uri="{FF2B5EF4-FFF2-40B4-BE49-F238E27FC236}">
                <a16:creationId xmlns:a16="http://schemas.microsoft.com/office/drawing/2014/main" id="{4D281886-AC8C-2540-8EB7-87D378C9FD2A}"/>
              </a:ext>
            </a:extLst>
          </p:cNvPr>
          <p:cNvSpPr/>
          <p:nvPr userDrawn="1"/>
        </p:nvSpPr>
        <p:spPr>
          <a:xfrm rot="10800000">
            <a:off x="7760700" y="-1000"/>
            <a:ext cx="1392600" cy="270300"/>
          </a:xfrm>
          <a:prstGeom prst="round1Rect">
            <a:avLst>
              <a:gd name="adj" fmla="val 16667"/>
            </a:avLst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77;g10ebb404171_0_179">
            <a:extLst>
              <a:ext uri="{FF2B5EF4-FFF2-40B4-BE49-F238E27FC236}">
                <a16:creationId xmlns:a16="http://schemas.microsoft.com/office/drawing/2014/main" id="{0822B5BD-E7E2-F744-9194-3BF22C6BC3BF}"/>
              </a:ext>
            </a:extLst>
          </p:cNvPr>
          <p:cNvSpPr/>
          <p:nvPr userDrawn="1"/>
        </p:nvSpPr>
        <p:spPr>
          <a:xfrm>
            <a:off x="0" y="-1000"/>
            <a:ext cx="7757700" cy="1353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76;g10ebb404171_0_179">
            <a:extLst>
              <a:ext uri="{FF2B5EF4-FFF2-40B4-BE49-F238E27FC236}">
                <a16:creationId xmlns:a16="http://schemas.microsoft.com/office/drawing/2014/main" id="{A4833768-1218-5848-AC2B-00F2790F9ED5}"/>
              </a:ext>
            </a:extLst>
          </p:cNvPr>
          <p:cNvSpPr/>
          <p:nvPr userDrawn="1"/>
        </p:nvSpPr>
        <p:spPr>
          <a:xfrm>
            <a:off x="7787175" y="81349"/>
            <a:ext cx="1366125" cy="187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Topic 4  </a:t>
            </a:r>
            <a:r>
              <a:rPr lang="de-DE" sz="10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Lesson</a:t>
            </a:r>
            <a:r>
              <a:rPr lang="de-DE" sz="1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2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69A29FC-C154-9D4D-B7D9-3B00886A33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818435"/>
              </p:ext>
            </p:extLst>
          </p:nvPr>
        </p:nvGraphicFramePr>
        <p:xfrm>
          <a:off x="443805" y="461818"/>
          <a:ext cx="8222675" cy="75045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222675">
                  <a:extLst>
                    <a:ext uri="{9D8B030D-6E8A-4147-A177-3AD203B41FA5}">
                      <a16:colId xmlns:a16="http://schemas.microsoft.com/office/drawing/2014/main" val="2383579709"/>
                    </a:ext>
                  </a:extLst>
                </a:gridCol>
              </a:tblGrid>
              <a:tr h="4047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800" b="1" cap="all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Essential Question</a:t>
                      </a:r>
                      <a:endParaRPr lang="en-US" sz="1800" cap="all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168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8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8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8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84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677018"/>
                  </a:ext>
                </a:extLst>
              </a:tr>
              <a:tr h="345722">
                <a:tc>
                  <a:txBody>
                    <a:bodyPr/>
                    <a:lstStyle/>
                    <a:p>
                      <a:r>
                        <a:rPr lang="en-US" sz="1600" b="1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How can you graph a rational function?</a:t>
                      </a:r>
                      <a:endParaRPr lang="en-US" sz="1600" b="1" spc="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8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78183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5" y="1371396"/>
            <a:ext cx="1480558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IN" sz="1800" b="1" cap="all" dirty="0">
                <a:solidFill>
                  <a:schemeClr val="bg1"/>
                </a:solidFill>
              </a:rPr>
              <a:t>Example 1</a:t>
            </a:r>
            <a:endParaRPr lang="en-US" sz="1800" cap="all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215B284-13F2-F238-73A3-F1A335010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264" y="2662028"/>
            <a:ext cx="829450" cy="33178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5C9E220-5EFC-D36A-96D9-8822F9634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941" y="3010351"/>
            <a:ext cx="1267874" cy="9657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7E567D8-02F7-697A-B2E0-0A4CCF5A87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2377" y="3957406"/>
            <a:ext cx="1356743" cy="3969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8FBF20F-D6D9-722D-EF10-55E4B10870E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50791"/>
          <a:stretch/>
        </p:blipFill>
        <p:spPr>
          <a:xfrm>
            <a:off x="6488934" y="3155043"/>
            <a:ext cx="2309035" cy="2983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97DCD2-5141-7B0F-5562-C65B65613E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7688" y="4427220"/>
            <a:ext cx="2407901" cy="2560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E4F0814-9C53-37B4-3C02-E896DBEACE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44965" y="1722165"/>
            <a:ext cx="1107907" cy="40406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76A1526-FD18-36A1-9E32-454C7780C6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10824" y="1726296"/>
            <a:ext cx="853741" cy="404061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7DA11C70-43AB-4FEB-267C-D4E84A5047C5}"/>
              </a:ext>
            </a:extLst>
          </p:cNvPr>
          <p:cNvSpPr txBox="1"/>
          <p:nvPr/>
        </p:nvSpPr>
        <p:spPr>
          <a:xfrm>
            <a:off x="361353" y="1371396"/>
            <a:ext cx="8310722" cy="3883114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1000"/>
              </a:spcAft>
              <a:tabLst>
                <a:tab pos="1584000" algn="l"/>
              </a:tabLst>
            </a:pPr>
            <a:r>
              <a:rPr lang="en-IN" sz="1800" b="1" dirty="0">
                <a:solidFill>
                  <a:srgbClr val="0078AE"/>
                </a:solidFill>
              </a:rPr>
              <a:t>	</a:t>
            </a:r>
            <a:r>
              <a:rPr lang="en-US" sz="1800" b="1" dirty="0">
                <a:solidFill>
                  <a:srgbClr val="58585A"/>
                </a:solidFill>
              </a:rPr>
              <a:t>Rewrite a Rational Function to Identify Asymptotes</a:t>
            </a:r>
            <a:endParaRPr lang="en-IN" sz="1800" b="1" dirty="0">
              <a:solidFill>
                <a:srgbClr val="58585A"/>
              </a:solidFill>
            </a:endParaRPr>
          </a:p>
          <a:p>
            <a:pPr>
              <a:spcAft>
                <a:spcPts val="1200"/>
              </a:spcAft>
            </a:pPr>
            <a:r>
              <a:rPr lang="en-US" sz="1600" b="1" dirty="0"/>
              <a:t>How is the quotient                    related to the reciprocal function,</a:t>
            </a:r>
            <a:br>
              <a:rPr lang="en-US" sz="1600" b="1" dirty="0"/>
            </a:br>
            <a:r>
              <a:rPr lang="en-US" sz="1600" b="1" dirty="0"/>
              <a:t>Sketch the graph.</a:t>
            </a:r>
          </a:p>
          <a:p>
            <a:pPr>
              <a:spcAft>
                <a:spcPts val="1200"/>
              </a:spcAft>
            </a:pPr>
            <a:r>
              <a:rPr lang="en-US" sz="1600" dirty="0"/>
              <a:t>Use long division to write the rational expression</a:t>
            </a:r>
            <a:br>
              <a:rPr lang="en-US" sz="1600" dirty="0"/>
            </a:br>
            <a:r>
              <a:rPr lang="en-US" sz="1600" dirty="0"/>
              <a:t>in the form</a:t>
            </a:r>
          </a:p>
          <a:p>
            <a:pPr>
              <a:spcAft>
                <a:spcPts val="1200"/>
              </a:spcAft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1200"/>
              </a:spcAft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Therefore, </a:t>
            </a:r>
          </a:p>
          <a:p>
            <a:pPr>
              <a:spcBef>
                <a:spcPts val="1200"/>
              </a:spcBef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In terms of 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So, the graph of </a:t>
            </a:r>
            <a:r>
              <a:rPr lang="en-IN" sz="1600" i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will be the graph of</a:t>
            </a:r>
          </a:p>
          <a:p>
            <a:r>
              <a:rPr lang="en-IN" sz="1600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translated and stretched vertically.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024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6" y="779139"/>
            <a:ext cx="1535743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IN" sz="1800" b="1" cap="all" dirty="0">
                <a:solidFill>
                  <a:schemeClr val="bg1"/>
                </a:solidFill>
              </a:rPr>
              <a:t>Example 3</a:t>
            </a:r>
            <a:endParaRPr lang="en-US" sz="1800" cap="al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6773E5-DD17-5EE5-9D95-732A2DD18303}"/>
              </a:ext>
            </a:extLst>
          </p:cNvPr>
          <p:cNvSpPr txBox="1"/>
          <p:nvPr/>
        </p:nvSpPr>
        <p:spPr>
          <a:xfrm>
            <a:off x="355758" y="351587"/>
            <a:ext cx="8652349" cy="369332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r>
              <a:rPr lang="en-IN" sz="1800" b="1" dirty="0">
                <a:solidFill>
                  <a:srgbClr val="137F97"/>
                </a:solidFill>
              </a:rPr>
              <a:t>CONCEPTUAL UNDERSTANDING</a:t>
            </a:r>
            <a:endParaRPr lang="en-IN" sz="1800" dirty="0">
              <a:solidFill>
                <a:srgbClr val="137F97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86122E-2697-C253-2B68-ED8CC75E8FE3}"/>
              </a:ext>
            </a:extLst>
          </p:cNvPr>
          <p:cNvSpPr txBox="1"/>
          <p:nvPr/>
        </p:nvSpPr>
        <p:spPr>
          <a:xfrm>
            <a:off x="355758" y="728197"/>
            <a:ext cx="8631371" cy="1354217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1200"/>
              </a:spcAft>
              <a:tabLst>
                <a:tab pos="1584000" algn="l"/>
              </a:tabLst>
            </a:pPr>
            <a:r>
              <a:rPr lang="en-IN" sz="1800" b="1" dirty="0">
                <a:solidFill>
                  <a:srgbClr val="0078AE"/>
                </a:solidFill>
              </a:rPr>
              <a:t>	</a:t>
            </a:r>
            <a:r>
              <a:rPr lang="en-US" sz="1800" b="1" dirty="0">
                <a:solidFill>
                  <a:srgbClr val="58585A"/>
                </a:solidFill>
              </a:rPr>
              <a:t>Find Types of Horizontal Asymptotes</a:t>
            </a:r>
            <a:endParaRPr lang="en-IN" sz="1800" b="1" dirty="0">
              <a:solidFill>
                <a:srgbClr val="58585A"/>
              </a:solidFill>
            </a:endParaRPr>
          </a:p>
          <a:p>
            <a:pPr>
              <a:spcAft>
                <a:spcPts val="1200"/>
              </a:spcAft>
            </a:pPr>
            <a:r>
              <a:rPr lang="en-US" sz="1800" b="1" dirty="0"/>
              <a:t>Case 3; </a:t>
            </a:r>
            <a:r>
              <a:rPr lang="en-US" sz="1800" dirty="0"/>
              <a:t>When the degree of the numerator is equal to the degree of the denominator, the horizontal asymptote is at           where     is the ratio of the leading coefficients.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A07B6F-4523-A7F2-B066-39F6BEBC0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556" y="1453146"/>
            <a:ext cx="550139" cy="3645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B30BA7-B696-D4ED-028F-8D33AE8AC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8985" y="1448849"/>
            <a:ext cx="192216" cy="3778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9BE4EB8-5DB9-846E-9040-604A490760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489" y="2335564"/>
            <a:ext cx="2724180" cy="29826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031DF4C-1138-4D22-D687-660556BCDB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6882" y="2334506"/>
            <a:ext cx="2588304" cy="258830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043536F-1FDB-6D08-8EA0-2871F98557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4872" y="5577407"/>
            <a:ext cx="3884113" cy="37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329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>
          <a:extLst>
            <a:ext uri="{FF2B5EF4-FFF2-40B4-BE49-F238E27FC236}">
              <a16:creationId xmlns:a16="http://schemas.microsoft.com/office/drawing/2014/main" id="{0CCFCBDD-DFB9-44A7-D515-76A36B018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81A0B4A-8330-8578-00A6-E25B13BCCF6B}"/>
              </a:ext>
            </a:extLst>
          </p:cNvPr>
          <p:cNvSpPr/>
          <p:nvPr/>
        </p:nvSpPr>
        <p:spPr>
          <a:xfrm>
            <a:off x="452746" y="779139"/>
            <a:ext cx="1535743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IN" sz="1800" b="1" cap="all" dirty="0">
                <a:solidFill>
                  <a:schemeClr val="bg1"/>
                </a:solidFill>
              </a:rPr>
              <a:t>Example 3</a:t>
            </a:r>
            <a:endParaRPr lang="en-US" sz="1800" cap="al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FC338C-384F-67C9-933E-014709E56CB2}"/>
              </a:ext>
            </a:extLst>
          </p:cNvPr>
          <p:cNvSpPr txBox="1"/>
          <p:nvPr/>
        </p:nvSpPr>
        <p:spPr>
          <a:xfrm>
            <a:off x="355758" y="351587"/>
            <a:ext cx="8652349" cy="369332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r>
              <a:rPr lang="en-IN" sz="1800" b="1" dirty="0">
                <a:solidFill>
                  <a:srgbClr val="137F97"/>
                </a:solidFill>
              </a:rPr>
              <a:t>CONCEPTUAL UNDERSTANDING</a:t>
            </a:r>
            <a:endParaRPr lang="en-IN" sz="1800" dirty="0">
              <a:solidFill>
                <a:srgbClr val="137F97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A171C3-E233-DE1A-2FBB-33FF9D006478}"/>
              </a:ext>
            </a:extLst>
          </p:cNvPr>
          <p:cNvSpPr txBox="1"/>
          <p:nvPr/>
        </p:nvSpPr>
        <p:spPr>
          <a:xfrm>
            <a:off x="355758" y="728197"/>
            <a:ext cx="8631371" cy="769441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1200"/>
              </a:spcAft>
              <a:tabLst>
                <a:tab pos="1584000" algn="l"/>
              </a:tabLst>
            </a:pPr>
            <a:r>
              <a:rPr lang="en-IN" sz="1800" b="1" dirty="0">
                <a:solidFill>
                  <a:srgbClr val="0078AE"/>
                </a:solidFill>
              </a:rPr>
              <a:t>	</a:t>
            </a:r>
            <a:r>
              <a:rPr lang="en-US" sz="1800" b="1" dirty="0">
                <a:solidFill>
                  <a:srgbClr val="58585A"/>
                </a:solidFill>
              </a:rPr>
              <a:t>Find Types of Horizontal Asymptotes</a:t>
            </a:r>
            <a:endParaRPr lang="en-IN" sz="1800" b="1" dirty="0">
              <a:solidFill>
                <a:srgbClr val="58585A"/>
              </a:solidFill>
            </a:endParaRPr>
          </a:p>
          <a:p>
            <a:pPr>
              <a:spcAft>
                <a:spcPts val="1200"/>
              </a:spcAft>
            </a:pPr>
            <a:r>
              <a:rPr lang="en-IN" sz="1600" b="1" dirty="0">
                <a:solidFill>
                  <a:schemeClr val="tx1"/>
                </a:solidFill>
              </a:rPr>
              <a:t>​</a:t>
            </a:r>
            <a:r>
              <a:rPr lang="en-US" sz="1600" b="1" dirty="0"/>
              <a:t>What are the horizontal asymptotes for the graph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0E3C248-8B46-C524-A712-E7DA020B2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76" y="2340206"/>
            <a:ext cx="6351913" cy="68575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614445A-C805-8336-D4CA-50C04593A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976" y="3530517"/>
            <a:ext cx="3658748" cy="2783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34051EC-15E4-144D-8C7D-C01611CA14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5798" y="1110993"/>
            <a:ext cx="2213546" cy="58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96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E8F0502-F26D-4842-97A7-E6A7B55ABA0B}"/>
              </a:ext>
            </a:extLst>
          </p:cNvPr>
          <p:cNvSpPr txBox="1"/>
          <p:nvPr/>
        </p:nvSpPr>
        <p:spPr>
          <a:xfrm>
            <a:off x="355758" y="430002"/>
            <a:ext cx="8341433" cy="1626086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2000"/>
              </a:spcAft>
              <a:tabLst>
                <a:tab pos="1584000" algn="l"/>
              </a:tabLst>
            </a:pPr>
            <a:r>
              <a:rPr lang="en-IN" sz="1800" b="1" dirty="0">
                <a:solidFill>
                  <a:srgbClr val="0078AE"/>
                </a:solidFill>
              </a:rPr>
              <a:t>	</a:t>
            </a:r>
            <a:r>
              <a:rPr lang="en-US" sz="1800" b="1" dirty="0">
                <a:solidFill>
                  <a:srgbClr val="58585A"/>
                </a:solidFill>
              </a:rPr>
              <a:t>Find Types of Horizontal Asymptotes</a:t>
            </a:r>
            <a:endParaRPr lang="en-IN" sz="1800" b="1" dirty="0">
              <a:solidFill>
                <a:srgbClr val="58585A"/>
              </a:solidFill>
            </a:endParaRPr>
          </a:p>
          <a:p>
            <a:pPr marL="1476375" indent="-1466850">
              <a:spcAft>
                <a:spcPts val="600"/>
              </a:spcAft>
              <a:tabLst>
                <a:tab pos="1062038" algn="l"/>
                <a:tab pos="1465263" algn="l"/>
              </a:tabLst>
            </a:pPr>
            <a:r>
              <a:rPr lang="en-IN" sz="1800" b="1" dirty="0">
                <a:solidFill>
                  <a:srgbClr val="D92B31"/>
                </a:solidFill>
              </a:rPr>
              <a:t>Try It!</a:t>
            </a:r>
            <a:endParaRPr lang="en-IN" sz="1800" b="1" dirty="0">
              <a:solidFill>
                <a:schemeClr val="tx1"/>
              </a:solidFill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 startAt="3"/>
            </a:pPr>
            <a:r>
              <a:rPr lang="en-IN" sz="1600" b="1" dirty="0"/>
              <a:t>​</a:t>
            </a:r>
            <a:r>
              <a:rPr lang="en-US" sz="1600" dirty="0"/>
              <a:t>What are the horizontal asymptotes of the graph of each function?</a:t>
            </a:r>
          </a:p>
          <a:p>
            <a:pPr marL="720000" indent="-360000">
              <a:spcAft>
                <a:spcPts val="3200"/>
              </a:spcAft>
              <a:buAutoNum type="alphaLcPeriod"/>
              <a:tabLst>
                <a:tab pos="1103313" algn="l"/>
              </a:tabLst>
            </a:pPr>
            <a:r>
              <a:rPr lang="en-IN" sz="1600" b="1" dirty="0"/>
              <a:t>​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6" y="464612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IN" sz="1800" b="1" cap="all" dirty="0">
                <a:solidFill>
                  <a:schemeClr val="bg1"/>
                </a:solidFill>
              </a:rPr>
              <a:t>Example 3</a:t>
            </a:r>
            <a:endParaRPr lang="en-US" sz="1800" cap="all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026447-33AB-3446-A23C-AFEA10330B4F}"/>
              </a:ext>
            </a:extLst>
          </p:cNvPr>
          <p:cNvCxnSpPr/>
          <p:nvPr/>
        </p:nvCxnSpPr>
        <p:spPr>
          <a:xfrm>
            <a:off x="425301" y="894900"/>
            <a:ext cx="8304028" cy="0"/>
          </a:xfrm>
          <a:prstGeom prst="line">
            <a:avLst/>
          </a:prstGeom>
          <a:ln w="25400">
            <a:solidFill>
              <a:srgbClr val="0078A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DAAA24DF-7B7D-F23C-BF7B-485D28BD2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985" y="1635588"/>
            <a:ext cx="1737729" cy="6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376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>
          <a:extLst>
            <a:ext uri="{FF2B5EF4-FFF2-40B4-BE49-F238E27FC236}">
              <a16:creationId xmlns:a16="http://schemas.microsoft.com/office/drawing/2014/main" id="{E91E70AC-4A2A-3FDF-9401-CDDCAC5E4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2536478-F799-37E9-8147-AD617B8D1500}"/>
              </a:ext>
            </a:extLst>
          </p:cNvPr>
          <p:cNvSpPr txBox="1"/>
          <p:nvPr/>
        </p:nvSpPr>
        <p:spPr>
          <a:xfrm>
            <a:off x="355758" y="430002"/>
            <a:ext cx="8341433" cy="2939266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2000"/>
              </a:spcAft>
              <a:tabLst>
                <a:tab pos="1584000" algn="l"/>
              </a:tabLst>
            </a:pPr>
            <a:r>
              <a:rPr lang="en-IN" sz="1800" b="1" dirty="0">
                <a:solidFill>
                  <a:srgbClr val="0078AE"/>
                </a:solidFill>
              </a:rPr>
              <a:t>	</a:t>
            </a:r>
            <a:r>
              <a:rPr lang="en-US" sz="1800" b="1" dirty="0">
                <a:solidFill>
                  <a:srgbClr val="58585A"/>
                </a:solidFill>
              </a:rPr>
              <a:t>Find Types of Horizontal Asymptotes</a:t>
            </a:r>
            <a:endParaRPr lang="en-IN" sz="1800" b="1" dirty="0">
              <a:solidFill>
                <a:srgbClr val="58585A"/>
              </a:solidFill>
            </a:endParaRPr>
          </a:p>
          <a:p>
            <a:pPr marL="1476375" indent="-1466850">
              <a:spcAft>
                <a:spcPts val="600"/>
              </a:spcAft>
              <a:tabLst>
                <a:tab pos="1062038" algn="l"/>
                <a:tab pos="1465263" algn="l"/>
              </a:tabLst>
            </a:pPr>
            <a:r>
              <a:rPr lang="en-IN" sz="1800" b="1" dirty="0">
                <a:solidFill>
                  <a:srgbClr val="D92B31"/>
                </a:solidFill>
              </a:rPr>
              <a:t>Try It!</a:t>
            </a:r>
            <a:endParaRPr lang="en-IN" sz="1800" b="1" dirty="0">
              <a:solidFill>
                <a:schemeClr val="tx1"/>
              </a:solidFill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 startAt="3"/>
            </a:pPr>
            <a:r>
              <a:rPr lang="en-IN" sz="1600" b="1" dirty="0"/>
              <a:t>​</a:t>
            </a:r>
            <a:r>
              <a:rPr lang="en-US" sz="1600" dirty="0"/>
              <a:t>What are the horizontal asymptotes of the graph of each function?</a:t>
            </a:r>
          </a:p>
          <a:p>
            <a:pPr marL="720000" indent="-360000">
              <a:spcAft>
                <a:spcPts val="3200"/>
              </a:spcAft>
              <a:buAutoNum type="alphaLcPeriod"/>
              <a:tabLst>
                <a:tab pos="1103313" algn="l"/>
              </a:tabLst>
            </a:pPr>
            <a:endParaRPr lang="en-IN" sz="1600" b="1" dirty="0"/>
          </a:p>
          <a:p>
            <a:pPr marL="360000">
              <a:spcAft>
                <a:spcPts val="2700"/>
              </a:spcAft>
              <a:tabLst>
                <a:tab pos="1103313" algn="l"/>
              </a:tabLst>
            </a:pPr>
            <a:r>
              <a:rPr lang="en-IN" sz="1600" b="1" dirty="0"/>
              <a:t>b.​</a:t>
            </a:r>
          </a:p>
          <a:p>
            <a:pPr marL="702900" indent="-342900">
              <a:spcAft>
                <a:spcPts val="15000"/>
              </a:spcAft>
              <a:buFont typeface="+mj-lt"/>
              <a:buAutoNum type="alphaLcPeriod"/>
              <a:tabLst>
                <a:tab pos="1103313" algn="l"/>
              </a:tabLst>
            </a:pP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2D41EF-1AC8-6829-D97E-E33D6C3BD0E3}"/>
              </a:ext>
            </a:extLst>
          </p:cNvPr>
          <p:cNvSpPr/>
          <p:nvPr/>
        </p:nvSpPr>
        <p:spPr>
          <a:xfrm>
            <a:off x="452746" y="464612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IN" sz="1800" b="1" cap="all" dirty="0">
                <a:solidFill>
                  <a:schemeClr val="bg1"/>
                </a:solidFill>
              </a:rPr>
              <a:t>Example 3</a:t>
            </a:r>
            <a:endParaRPr lang="en-US" sz="1800" cap="all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90C97C-BFC0-4C76-EB4E-8DA6B6F20739}"/>
              </a:ext>
            </a:extLst>
          </p:cNvPr>
          <p:cNvCxnSpPr/>
          <p:nvPr/>
        </p:nvCxnSpPr>
        <p:spPr>
          <a:xfrm>
            <a:off x="425301" y="894900"/>
            <a:ext cx="8304028" cy="0"/>
          </a:xfrm>
          <a:prstGeom prst="line">
            <a:avLst/>
          </a:prstGeom>
          <a:ln w="25400">
            <a:solidFill>
              <a:srgbClr val="0078A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924E614-31A4-1FC5-D31A-98D83E890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039" y="2290839"/>
            <a:ext cx="1752457" cy="6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55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>
          <a:extLst>
            <a:ext uri="{FF2B5EF4-FFF2-40B4-BE49-F238E27FC236}">
              <a16:creationId xmlns:a16="http://schemas.microsoft.com/office/drawing/2014/main" id="{CCAD6803-8071-1EC1-1F0B-7EF39C435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DBD1550-AB99-4278-B92E-51376250E056}"/>
              </a:ext>
            </a:extLst>
          </p:cNvPr>
          <p:cNvSpPr txBox="1"/>
          <p:nvPr/>
        </p:nvSpPr>
        <p:spPr>
          <a:xfrm>
            <a:off x="355758" y="430002"/>
            <a:ext cx="8341433" cy="2939266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2000"/>
              </a:spcAft>
              <a:tabLst>
                <a:tab pos="1584000" algn="l"/>
              </a:tabLst>
            </a:pPr>
            <a:r>
              <a:rPr lang="en-IN" sz="1800" b="1" dirty="0">
                <a:solidFill>
                  <a:srgbClr val="0078AE"/>
                </a:solidFill>
              </a:rPr>
              <a:t>	</a:t>
            </a:r>
            <a:r>
              <a:rPr lang="en-US" sz="1800" b="1" dirty="0">
                <a:solidFill>
                  <a:srgbClr val="58585A"/>
                </a:solidFill>
              </a:rPr>
              <a:t>Find Types of Horizontal Asymptotes</a:t>
            </a:r>
            <a:endParaRPr lang="en-IN" sz="1800" b="1" dirty="0">
              <a:solidFill>
                <a:srgbClr val="58585A"/>
              </a:solidFill>
            </a:endParaRPr>
          </a:p>
          <a:p>
            <a:pPr marL="1476375" indent="-1466850">
              <a:spcAft>
                <a:spcPts val="600"/>
              </a:spcAft>
              <a:tabLst>
                <a:tab pos="1062038" algn="l"/>
                <a:tab pos="1465263" algn="l"/>
              </a:tabLst>
            </a:pPr>
            <a:r>
              <a:rPr lang="en-IN" sz="1800" b="1" dirty="0">
                <a:solidFill>
                  <a:srgbClr val="D92B31"/>
                </a:solidFill>
              </a:rPr>
              <a:t>Try It!</a:t>
            </a:r>
            <a:endParaRPr lang="en-IN" sz="1800" b="1" dirty="0">
              <a:solidFill>
                <a:schemeClr val="tx1"/>
              </a:solidFill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 startAt="3"/>
            </a:pPr>
            <a:r>
              <a:rPr lang="en-IN" sz="1600" b="1" dirty="0"/>
              <a:t>​</a:t>
            </a:r>
            <a:r>
              <a:rPr lang="en-US" sz="1600" dirty="0"/>
              <a:t>What are the horizontal asymptotes of the graph of each function?</a:t>
            </a:r>
          </a:p>
          <a:p>
            <a:pPr marL="720000" indent="-360000">
              <a:spcAft>
                <a:spcPts val="3200"/>
              </a:spcAft>
              <a:buAutoNum type="alphaLcPeriod"/>
              <a:tabLst>
                <a:tab pos="1103313" algn="l"/>
              </a:tabLst>
            </a:pPr>
            <a:endParaRPr lang="en-IN" sz="1600" b="1" dirty="0"/>
          </a:p>
          <a:p>
            <a:pPr marL="702900" indent="-342900">
              <a:spcAft>
                <a:spcPts val="2700"/>
              </a:spcAft>
              <a:buFont typeface="+mj-lt"/>
              <a:buAutoNum type="alphaLcPeriod"/>
              <a:tabLst>
                <a:tab pos="1103313" algn="l"/>
              </a:tabLst>
            </a:pPr>
            <a:endParaRPr lang="en-IN" sz="1600" b="1" dirty="0"/>
          </a:p>
          <a:p>
            <a:pPr marL="360000">
              <a:spcAft>
                <a:spcPts val="15000"/>
              </a:spcAft>
              <a:tabLst>
                <a:tab pos="1103313" algn="l"/>
              </a:tabLst>
            </a:pPr>
            <a:r>
              <a:rPr lang="en-IN" sz="1600" b="1" dirty="0"/>
              <a:t>c.​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66FD76-EEF5-F664-15DA-B40B8248683C}"/>
              </a:ext>
            </a:extLst>
          </p:cNvPr>
          <p:cNvSpPr/>
          <p:nvPr/>
        </p:nvSpPr>
        <p:spPr>
          <a:xfrm>
            <a:off x="452746" y="464612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IN" sz="1800" b="1" cap="all" dirty="0">
                <a:solidFill>
                  <a:schemeClr val="bg1"/>
                </a:solidFill>
              </a:rPr>
              <a:t>Example 3</a:t>
            </a:r>
            <a:endParaRPr lang="en-US" sz="1800" cap="all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CDD9C2-3B8F-35EF-D6D4-FF20FB237392}"/>
              </a:ext>
            </a:extLst>
          </p:cNvPr>
          <p:cNvCxnSpPr/>
          <p:nvPr/>
        </p:nvCxnSpPr>
        <p:spPr>
          <a:xfrm>
            <a:off x="425301" y="894900"/>
            <a:ext cx="8304028" cy="0"/>
          </a:xfrm>
          <a:prstGeom prst="line">
            <a:avLst/>
          </a:prstGeom>
          <a:ln w="25400">
            <a:solidFill>
              <a:srgbClr val="0078A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8D8A1C3-727D-5988-69A4-B83A829F7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761" y="2878591"/>
            <a:ext cx="1845725" cy="6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21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2AF600D-6F8E-AF4F-9F8A-7A6BE3BFBF7F}"/>
              </a:ext>
            </a:extLst>
          </p:cNvPr>
          <p:cNvSpPr txBox="1"/>
          <p:nvPr/>
        </p:nvSpPr>
        <p:spPr>
          <a:xfrm>
            <a:off x="355758" y="351588"/>
            <a:ext cx="8341433" cy="723275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sz="1800" b="1" dirty="0">
                <a:solidFill>
                  <a:srgbClr val="137F97"/>
                </a:solidFill>
              </a:rPr>
              <a:t>CONCEPT SUMMARY</a:t>
            </a:r>
          </a:p>
          <a:p>
            <a:r>
              <a:rPr lang="en-US" sz="1800" b="1" dirty="0">
                <a:solidFill>
                  <a:srgbClr val="58585A"/>
                </a:solidFill>
              </a:rPr>
              <a:t>Graphing Rational Functions</a:t>
            </a:r>
            <a:endParaRPr lang="en-IN" sz="1800" b="1" dirty="0">
              <a:solidFill>
                <a:srgbClr val="58585A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912688-A640-FF5D-5DB3-4CA945458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3144" y="2961080"/>
            <a:ext cx="323162" cy="371637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6FEEA3F-FBAA-79A9-7B96-BB50C0BE7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046578"/>
              </p:ext>
            </p:extLst>
          </p:nvPr>
        </p:nvGraphicFramePr>
        <p:xfrm>
          <a:off x="464127" y="1139965"/>
          <a:ext cx="8212281" cy="4471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5073">
                  <a:extLst>
                    <a:ext uri="{9D8B030D-6E8A-4147-A177-3AD203B41FA5}">
                      <a16:colId xmlns:a16="http://schemas.microsoft.com/office/drawing/2014/main" val="3077242538"/>
                    </a:ext>
                  </a:extLst>
                </a:gridCol>
                <a:gridCol w="3093604">
                  <a:extLst>
                    <a:ext uri="{9D8B030D-6E8A-4147-A177-3AD203B41FA5}">
                      <a16:colId xmlns:a16="http://schemas.microsoft.com/office/drawing/2014/main" val="2690181536"/>
                    </a:ext>
                  </a:extLst>
                </a:gridCol>
                <a:gridCol w="3093604">
                  <a:extLst>
                    <a:ext uri="{9D8B030D-6E8A-4147-A177-3AD203B41FA5}">
                      <a16:colId xmlns:a16="http://schemas.microsoft.com/office/drawing/2014/main" val="4138872822"/>
                    </a:ext>
                  </a:extLst>
                </a:gridCol>
              </a:tblGrid>
              <a:tr h="642877">
                <a:tc>
                  <a:txBody>
                    <a:bodyPr/>
                    <a:lstStyle/>
                    <a:p>
                      <a:r>
                        <a:rPr lang="en-US" sz="1600" b="1" i="0" u="none" strike="noStrike" cap="none" baseline="0" dirty="0">
                          <a:solidFill>
                            <a:srgbClr val="137F97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RATIONAL FUNCTION</a:t>
                      </a:r>
                      <a:endParaRPr lang="en-US" sz="1600" b="1" dirty="0">
                        <a:solidFill>
                          <a:srgbClr val="137F9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137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7E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 function that is expressible as a fraction with polynomials in the numerator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and the denominator</a:t>
                      </a:r>
                      <a:endParaRPr lang="mr-IN" sz="1400" b="0" i="0" u="none" strike="noStrike" cap="none" baseline="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37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7E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mr-IN" sz="1400" b="0" i="0" u="none" strike="noStrike" cap="none" baseline="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37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605183"/>
                  </a:ext>
                </a:extLst>
              </a:tr>
              <a:tr h="3828249">
                <a:tc>
                  <a:txBody>
                    <a:bodyPr/>
                    <a:lstStyle/>
                    <a:p>
                      <a:r>
                        <a:rPr lang="tr-TR" sz="1600" b="1" i="0" u="none" strike="noStrike" cap="none" baseline="0" dirty="0">
                          <a:solidFill>
                            <a:srgbClr val="137F97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ASYMPTOTES</a:t>
                      </a:r>
                      <a:endParaRPr lang="en-US" sz="1600" b="1" dirty="0">
                        <a:solidFill>
                          <a:srgbClr val="137F9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137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Vertical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Vertical asymptotes are guides for the behavior of a graph as it approaches a </a:t>
                      </a:r>
                      <a:r>
                        <a:rPr lang="it-IT" sz="1400" b="0" i="0" u="none" strike="noStrike" cap="non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vertical</a:t>
                      </a:r>
                      <a:r>
                        <a:rPr lang="it-IT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line.</a:t>
                      </a:r>
                    </a:p>
                    <a:p>
                      <a:pPr marL="285750" indent="-285750">
                        <a:spcAft>
                          <a:spcPts val="600"/>
                        </a:spcAft>
                        <a:buFont typeface="Arial"/>
                        <a:buChar char="•"/>
                      </a:pP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The line</a:t>
                      </a:r>
                      <a:r>
                        <a:rPr lang="en-US" sz="1400" b="0" i="1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x</a:t>
                      </a: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= </a:t>
                      </a:r>
                      <a:r>
                        <a:rPr lang="en-US" sz="1400" b="0" i="1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</a:t>
                      </a: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is a vertical asymptote of       , if </a:t>
                      </a:r>
                      <a:r>
                        <a:rPr lang="en-US" sz="1400" b="0" i="1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Q</a:t>
                      </a: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en-US" sz="1400" b="0" i="1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</a:t>
                      </a: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) = 0</a:t>
                      </a:r>
                      <a:b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and </a:t>
                      </a:r>
                      <a:r>
                        <a:rPr lang="en-US" sz="1400" b="0" i="1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</a:t>
                      </a: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en-US" sz="1400" b="0" i="1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</a:t>
                      </a: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) ≠ 0.</a:t>
                      </a:r>
                    </a:p>
                    <a:p>
                      <a:pPr marL="285750" indent="-285750">
                        <a:spcAft>
                          <a:spcPts val="600"/>
                        </a:spcAft>
                        <a:buFont typeface="Arial"/>
                        <a:buChar char="•"/>
                      </a:pP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The up or down behavior of the function as it approaches the asymptote can be determined by substituting values close to </a:t>
                      </a:r>
                      <a:r>
                        <a:rPr lang="en-US" sz="1400" b="0" i="1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</a:t>
                      </a: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on either side of the asymptote.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Horizontal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Horizontal asymptotes are guides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for the end behavior of a graph as </a:t>
                      </a:r>
                      <a:b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it approaches a horizontal line.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b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If the degree of the numerator is</a:t>
                      </a:r>
                    </a:p>
                    <a:p>
                      <a:pPr marL="285750" indent="-285750">
                        <a:spcAft>
                          <a:spcPts val="600"/>
                        </a:spcAft>
                        <a:buFont typeface="Arial"/>
                        <a:buChar char="•"/>
                      </a:pP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less than the degree of the denominator, the horizontal asymptote is at </a:t>
                      </a:r>
                      <a:r>
                        <a:rPr lang="en-US" sz="1400" b="0" i="1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y</a:t>
                      </a: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= 0.</a:t>
                      </a:r>
                    </a:p>
                    <a:p>
                      <a:pPr marL="285750" indent="-285750">
                        <a:spcAft>
                          <a:spcPts val="600"/>
                        </a:spcAft>
                        <a:buFont typeface="Arial"/>
                        <a:buChar char="•"/>
                      </a:pP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greater than the denominator, there </a:t>
                      </a:r>
                      <a:r>
                        <a:rPr lang="pt-BR" sz="1400" b="0" i="0" u="none" strike="noStrike" cap="non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is</a:t>
                      </a:r>
                      <a:r>
                        <a:rPr lang="pt-BR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no horizontal </a:t>
                      </a:r>
                      <a:r>
                        <a:rPr lang="pt-BR" sz="1400" b="0" i="0" u="none" strike="noStrike" cap="non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asymptote</a:t>
                      </a:r>
                      <a:r>
                        <a:rPr lang="pt-BR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</a:p>
                    <a:p>
                      <a:pPr marL="285750" indent="-285750">
                        <a:spcAft>
                          <a:spcPts val="600"/>
                        </a:spcAft>
                        <a:buFont typeface="Arial"/>
                        <a:buChar char="•"/>
                      </a:pP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equal to the degree of the denominator, set </a:t>
                      </a:r>
                      <a:r>
                        <a:rPr lang="en-US" sz="1400" b="0" i="1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y</a:t>
                      </a: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equal to the ratio of the leading coefficients. The graph of this line is the horizontal asymptote.</a:t>
                      </a:r>
                      <a:endParaRPr lang="mr-IN" sz="1400" b="0" i="0" u="none" strike="noStrike" cap="none" baseline="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37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6685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4AC2A2CE-CAD1-E342-B645-7A414BACA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757100"/>
              </p:ext>
            </p:extLst>
          </p:nvPr>
        </p:nvGraphicFramePr>
        <p:xfrm>
          <a:off x="464127" y="1139965"/>
          <a:ext cx="8212281" cy="2558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5073">
                  <a:extLst>
                    <a:ext uri="{9D8B030D-6E8A-4147-A177-3AD203B41FA5}">
                      <a16:colId xmlns:a16="http://schemas.microsoft.com/office/drawing/2014/main" val="3077242538"/>
                    </a:ext>
                  </a:extLst>
                </a:gridCol>
                <a:gridCol w="3093604">
                  <a:extLst>
                    <a:ext uri="{9D8B030D-6E8A-4147-A177-3AD203B41FA5}">
                      <a16:colId xmlns:a16="http://schemas.microsoft.com/office/drawing/2014/main" val="2690181536"/>
                    </a:ext>
                  </a:extLst>
                </a:gridCol>
                <a:gridCol w="3093604">
                  <a:extLst>
                    <a:ext uri="{9D8B030D-6E8A-4147-A177-3AD203B41FA5}">
                      <a16:colId xmlns:a16="http://schemas.microsoft.com/office/drawing/2014/main" val="4138872822"/>
                    </a:ext>
                  </a:extLst>
                </a:gridCol>
              </a:tblGrid>
              <a:tr h="2558142">
                <a:tc>
                  <a:txBody>
                    <a:bodyPr/>
                    <a:lstStyle/>
                    <a:p>
                      <a:r>
                        <a:rPr lang="de-DE" sz="1600" b="1" i="0" u="none" strike="noStrike" cap="none" baseline="0" dirty="0">
                          <a:solidFill>
                            <a:srgbClr val="137F97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ALGEBRA</a:t>
                      </a:r>
                      <a:endParaRPr lang="en-US" sz="1600" b="1" dirty="0">
                        <a:solidFill>
                          <a:srgbClr val="137F9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137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7E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n-US" sz="1400" b="0" i="0" u="none" strike="noStrike" cap="none" baseline="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  <a:p>
                      <a:pPr>
                        <a:spcAft>
                          <a:spcPts val="4200"/>
                        </a:spcAft>
                      </a:pPr>
                      <a:r>
                        <a:rPr 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Vertical Asymptote: Let 4</a:t>
                      </a:r>
                      <a:r>
                        <a:rPr lang="en-US" sz="1400" b="0" i="1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x</a:t>
                      </a:r>
                      <a:r>
                        <a:rPr 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+ 1 = 0 and solve.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Horizontal Asymptote: Find the ratio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of the leading coefficients        .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7E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x-none" sz="1600" b="1" i="0" u="none" strike="noStrike" cap="none" baseline="0" dirty="0">
                          <a:solidFill>
                            <a:srgbClr val="137F97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GRAPH</a:t>
                      </a:r>
                      <a:endParaRPr lang="mr-IN" sz="1600" b="0" i="0" u="none" strike="noStrike" cap="none" baseline="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  <a:p>
                      <a:endParaRPr lang="mr-IN" sz="1400" b="0" i="0" u="none" strike="noStrike" cap="none" baseline="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37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7E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2AF600D-6F8E-AF4F-9F8A-7A6BE3BFBF7F}"/>
              </a:ext>
            </a:extLst>
          </p:cNvPr>
          <p:cNvSpPr txBox="1"/>
          <p:nvPr/>
        </p:nvSpPr>
        <p:spPr>
          <a:xfrm>
            <a:off x="355758" y="351588"/>
            <a:ext cx="8341433" cy="723275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sz="1800" b="1" dirty="0">
                <a:solidFill>
                  <a:srgbClr val="137F97"/>
                </a:solidFill>
              </a:rPr>
              <a:t>CONCEPT SUMMARY</a:t>
            </a:r>
          </a:p>
          <a:p>
            <a:r>
              <a:rPr lang="en-US" sz="1800" b="1" dirty="0">
                <a:solidFill>
                  <a:srgbClr val="58585A"/>
                </a:solidFill>
              </a:rPr>
              <a:t>Graphing Rational Functions</a:t>
            </a:r>
            <a:endParaRPr lang="en-IN" sz="1800" b="1" dirty="0">
              <a:solidFill>
                <a:srgbClr val="58585A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EFD1F9-B770-0FB5-F37C-7E5DA0961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140" y="1226991"/>
            <a:ext cx="1153527" cy="4236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6F62C0-06D8-FB42-F120-71CFB85E41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0519" y="2175548"/>
            <a:ext cx="716881" cy="43012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2678141-D0D9-2391-651A-629AD78DA423}"/>
              </a:ext>
            </a:extLst>
          </p:cNvPr>
          <p:cNvSpPr txBox="1"/>
          <p:nvPr/>
        </p:nvSpPr>
        <p:spPr>
          <a:xfrm>
            <a:off x="3649851" y="472698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62590CC-E94C-DEE8-17EE-1FBD4FD7FB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2893" y="3270103"/>
            <a:ext cx="495301" cy="2737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02BF4D-282A-88BC-4FF1-D7F906E236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9487" y="2892217"/>
            <a:ext cx="308908" cy="3260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80D2BB-37EB-E119-BD54-F2ED718638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1339" y="1531448"/>
            <a:ext cx="1922815" cy="189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084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8F0502-F26D-4842-97A7-E6A7B55ABA0B}"/>
              </a:ext>
            </a:extLst>
          </p:cNvPr>
          <p:cNvSpPr txBox="1"/>
          <p:nvPr/>
        </p:nvSpPr>
        <p:spPr>
          <a:xfrm>
            <a:off x="355758" y="430002"/>
            <a:ext cx="8341433" cy="1872307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2000"/>
              </a:spcAft>
              <a:tabLst>
                <a:tab pos="1584000" algn="l"/>
              </a:tabLst>
            </a:pPr>
            <a:r>
              <a:rPr lang="en-IN" sz="1800" b="1" dirty="0">
                <a:solidFill>
                  <a:srgbClr val="0078AE"/>
                </a:solidFill>
              </a:rPr>
              <a:t>	</a:t>
            </a:r>
            <a:r>
              <a:rPr lang="en-US" sz="1800" b="1" dirty="0">
                <a:solidFill>
                  <a:srgbClr val="58585A"/>
                </a:solidFill>
              </a:rPr>
              <a:t>Rewrite a Rational Function to Identify Asymptotes</a:t>
            </a:r>
            <a:endParaRPr lang="en-IN" sz="1800" b="1" dirty="0">
              <a:solidFill>
                <a:srgbClr val="58585A"/>
              </a:solidFill>
            </a:endParaRPr>
          </a:p>
          <a:p>
            <a:pPr marL="1476375" indent="-1466850">
              <a:spcAft>
                <a:spcPts val="600"/>
              </a:spcAft>
              <a:tabLst>
                <a:tab pos="1062038" algn="l"/>
                <a:tab pos="1465263" algn="l"/>
              </a:tabLst>
            </a:pPr>
            <a:r>
              <a:rPr lang="en-IN" sz="1800" b="1" dirty="0">
                <a:solidFill>
                  <a:srgbClr val="D92B31"/>
                </a:solidFill>
              </a:rPr>
              <a:t>Try It!</a:t>
            </a:r>
            <a:endParaRPr lang="en-IN" sz="1800" b="1" dirty="0">
              <a:solidFill>
                <a:schemeClr val="tx1"/>
              </a:solidFill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IN" sz="1600" b="1" dirty="0"/>
              <a:t>​​</a:t>
            </a:r>
            <a:r>
              <a:rPr lang="en-US" sz="1600" dirty="0"/>
              <a:t>Use long division to rewrite each rational function. Find the asymptotes of </a:t>
            </a:r>
            <a:r>
              <a:rPr lang="en-US" sz="1600" i="1" dirty="0"/>
              <a:t>f</a:t>
            </a:r>
            <a:r>
              <a:rPr lang="en-US" sz="1600" dirty="0"/>
              <a:t> and sketch the graph.</a:t>
            </a:r>
          </a:p>
          <a:p>
            <a:pPr marL="720000" indent="-360000">
              <a:spcAft>
                <a:spcPts val="2400"/>
              </a:spcAft>
              <a:buAutoNum type="alphaLcPeriod"/>
              <a:tabLst>
                <a:tab pos="1103313" algn="l"/>
              </a:tabLst>
            </a:pPr>
            <a:r>
              <a:rPr lang="en-IN" sz="1600" b="1" dirty="0"/>
              <a:t>​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6" y="464612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IN" sz="1800" b="1" cap="all" dirty="0">
                <a:solidFill>
                  <a:schemeClr val="bg1"/>
                </a:solidFill>
              </a:rPr>
              <a:t>Example 1</a:t>
            </a:r>
            <a:endParaRPr lang="en-US" sz="1800" cap="all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026447-33AB-3446-A23C-AFEA10330B4F}"/>
              </a:ext>
            </a:extLst>
          </p:cNvPr>
          <p:cNvCxnSpPr/>
          <p:nvPr/>
        </p:nvCxnSpPr>
        <p:spPr>
          <a:xfrm>
            <a:off x="425301" y="894900"/>
            <a:ext cx="8304028" cy="0"/>
          </a:xfrm>
          <a:prstGeom prst="line">
            <a:avLst/>
          </a:prstGeom>
          <a:ln w="25400">
            <a:solidFill>
              <a:srgbClr val="0078A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150AE97F-6F1D-7268-AA84-21461CEB1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809" y="1915854"/>
            <a:ext cx="1197194" cy="44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477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>
          <a:extLst>
            <a:ext uri="{FF2B5EF4-FFF2-40B4-BE49-F238E27FC236}">
              <a16:creationId xmlns:a16="http://schemas.microsoft.com/office/drawing/2014/main" id="{91A0D7E3-CE68-D03A-9374-51B06CCF1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DE3D6D-DE1B-BA33-A898-C1BBD1651897}"/>
              </a:ext>
            </a:extLst>
          </p:cNvPr>
          <p:cNvSpPr txBox="1"/>
          <p:nvPr/>
        </p:nvSpPr>
        <p:spPr>
          <a:xfrm>
            <a:off x="355758" y="430002"/>
            <a:ext cx="8341433" cy="2426305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2000"/>
              </a:spcAft>
              <a:tabLst>
                <a:tab pos="1584000" algn="l"/>
              </a:tabLst>
            </a:pPr>
            <a:r>
              <a:rPr lang="en-IN" sz="1800" b="1" dirty="0">
                <a:solidFill>
                  <a:srgbClr val="0078AE"/>
                </a:solidFill>
              </a:rPr>
              <a:t>	</a:t>
            </a:r>
            <a:r>
              <a:rPr lang="en-US" sz="1800" b="1" dirty="0">
                <a:solidFill>
                  <a:srgbClr val="58585A"/>
                </a:solidFill>
              </a:rPr>
              <a:t>Rewrite a Rational Function to Identify Asymptotes</a:t>
            </a:r>
            <a:endParaRPr lang="en-IN" sz="1800" b="1" dirty="0">
              <a:solidFill>
                <a:srgbClr val="58585A"/>
              </a:solidFill>
            </a:endParaRPr>
          </a:p>
          <a:p>
            <a:pPr marL="1476375" indent="-1466850">
              <a:spcAft>
                <a:spcPts val="600"/>
              </a:spcAft>
              <a:tabLst>
                <a:tab pos="1062038" algn="l"/>
                <a:tab pos="1465263" algn="l"/>
              </a:tabLst>
            </a:pPr>
            <a:r>
              <a:rPr lang="en-IN" sz="1800" b="1" dirty="0">
                <a:solidFill>
                  <a:srgbClr val="D92B31"/>
                </a:solidFill>
              </a:rPr>
              <a:t>Try It!</a:t>
            </a:r>
            <a:endParaRPr lang="en-IN" sz="1800" b="1" dirty="0">
              <a:solidFill>
                <a:schemeClr val="tx1"/>
              </a:solidFill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IN" sz="1600" b="1" dirty="0"/>
              <a:t>​​</a:t>
            </a:r>
            <a:r>
              <a:rPr lang="en-US" sz="1600" dirty="0"/>
              <a:t>Use long division to rewrite each rational function. Find the asymptotes of </a:t>
            </a:r>
            <a:r>
              <a:rPr lang="en-US" sz="1600" i="1" dirty="0"/>
              <a:t>f</a:t>
            </a:r>
            <a:r>
              <a:rPr lang="en-US" sz="1600" dirty="0"/>
              <a:t> and sketch the graph.</a:t>
            </a:r>
          </a:p>
          <a:p>
            <a:pPr marL="360000">
              <a:spcAft>
                <a:spcPts val="2400"/>
              </a:spcAft>
              <a:tabLst>
                <a:tab pos="1103313" algn="l"/>
              </a:tabLst>
            </a:pPr>
            <a:endParaRPr lang="en-IN" sz="1600" b="1" dirty="0"/>
          </a:p>
          <a:p>
            <a:pPr marL="360000">
              <a:spcAft>
                <a:spcPts val="15000"/>
              </a:spcAft>
              <a:tabLst>
                <a:tab pos="1103313" algn="l"/>
              </a:tabLst>
            </a:pPr>
            <a:r>
              <a:rPr lang="en-IN" sz="1600" b="1"/>
              <a:t>b. ​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5A5360-7BBF-3470-6D42-CBA542AF09E8}"/>
              </a:ext>
            </a:extLst>
          </p:cNvPr>
          <p:cNvSpPr/>
          <p:nvPr/>
        </p:nvSpPr>
        <p:spPr>
          <a:xfrm>
            <a:off x="452746" y="464612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IN" sz="1800" b="1" cap="all" dirty="0">
                <a:solidFill>
                  <a:schemeClr val="bg1"/>
                </a:solidFill>
              </a:rPr>
              <a:t>Example 1</a:t>
            </a:r>
            <a:endParaRPr lang="en-US" sz="1800" cap="all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741E6E2-46F3-EE35-A710-AABE1DAE2DA6}"/>
              </a:ext>
            </a:extLst>
          </p:cNvPr>
          <p:cNvCxnSpPr/>
          <p:nvPr/>
        </p:nvCxnSpPr>
        <p:spPr>
          <a:xfrm>
            <a:off x="425301" y="894900"/>
            <a:ext cx="8304028" cy="0"/>
          </a:xfrm>
          <a:prstGeom prst="line">
            <a:avLst/>
          </a:prstGeom>
          <a:ln w="25400">
            <a:solidFill>
              <a:srgbClr val="0078A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D5C69AD-D382-35CA-9636-AF188A215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977" y="2490560"/>
            <a:ext cx="1161349" cy="43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79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math problem&#10;&#10;Description automatically generated">
            <a:extLst>
              <a:ext uri="{FF2B5EF4-FFF2-40B4-BE49-F238E27FC236}">
                <a16:creationId xmlns:a16="http://schemas.microsoft.com/office/drawing/2014/main" id="{56BFEBAB-25F5-737C-466F-697D10F3E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064702"/>
            <a:ext cx="6858000" cy="272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576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8F0502-F26D-4842-97A7-E6A7B55ABA0B}"/>
              </a:ext>
            </a:extLst>
          </p:cNvPr>
          <p:cNvSpPr txBox="1"/>
          <p:nvPr/>
        </p:nvSpPr>
        <p:spPr>
          <a:xfrm>
            <a:off x="355758" y="706927"/>
            <a:ext cx="8321209" cy="3098284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1000"/>
              </a:spcAft>
              <a:tabLst>
                <a:tab pos="1584000" algn="l"/>
              </a:tabLst>
            </a:pPr>
            <a:r>
              <a:rPr lang="en-IN" sz="1800" b="1" dirty="0">
                <a:solidFill>
                  <a:srgbClr val="0078AE"/>
                </a:solidFill>
              </a:rPr>
              <a:t>	</a:t>
            </a:r>
            <a:r>
              <a:rPr lang="en-US" sz="1800" b="1" dirty="0">
                <a:solidFill>
                  <a:srgbClr val="58585A"/>
                </a:solidFill>
              </a:rPr>
              <a:t>Find Multiple Vertical Asymptotes of a Rational Function</a:t>
            </a:r>
          </a:p>
          <a:p>
            <a:r>
              <a:rPr lang="en-US" sz="1600" b="1" dirty="0"/>
              <a:t>What are the vertical asymptotes for the graph of </a:t>
            </a:r>
            <a:endParaRPr lang="mr-IN" sz="1600" b="1" dirty="0"/>
          </a:p>
          <a:p>
            <a:pPr marL="342000">
              <a:spcBef>
                <a:spcPts val="1800"/>
              </a:spcBef>
              <a:spcAft>
                <a:spcPts val="8400"/>
              </a:spcAft>
            </a:pPr>
            <a:r>
              <a:rPr lang="en-US" sz="1800" dirty="0"/>
              <a:t>Vertical asymptotes can occur at the </a:t>
            </a:r>
            <a:r>
              <a:rPr lang="en-US" sz="1800" i="1" dirty="0"/>
              <a:t>x</a:t>
            </a:r>
            <a:r>
              <a:rPr lang="en-US" sz="1800" dirty="0"/>
              <a:t>-values where the function is undefined. </a:t>
            </a:r>
            <a:br>
              <a:rPr lang="en-US" sz="1800" dirty="0"/>
            </a:br>
            <a:r>
              <a:rPr lang="en-US" sz="1800" dirty="0"/>
              <a:t>Determine where the denominator of the rational function </a:t>
            </a:r>
            <a:r>
              <a:rPr lang="pt-BR" sz="1800" dirty="0" err="1"/>
              <a:t>is</a:t>
            </a:r>
            <a:r>
              <a:rPr lang="pt-BR" sz="1800" dirty="0"/>
              <a:t> </a:t>
            </a:r>
            <a:r>
              <a:rPr lang="pt-BR" sz="1800" dirty="0" err="1"/>
              <a:t>equal</a:t>
            </a:r>
            <a:r>
              <a:rPr lang="pt-BR" sz="1800" dirty="0"/>
              <a:t> </a:t>
            </a:r>
            <a:r>
              <a:rPr lang="pt-BR" sz="1800" dirty="0" err="1"/>
              <a:t>to</a:t>
            </a:r>
            <a:r>
              <a:rPr lang="pt-BR" sz="1800" dirty="0"/>
              <a:t> 0.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6" y="749488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IN" sz="1800" b="1" cap="all" dirty="0">
                <a:solidFill>
                  <a:schemeClr val="bg1"/>
                </a:solidFill>
              </a:rPr>
              <a:t>Example 2</a:t>
            </a:r>
            <a:endParaRPr lang="en-US" sz="1800" cap="al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AF600D-6F8E-AF4F-9F8A-7A6BE3BFBF7F}"/>
              </a:ext>
            </a:extLst>
          </p:cNvPr>
          <p:cNvSpPr txBox="1"/>
          <p:nvPr/>
        </p:nvSpPr>
        <p:spPr>
          <a:xfrm>
            <a:off x="355758" y="351588"/>
            <a:ext cx="8341433" cy="369332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r>
              <a:rPr lang="en-IN" sz="1800" b="1" dirty="0">
                <a:solidFill>
                  <a:srgbClr val="137F97"/>
                </a:solidFill>
              </a:rPr>
              <a:t>CONCEPTUAL UNDERSTANDING</a:t>
            </a:r>
            <a:endParaRPr lang="en-IN" sz="1800" dirty="0">
              <a:solidFill>
                <a:srgbClr val="137F97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F2978E-8721-86C7-FA30-603F979A9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256" y="1087280"/>
            <a:ext cx="1818274" cy="4627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3ACD393-78BF-E12C-966D-3791415C1F6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5493"/>
          <a:stretch/>
        </p:blipFill>
        <p:spPr>
          <a:xfrm>
            <a:off x="936434" y="3320457"/>
            <a:ext cx="3205908" cy="27880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7262238-413D-BF4C-7F0F-BE60C4F00E2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63173"/>
          <a:stretch/>
        </p:blipFill>
        <p:spPr>
          <a:xfrm>
            <a:off x="5511998" y="2544288"/>
            <a:ext cx="2783703" cy="371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29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E8F0502-F26D-4842-97A7-E6A7B55ABA0B}"/>
              </a:ext>
            </a:extLst>
          </p:cNvPr>
          <p:cNvSpPr txBox="1"/>
          <p:nvPr/>
        </p:nvSpPr>
        <p:spPr>
          <a:xfrm>
            <a:off x="355758" y="430002"/>
            <a:ext cx="8341433" cy="2775119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2000"/>
              </a:spcAft>
              <a:tabLst>
                <a:tab pos="1584000" algn="l"/>
              </a:tabLst>
            </a:pPr>
            <a:r>
              <a:rPr lang="en-IN" sz="1800" b="1" dirty="0">
                <a:solidFill>
                  <a:srgbClr val="0078AE"/>
                </a:solidFill>
              </a:rPr>
              <a:t>	</a:t>
            </a:r>
            <a:r>
              <a:rPr lang="en-US" sz="1800" b="1" dirty="0">
                <a:solidFill>
                  <a:srgbClr val="58585A"/>
                </a:solidFill>
              </a:rPr>
              <a:t>Find Multiple Vertical Asymptotes of a Rational Function</a:t>
            </a:r>
            <a:endParaRPr lang="en-IN" sz="1800" b="1" dirty="0">
              <a:solidFill>
                <a:srgbClr val="58585A"/>
              </a:solidFill>
            </a:endParaRPr>
          </a:p>
          <a:p>
            <a:pPr marL="1476375" indent="-1466850">
              <a:spcAft>
                <a:spcPts val="600"/>
              </a:spcAft>
              <a:tabLst>
                <a:tab pos="1062038" algn="l"/>
                <a:tab pos="1465263" algn="l"/>
              </a:tabLst>
            </a:pPr>
            <a:r>
              <a:rPr lang="en-IN" sz="1800" b="1" dirty="0">
                <a:solidFill>
                  <a:srgbClr val="D92B31"/>
                </a:solidFill>
              </a:rPr>
              <a:t>Try It!</a:t>
            </a:r>
            <a:endParaRPr lang="en-IN" sz="1800" b="1" dirty="0">
              <a:solidFill>
                <a:schemeClr val="tx1"/>
              </a:solidFill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 startAt="2"/>
            </a:pPr>
            <a:r>
              <a:rPr lang="en-IN" sz="2400" b="1" dirty="0"/>
              <a:t>​</a:t>
            </a:r>
            <a:r>
              <a:rPr lang="en-US" sz="2400" dirty="0"/>
              <a:t>Find the vertical asymptotes for each function. Graph the function to check your work.</a:t>
            </a:r>
          </a:p>
          <a:p>
            <a:pPr marL="720000" indent="-360000">
              <a:spcAft>
                <a:spcPts val="3200"/>
              </a:spcAft>
              <a:buAutoNum type="alphaLcPeriod"/>
              <a:tabLst>
                <a:tab pos="1103313" algn="l"/>
              </a:tabLst>
            </a:pPr>
            <a:r>
              <a:rPr lang="en-IN" sz="1600" b="1" dirty="0"/>
              <a:t>​</a:t>
            </a:r>
          </a:p>
          <a:p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6" y="464612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IN" sz="1800" b="1" cap="all" dirty="0">
                <a:solidFill>
                  <a:schemeClr val="bg1"/>
                </a:solidFill>
              </a:rPr>
              <a:t>Example 2</a:t>
            </a:r>
            <a:endParaRPr lang="en-US" sz="1800" cap="all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026447-33AB-3446-A23C-AFEA10330B4F}"/>
              </a:ext>
            </a:extLst>
          </p:cNvPr>
          <p:cNvCxnSpPr/>
          <p:nvPr/>
        </p:nvCxnSpPr>
        <p:spPr>
          <a:xfrm>
            <a:off x="425301" y="905060"/>
            <a:ext cx="8304028" cy="0"/>
          </a:xfrm>
          <a:prstGeom prst="line">
            <a:avLst/>
          </a:prstGeom>
          <a:ln w="25400">
            <a:solidFill>
              <a:srgbClr val="0078A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84019D7-7337-DB8B-5216-907C20DFF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024" y="2231250"/>
            <a:ext cx="1663166" cy="50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397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>
          <a:extLst>
            <a:ext uri="{FF2B5EF4-FFF2-40B4-BE49-F238E27FC236}">
              <a16:creationId xmlns:a16="http://schemas.microsoft.com/office/drawing/2014/main" id="{D92BA5A6-0615-8124-D7BC-B1E6011FD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3F96392-9296-5458-C71D-71E61DF32A26}"/>
              </a:ext>
            </a:extLst>
          </p:cNvPr>
          <p:cNvSpPr txBox="1"/>
          <p:nvPr/>
        </p:nvSpPr>
        <p:spPr>
          <a:xfrm>
            <a:off x="355758" y="430002"/>
            <a:ext cx="8341433" cy="2118529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2000"/>
              </a:spcAft>
              <a:tabLst>
                <a:tab pos="1584000" algn="l"/>
              </a:tabLst>
            </a:pPr>
            <a:r>
              <a:rPr lang="en-IN" sz="1800" b="1" dirty="0">
                <a:solidFill>
                  <a:srgbClr val="0078AE"/>
                </a:solidFill>
              </a:rPr>
              <a:t>	</a:t>
            </a:r>
            <a:r>
              <a:rPr lang="en-US" sz="1800" b="1" dirty="0">
                <a:solidFill>
                  <a:srgbClr val="58585A"/>
                </a:solidFill>
              </a:rPr>
              <a:t>Find Multiple Vertical Asymptotes of a Rational Function</a:t>
            </a:r>
            <a:endParaRPr lang="en-IN" sz="1800" b="1" dirty="0">
              <a:solidFill>
                <a:srgbClr val="58585A"/>
              </a:solidFill>
            </a:endParaRPr>
          </a:p>
          <a:p>
            <a:pPr marL="1476375" indent="-1466850">
              <a:spcAft>
                <a:spcPts val="600"/>
              </a:spcAft>
              <a:tabLst>
                <a:tab pos="1062038" algn="l"/>
                <a:tab pos="1465263" algn="l"/>
              </a:tabLst>
            </a:pPr>
            <a:r>
              <a:rPr lang="en-IN" sz="1800" b="1" dirty="0">
                <a:solidFill>
                  <a:srgbClr val="D92B31"/>
                </a:solidFill>
              </a:rPr>
              <a:t>Try It!</a:t>
            </a:r>
            <a:endParaRPr lang="en-IN" sz="1800" b="1" dirty="0">
              <a:solidFill>
                <a:schemeClr val="tx1"/>
              </a:solidFill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 startAt="2"/>
            </a:pPr>
            <a:r>
              <a:rPr lang="en-IN" sz="2400" b="1" dirty="0"/>
              <a:t>​</a:t>
            </a:r>
            <a:r>
              <a:rPr lang="en-US" sz="2400" dirty="0"/>
              <a:t>Find the vertical asymptotes for each function. Graph the function to check your work.</a:t>
            </a:r>
          </a:p>
          <a:p>
            <a:pPr marL="360000">
              <a:spcAft>
                <a:spcPts val="3200"/>
              </a:spcAft>
              <a:tabLst>
                <a:tab pos="1103313" algn="l"/>
              </a:tabLst>
            </a:pPr>
            <a:r>
              <a:rPr lang="en-IN" sz="1600" b="1" dirty="0"/>
              <a:t>b.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928CDD-E6DD-FA4A-9D19-0947DC88D808}"/>
              </a:ext>
            </a:extLst>
          </p:cNvPr>
          <p:cNvSpPr/>
          <p:nvPr/>
        </p:nvSpPr>
        <p:spPr>
          <a:xfrm>
            <a:off x="452746" y="464612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IN" sz="1800" b="1" cap="all" dirty="0">
                <a:solidFill>
                  <a:schemeClr val="bg1"/>
                </a:solidFill>
              </a:rPr>
              <a:t>Example 2</a:t>
            </a:r>
            <a:endParaRPr lang="en-US" sz="1800" cap="all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47C84BB-5F82-61C9-6ED5-216EE6AA26F6}"/>
              </a:ext>
            </a:extLst>
          </p:cNvPr>
          <p:cNvCxnSpPr/>
          <p:nvPr/>
        </p:nvCxnSpPr>
        <p:spPr>
          <a:xfrm>
            <a:off x="425301" y="905060"/>
            <a:ext cx="8304028" cy="0"/>
          </a:xfrm>
          <a:prstGeom prst="line">
            <a:avLst/>
          </a:prstGeom>
          <a:ln w="25400">
            <a:solidFill>
              <a:srgbClr val="0078A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D68D8FD-D695-27EC-E302-45E6799BE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024" y="2165565"/>
            <a:ext cx="2494749" cy="49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71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6" y="761614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IN" sz="1800" b="1" cap="all" dirty="0">
                <a:solidFill>
                  <a:schemeClr val="bg1"/>
                </a:solidFill>
              </a:rPr>
              <a:t>Example 3</a:t>
            </a:r>
            <a:endParaRPr lang="en-US" sz="1800" cap="al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6773E5-DD17-5EE5-9D95-732A2DD18303}"/>
              </a:ext>
            </a:extLst>
          </p:cNvPr>
          <p:cNvSpPr txBox="1"/>
          <p:nvPr/>
        </p:nvSpPr>
        <p:spPr>
          <a:xfrm>
            <a:off x="355758" y="351588"/>
            <a:ext cx="8341433" cy="369332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r>
              <a:rPr lang="en-IN" sz="1800" b="1" dirty="0">
                <a:solidFill>
                  <a:srgbClr val="137F97"/>
                </a:solidFill>
              </a:rPr>
              <a:t>CONCEPTUAL UNDERSTANDING</a:t>
            </a:r>
            <a:endParaRPr lang="en-IN" sz="1800" dirty="0">
              <a:solidFill>
                <a:srgbClr val="137F97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86122E-2697-C253-2B68-ED8CC75E8FE3}"/>
              </a:ext>
            </a:extLst>
          </p:cNvPr>
          <p:cNvSpPr txBox="1"/>
          <p:nvPr/>
        </p:nvSpPr>
        <p:spPr>
          <a:xfrm>
            <a:off x="355758" y="728197"/>
            <a:ext cx="8730147" cy="897682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2200"/>
              </a:spcAft>
              <a:tabLst>
                <a:tab pos="1584000" algn="l"/>
              </a:tabLst>
            </a:pPr>
            <a:r>
              <a:rPr lang="en-IN" sz="1800" b="1" dirty="0">
                <a:solidFill>
                  <a:srgbClr val="0078AE"/>
                </a:solidFill>
              </a:rPr>
              <a:t>	</a:t>
            </a:r>
            <a:r>
              <a:rPr lang="en-US" sz="1800" b="1" dirty="0">
                <a:solidFill>
                  <a:srgbClr val="58585A"/>
                </a:solidFill>
              </a:rPr>
              <a:t>Find Types of Horizontal Asymptotes</a:t>
            </a:r>
            <a:endParaRPr lang="en-IN" sz="1800" b="1" dirty="0">
              <a:solidFill>
                <a:srgbClr val="58585A"/>
              </a:solidFill>
            </a:endParaRPr>
          </a:p>
          <a:p>
            <a:pPr>
              <a:spcAft>
                <a:spcPts val="1200"/>
              </a:spcAft>
            </a:pPr>
            <a:r>
              <a:rPr lang="en-US" sz="1600" b="1" dirty="0">
                <a:solidFill>
                  <a:schemeClr val="tx1"/>
                </a:solidFill>
              </a:rPr>
              <a:t>There are 3 cases to consider, below is case #1</a:t>
            </a:r>
            <a:endParaRPr lang="en-US" sz="16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6BD156-ED03-6E3F-01B5-277569981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727" y="2435661"/>
            <a:ext cx="9094401" cy="266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166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6" y="761614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IN" sz="1800" b="1" cap="all" dirty="0">
                <a:solidFill>
                  <a:schemeClr val="bg1"/>
                </a:solidFill>
              </a:rPr>
              <a:t>Example 3</a:t>
            </a:r>
            <a:endParaRPr lang="en-US" sz="1800" cap="al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6773E5-DD17-5EE5-9D95-732A2DD18303}"/>
              </a:ext>
            </a:extLst>
          </p:cNvPr>
          <p:cNvSpPr txBox="1"/>
          <p:nvPr/>
        </p:nvSpPr>
        <p:spPr>
          <a:xfrm>
            <a:off x="355758" y="351588"/>
            <a:ext cx="8341433" cy="369332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r>
              <a:rPr lang="en-IN" sz="1800" b="1" dirty="0">
                <a:solidFill>
                  <a:srgbClr val="137F97"/>
                </a:solidFill>
              </a:rPr>
              <a:t>CONCEPTUAL UNDERSTANDING</a:t>
            </a:r>
            <a:endParaRPr lang="en-IN" sz="1800" dirty="0">
              <a:solidFill>
                <a:srgbClr val="137F97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86122E-2697-C253-2B68-ED8CC75E8FE3}"/>
              </a:ext>
            </a:extLst>
          </p:cNvPr>
          <p:cNvSpPr txBox="1"/>
          <p:nvPr/>
        </p:nvSpPr>
        <p:spPr>
          <a:xfrm>
            <a:off x="355758" y="728197"/>
            <a:ext cx="8321209" cy="2436564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2200"/>
              </a:spcAft>
              <a:tabLst>
                <a:tab pos="1584000" algn="l"/>
              </a:tabLst>
            </a:pPr>
            <a:r>
              <a:rPr lang="en-IN" sz="1800" b="1" dirty="0">
                <a:solidFill>
                  <a:srgbClr val="0078AE"/>
                </a:solidFill>
              </a:rPr>
              <a:t>	</a:t>
            </a:r>
            <a:r>
              <a:rPr lang="en-US" sz="1800" b="1" dirty="0">
                <a:solidFill>
                  <a:srgbClr val="58585A"/>
                </a:solidFill>
              </a:rPr>
              <a:t>Find Types of Horizontal Asymptotes</a:t>
            </a:r>
            <a:endParaRPr lang="en-IN" sz="1800" b="1" dirty="0">
              <a:solidFill>
                <a:srgbClr val="58585A"/>
              </a:solidFill>
            </a:endParaRPr>
          </a:p>
          <a:p>
            <a:pPr>
              <a:spcAft>
                <a:spcPts val="1200"/>
              </a:spcAft>
            </a:pPr>
            <a:r>
              <a:rPr lang="en-IN" sz="1600" b="1" dirty="0">
                <a:solidFill>
                  <a:schemeClr val="tx1"/>
                </a:solidFill>
              </a:rPr>
              <a:t>​</a:t>
            </a:r>
            <a:r>
              <a:rPr lang="en-US" sz="1600" b="1" dirty="0"/>
              <a:t>What are the horizontal asymptotes for the graph</a:t>
            </a:r>
          </a:p>
          <a:p>
            <a:pPr>
              <a:spcBef>
                <a:spcPts val="1200"/>
              </a:spcBef>
              <a:spcAft>
                <a:spcPts val="14000"/>
              </a:spcAft>
            </a:pPr>
            <a:br>
              <a:rPr lang="en-US" sz="2000" b="1" dirty="0"/>
            </a:br>
            <a:br>
              <a:rPr lang="en-US" sz="2000" b="1" dirty="0"/>
            </a:br>
            <a:r>
              <a:rPr lang="en-US" sz="2000" b="1" dirty="0"/>
              <a:t>Case 2: </a:t>
            </a:r>
            <a:r>
              <a:rPr lang="en-US" sz="2000" dirty="0"/>
              <a:t>When the degree of the numerator is greater than the degree of the </a:t>
            </a:r>
            <a:r>
              <a:rPr lang="en-US" sz="2000" dirty="0" err="1"/>
              <a:t>denominator,there</a:t>
            </a:r>
            <a:r>
              <a:rPr lang="en-US" sz="2000" dirty="0"/>
              <a:t> is no horizontal asymptote.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A894C1-D6CC-C762-AD65-0F80C1F44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38111"/>
            <a:ext cx="9155589" cy="267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758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6E777A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5150</TotalTime>
  <Words>689</Words>
  <Application>Microsoft Office PowerPoint</Application>
  <PresentationFormat>On-screen Show (4:3)</PresentationFormat>
  <Paragraphs>115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Hamilton, Thomas C</dc:creator>
  <cp:lastModifiedBy>Colson, Robert</cp:lastModifiedBy>
  <cp:revision>939</cp:revision>
  <dcterms:created xsi:type="dcterms:W3CDTF">2021-10-25T14:33:33Z</dcterms:created>
  <dcterms:modified xsi:type="dcterms:W3CDTF">2025-03-12T00:49:36Z</dcterms:modified>
</cp:coreProperties>
</file>